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56" r:id="rId2"/>
    <p:sldId id="395" r:id="rId3"/>
    <p:sldId id="415" r:id="rId4"/>
    <p:sldId id="297" r:id="rId5"/>
    <p:sldId id="832" r:id="rId6"/>
    <p:sldId id="835" r:id="rId7"/>
    <p:sldId id="904" r:id="rId8"/>
    <p:sldId id="906" r:id="rId9"/>
    <p:sldId id="907" r:id="rId10"/>
    <p:sldId id="908" r:id="rId11"/>
    <p:sldId id="266" r:id="rId12"/>
    <p:sldId id="416" r:id="rId13"/>
    <p:sldId id="510" r:id="rId14"/>
    <p:sldId id="511" r:id="rId15"/>
    <p:sldId id="303" r:id="rId16"/>
    <p:sldId id="872" r:id="rId17"/>
    <p:sldId id="825" r:id="rId18"/>
    <p:sldId id="874" r:id="rId19"/>
    <p:sldId id="875" r:id="rId20"/>
    <p:sldId id="876" r:id="rId21"/>
    <p:sldId id="877" r:id="rId22"/>
    <p:sldId id="878" r:id="rId23"/>
    <p:sldId id="879" r:id="rId24"/>
    <p:sldId id="880" r:id="rId25"/>
    <p:sldId id="881" r:id="rId26"/>
    <p:sldId id="882" r:id="rId27"/>
    <p:sldId id="883" r:id="rId28"/>
    <p:sldId id="884" r:id="rId29"/>
    <p:sldId id="885" r:id="rId30"/>
    <p:sldId id="886" r:id="rId31"/>
    <p:sldId id="887" r:id="rId32"/>
    <p:sldId id="888" r:id="rId33"/>
    <p:sldId id="889" r:id="rId34"/>
    <p:sldId id="890" r:id="rId35"/>
    <p:sldId id="990" r:id="rId36"/>
    <p:sldId id="891" r:id="rId37"/>
    <p:sldId id="892" r:id="rId38"/>
    <p:sldId id="893" r:id="rId39"/>
    <p:sldId id="978" r:id="rId40"/>
    <p:sldId id="981" r:id="rId41"/>
    <p:sldId id="449" r:id="rId42"/>
    <p:sldId id="989" r:id="rId43"/>
    <p:sldId id="272" r:id="rId44"/>
    <p:sldId id="283" r:id="rId45"/>
    <p:sldId id="271" r:id="rId46"/>
    <p:sldId id="273" r:id="rId47"/>
    <p:sldId id="274" r:id="rId48"/>
    <p:sldId id="275" r:id="rId49"/>
    <p:sldId id="276" r:id="rId50"/>
    <p:sldId id="270" r:id="rId51"/>
    <p:sldId id="269" r:id="rId52"/>
    <p:sldId id="986" r:id="rId53"/>
    <p:sldId id="277" r:id="rId54"/>
    <p:sldId id="279" r:id="rId55"/>
    <p:sldId id="280" r:id="rId56"/>
    <p:sldId id="258" r:id="rId57"/>
    <p:sldId id="281" r:id="rId58"/>
    <p:sldId id="991" r:id="rId59"/>
    <p:sldId id="992" r:id="rId60"/>
    <p:sldId id="993" r:id="rId61"/>
    <p:sldId id="994" r:id="rId62"/>
    <p:sldId id="995" r:id="rId63"/>
    <p:sldId id="996" r:id="rId64"/>
    <p:sldId id="997" r:id="rId65"/>
    <p:sldId id="998" r:id="rId66"/>
    <p:sldId id="999" r:id="rId67"/>
    <p:sldId id="1000" r:id="rId68"/>
    <p:sldId id="1001" r:id="rId69"/>
    <p:sldId id="1002" r:id="rId70"/>
    <p:sldId id="1003" r:id="rId71"/>
    <p:sldId id="1004" r:id="rId72"/>
    <p:sldId id="1005" r:id="rId73"/>
    <p:sldId id="1006" r:id="rId74"/>
    <p:sldId id="1007" r:id="rId75"/>
    <p:sldId id="1008" r:id="rId76"/>
    <p:sldId id="1009" r:id="rId77"/>
    <p:sldId id="1010" r:id="rId78"/>
    <p:sldId id="1011" r:id="rId79"/>
    <p:sldId id="1012" r:id="rId80"/>
    <p:sldId id="1013" r:id="rId81"/>
    <p:sldId id="1014" r:id="rId82"/>
    <p:sldId id="1015" r:id="rId83"/>
    <p:sldId id="1016" r:id="rId84"/>
    <p:sldId id="1017" r:id="rId85"/>
    <p:sldId id="1018" r:id="rId86"/>
    <p:sldId id="1019" r:id="rId87"/>
    <p:sldId id="1020" r:id="rId88"/>
    <p:sldId id="1021" r:id="rId89"/>
    <p:sldId id="1022" r:id="rId90"/>
    <p:sldId id="1023" r:id="rId91"/>
    <p:sldId id="1024" r:id="rId92"/>
    <p:sldId id="1025" r:id="rId93"/>
    <p:sldId id="1026" r:id="rId94"/>
    <p:sldId id="1027" r:id="rId95"/>
    <p:sldId id="1028" r:id="rId96"/>
    <p:sldId id="1029" r:id="rId97"/>
    <p:sldId id="1030" r:id="rId98"/>
    <p:sldId id="1031" r:id="rId99"/>
    <p:sldId id="1032" r:id="rId100"/>
    <p:sldId id="1033" r:id="rId101"/>
    <p:sldId id="1034" r:id="rId102"/>
    <p:sldId id="1035" r:id="rId103"/>
    <p:sldId id="1036" r:id="rId104"/>
    <p:sldId id="1037" r:id="rId105"/>
    <p:sldId id="1038" r:id="rId106"/>
    <p:sldId id="1039" r:id="rId107"/>
    <p:sldId id="1040" r:id="rId108"/>
    <p:sldId id="1041" r:id="rId109"/>
    <p:sldId id="1042" r:id="rId110"/>
    <p:sldId id="1043" r:id="rId111"/>
    <p:sldId id="1044" r:id="rId112"/>
    <p:sldId id="1045" r:id="rId113"/>
    <p:sldId id="1046" r:id="rId114"/>
    <p:sldId id="1047" r:id="rId115"/>
    <p:sldId id="1049" r:id="rId116"/>
    <p:sldId id="1050" r:id="rId117"/>
    <p:sldId id="1051" r:id="rId118"/>
    <p:sldId id="1052" r:id="rId119"/>
    <p:sldId id="1053" r:id="rId120"/>
    <p:sldId id="1054" r:id="rId121"/>
    <p:sldId id="1055" r:id="rId122"/>
    <p:sldId id="1056" r:id="rId123"/>
    <p:sldId id="1057" r:id="rId124"/>
    <p:sldId id="1058" r:id="rId125"/>
    <p:sldId id="1059" r:id="rId126"/>
    <p:sldId id="1060" r:id="rId127"/>
    <p:sldId id="1061" r:id="rId128"/>
    <p:sldId id="1062" r:id="rId129"/>
    <p:sldId id="1063" r:id="rId130"/>
    <p:sldId id="1064" r:id="rId131"/>
    <p:sldId id="1065" r:id="rId132"/>
    <p:sldId id="1066" r:id="rId133"/>
    <p:sldId id="1067" r:id="rId134"/>
    <p:sldId id="1068" r:id="rId135"/>
    <p:sldId id="1069" r:id="rId136"/>
    <p:sldId id="1070"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32" autoAdjust="0"/>
  </p:normalViewPr>
  <p:slideViewPr>
    <p:cSldViewPr>
      <p:cViewPr varScale="1">
        <p:scale>
          <a:sx n="68" d="100"/>
          <a:sy n="68" d="100"/>
        </p:scale>
        <p:origin x="72" y="114"/>
      </p:cViewPr>
      <p:guideLst>
        <p:guide orient="horz" pos="2160"/>
        <p:guide pos="3840"/>
      </p:guideLst>
    </p:cSldViewPr>
  </p:slideViewPr>
  <p:outlineViewPr>
    <p:cViewPr>
      <p:scale>
        <a:sx n="33" d="100"/>
        <a:sy n="33" d="100"/>
      </p:scale>
      <p:origin x="0" y="-3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oleObject" Target="&#26410;&#21629;&#21517;:Users:oliverfrith:Library:Caches:TemporaryItems:Outlook%20Temp:Kenya%20Workshop%20Agenda%20April%207th_version%2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title>
      <c:tx>
        <c:rich>
          <a:bodyPr/>
          <a:lstStyle/>
          <a:p>
            <a:pPr>
              <a:defRPr lang="en-US"/>
            </a:pPr>
            <a:r>
              <a:rPr lang="en-GB" altLang="zh-CN"/>
              <a:t>Change in Bamboo Production Value 1981-2012</a:t>
            </a:r>
            <a:endParaRPr lang="zh-CN"/>
          </a:p>
        </c:rich>
      </c:tx>
      <c:layout/>
      <c:overlay val="0"/>
    </c:title>
    <c:autoTitleDeleted val="0"/>
    <c:plotArea>
      <c:layout/>
      <c:scatterChart>
        <c:scatterStyle val="lineMarker"/>
        <c:varyColors val="0"/>
        <c:ser>
          <c:idx val="0"/>
          <c:order val="0"/>
          <c:dLbls>
            <c:delete val="1"/>
          </c:dLbls>
          <c:xVal>
            <c:numRef>
              <c:f>工作表2!$A$2:$A$8</c:f>
              <c:numCache>
                <c:formatCode>General</c:formatCode>
                <c:ptCount val="7"/>
                <c:pt idx="0">
                  <c:v>1981</c:v>
                </c:pt>
                <c:pt idx="1">
                  <c:v>2000</c:v>
                </c:pt>
                <c:pt idx="2">
                  <c:v>2004</c:v>
                </c:pt>
                <c:pt idx="3">
                  <c:v>2006</c:v>
                </c:pt>
                <c:pt idx="4">
                  <c:v>2009</c:v>
                </c:pt>
                <c:pt idx="5">
                  <c:v>2010</c:v>
                </c:pt>
                <c:pt idx="6">
                  <c:v>2012</c:v>
                </c:pt>
              </c:numCache>
            </c:numRef>
          </c:xVal>
          <c:yVal>
            <c:numRef>
              <c:f>工作表2!$B$2:$B$8</c:f>
              <c:numCache>
                <c:formatCode>General</c:formatCode>
                <c:ptCount val="7"/>
                <c:pt idx="0">
                  <c:v>0.4</c:v>
                </c:pt>
                <c:pt idx="1">
                  <c:v>20</c:v>
                </c:pt>
                <c:pt idx="2">
                  <c:v>45</c:v>
                </c:pt>
                <c:pt idx="3">
                  <c:v>66</c:v>
                </c:pt>
                <c:pt idx="4">
                  <c:v>71</c:v>
                </c:pt>
                <c:pt idx="5">
                  <c:v>90</c:v>
                </c:pt>
                <c:pt idx="6">
                  <c:v>120</c:v>
                </c:pt>
              </c:numCache>
            </c:numRef>
          </c:yVal>
          <c:smooth val="0"/>
          <c:extLst xmlns:c16r2="http://schemas.microsoft.com/office/drawing/2015/06/chart">
            <c:ext xmlns:c16="http://schemas.microsoft.com/office/drawing/2014/chart" uri="{C3380CC4-5D6E-409C-BE32-E72D297353CC}">
              <c16:uniqueId val="{00000000-3BD6-4E12-A977-89D4277A3165}"/>
            </c:ext>
          </c:extLst>
        </c:ser>
        <c:dLbls>
          <c:showLegendKey val="0"/>
          <c:showVal val="1"/>
          <c:showCatName val="1"/>
          <c:showSerName val="0"/>
          <c:showPercent val="0"/>
          <c:showBubbleSize val="0"/>
        </c:dLbls>
        <c:axId val="-1621858368"/>
        <c:axId val="-1621857824"/>
      </c:scatterChart>
      <c:valAx>
        <c:axId val="-1621858368"/>
        <c:scaling>
          <c:orientation val="minMax"/>
        </c:scaling>
        <c:delete val="0"/>
        <c:axPos val="b"/>
        <c:title>
          <c:tx>
            <c:rich>
              <a:bodyPr/>
              <a:lstStyle/>
              <a:p>
                <a:pPr>
                  <a:defRPr lang="en-US"/>
                </a:pPr>
                <a:r>
                  <a:rPr lang="en-GB"/>
                  <a:t>YEAR</a:t>
                </a:r>
                <a:endParaRPr lang="zh-CN"/>
              </a:p>
            </c:rich>
          </c:tx>
          <c:layout/>
          <c:overlay val="0"/>
        </c:title>
        <c:numFmt formatCode="General" sourceLinked="1"/>
        <c:majorTickMark val="out"/>
        <c:minorTickMark val="none"/>
        <c:tickLblPos val="nextTo"/>
        <c:txPr>
          <a:bodyPr/>
          <a:lstStyle/>
          <a:p>
            <a:pPr>
              <a:defRPr lang="en-US"/>
            </a:pPr>
            <a:endParaRPr lang="en-US"/>
          </a:p>
        </c:txPr>
        <c:crossAx val="-1621857824"/>
        <c:crosses val="autoZero"/>
        <c:crossBetween val="midCat"/>
      </c:valAx>
      <c:valAx>
        <c:axId val="-1621857824"/>
        <c:scaling>
          <c:orientation val="minMax"/>
        </c:scaling>
        <c:delete val="0"/>
        <c:axPos val="l"/>
        <c:title>
          <c:tx>
            <c:rich>
              <a:bodyPr/>
              <a:lstStyle/>
              <a:p>
                <a:pPr>
                  <a:defRPr lang="en-US"/>
                </a:pPr>
                <a:r>
                  <a:rPr lang="en-GB"/>
                  <a:t>CYN (100 million)</a:t>
                </a:r>
                <a:endParaRPr lang="zh-CN"/>
              </a:p>
            </c:rich>
          </c:tx>
          <c:layout/>
          <c:overlay val="0"/>
        </c:title>
        <c:numFmt formatCode="General" sourceLinked="1"/>
        <c:majorTickMark val="out"/>
        <c:minorTickMark val="none"/>
        <c:tickLblPos val="nextTo"/>
        <c:txPr>
          <a:bodyPr/>
          <a:lstStyle/>
          <a:p>
            <a:pPr>
              <a:defRPr lang="en-US"/>
            </a:pPr>
            <a:endParaRPr lang="en-US"/>
          </a:p>
        </c:txPr>
        <c:crossAx val="-1621858368"/>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10E8E5-181A-4008-85B6-0852BEBB6A96}" type="doc">
      <dgm:prSet loTypeId="urn:microsoft.com/office/officeart/2005/8/layout/cycle6" loCatId="cycle" qsTypeId="urn:microsoft.com/office/officeart/2005/8/quickstyle/3d2#1" qsCatId="3D" csTypeId="urn:microsoft.com/office/officeart/2005/8/colors/accent2_2" csCatId="accent2" phldr="1"/>
      <dgm:spPr/>
      <dgm:t>
        <a:bodyPr/>
        <a:lstStyle/>
        <a:p>
          <a:endParaRPr lang="en-IN"/>
        </a:p>
      </dgm:t>
    </dgm:pt>
    <dgm:pt modelId="{2592E7F8-CB2B-4FDB-9035-798D6EA47C33}">
      <dgm:prSet phldrT="[Text]" custT="1"/>
      <dgm:spPr/>
      <dgm:t>
        <a:bodyPr/>
        <a:lstStyle/>
        <a:p>
          <a:r>
            <a:rPr lang="en-IN" sz="1400" b="1" i="1" dirty="0"/>
            <a:t>Human capital </a:t>
          </a:r>
          <a:r>
            <a:rPr lang="en-IN" sz="1400" dirty="0"/>
            <a:t>– Nutrition from shoots,  Skill </a:t>
          </a:r>
          <a:r>
            <a:rPr lang="en-IN" sz="1400" dirty="0" err="1"/>
            <a:t>upgradation</a:t>
          </a:r>
          <a:r>
            <a:rPr lang="en-IN" sz="1400" dirty="0"/>
            <a:t> of artisans</a:t>
          </a:r>
        </a:p>
        <a:p>
          <a:endParaRPr lang="en-IN" sz="1400" dirty="0"/>
        </a:p>
      </dgm:t>
    </dgm:pt>
    <dgm:pt modelId="{C82F41B9-4F42-4611-B498-3C56696F7C63}" type="parTrans" cxnId="{16E6EF17-645E-4118-B7A1-5699AF5FAA8C}">
      <dgm:prSet/>
      <dgm:spPr/>
      <dgm:t>
        <a:bodyPr/>
        <a:lstStyle/>
        <a:p>
          <a:endParaRPr lang="en-IN" sz="3600"/>
        </a:p>
      </dgm:t>
    </dgm:pt>
    <dgm:pt modelId="{F66D32C7-ADAE-43E7-B505-77F71050FEBA}" type="sibTrans" cxnId="{16E6EF17-645E-4118-B7A1-5699AF5FAA8C}">
      <dgm:prSet/>
      <dgm:spPr/>
      <dgm:t>
        <a:bodyPr/>
        <a:lstStyle/>
        <a:p>
          <a:endParaRPr lang="en-IN" sz="3600"/>
        </a:p>
      </dgm:t>
    </dgm:pt>
    <dgm:pt modelId="{488BB633-268E-4F5F-9B06-7B9EE0EF7A3B}">
      <dgm:prSet phldrT="[Text]" custT="1"/>
      <dgm:spPr/>
      <dgm:t>
        <a:bodyPr/>
        <a:lstStyle/>
        <a:p>
          <a:r>
            <a:rPr lang="en-IN" sz="1400" b="1" i="1" dirty="0"/>
            <a:t>Natural capital – </a:t>
          </a:r>
        </a:p>
        <a:p>
          <a:r>
            <a:rPr lang="en-IN" sz="1400" dirty="0"/>
            <a:t>Environmental services,</a:t>
          </a:r>
        </a:p>
        <a:p>
          <a:r>
            <a:rPr lang="en-IN" sz="1400" dirty="0"/>
            <a:t>Bamboo briquettes</a:t>
          </a:r>
        </a:p>
      </dgm:t>
    </dgm:pt>
    <dgm:pt modelId="{A8278617-6AD9-47ED-B99C-717EE0992F4D}" type="parTrans" cxnId="{AB181784-8E12-41BF-94D6-E115582C0FAD}">
      <dgm:prSet/>
      <dgm:spPr/>
      <dgm:t>
        <a:bodyPr/>
        <a:lstStyle/>
        <a:p>
          <a:endParaRPr lang="en-IN" sz="3600"/>
        </a:p>
      </dgm:t>
    </dgm:pt>
    <dgm:pt modelId="{885D0992-5750-4835-BEF2-12D0541AC3D5}" type="sibTrans" cxnId="{AB181784-8E12-41BF-94D6-E115582C0FAD}">
      <dgm:prSet/>
      <dgm:spPr/>
      <dgm:t>
        <a:bodyPr/>
        <a:lstStyle/>
        <a:p>
          <a:endParaRPr lang="en-IN" sz="3600"/>
        </a:p>
      </dgm:t>
    </dgm:pt>
    <dgm:pt modelId="{255A7FD0-ADD3-4773-9006-6F4482F7CB92}">
      <dgm:prSet phldrT="[Text]" custT="1"/>
      <dgm:spPr/>
      <dgm:t>
        <a:bodyPr/>
        <a:lstStyle/>
        <a:p>
          <a:r>
            <a:rPr lang="en-IN" sz="1400" b="1" i="1" dirty="0"/>
            <a:t>Financial capital –</a:t>
          </a:r>
        </a:p>
        <a:p>
          <a:r>
            <a:rPr lang="en-IN" sz="1400" dirty="0"/>
            <a:t>Income from bamboo products,</a:t>
          </a:r>
        </a:p>
        <a:p>
          <a:r>
            <a:rPr lang="en-IN" sz="1400" dirty="0"/>
            <a:t>Boost to local economy</a:t>
          </a:r>
        </a:p>
      </dgm:t>
    </dgm:pt>
    <dgm:pt modelId="{C9457FE0-706D-4B2C-A6BC-412BC521A417}" type="parTrans" cxnId="{5ED18894-89B3-4218-ABC8-7EEAF149513F}">
      <dgm:prSet/>
      <dgm:spPr/>
      <dgm:t>
        <a:bodyPr/>
        <a:lstStyle/>
        <a:p>
          <a:endParaRPr lang="en-IN" sz="3600"/>
        </a:p>
      </dgm:t>
    </dgm:pt>
    <dgm:pt modelId="{8E75886E-D219-4188-8F29-54BDC3A99EDE}" type="sibTrans" cxnId="{5ED18894-89B3-4218-ABC8-7EEAF149513F}">
      <dgm:prSet/>
      <dgm:spPr/>
      <dgm:t>
        <a:bodyPr/>
        <a:lstStyle/>
        <a:p>
          <a:endParaRPr lang="en-IN" sz="3600"/>
        </a:p>
      </dgm:t>
    </dgm:pt>
    <dgm:pt modelId="{53EFD510-2BBE-4966-B022-0165780C8C5D}">
      <dgm:prSet phldrT="[Text]" custT="1"/>
      <dgm:spPr/>
      <dgm:t>
        <a:bodyPr/>
        <a:lstStyle/>
        <a:p>
          <a:r>
            <a:rPr lang="en-IN" sz="1400" b="1" i="1" dirty="0"/>
            <a:t>Physical capital –</a:t>
          </a:r>
        </a:p>
        <a:p>
          <a:r>
            <a:rPr lang="en-IN" sz="1400" dirty="0"/>
            <a:t>Housing infrastructure,</a:t>
          </a:r>
        </a:p>
        <a:p>
          <a:r>
            <a:rPr lang="en-IN" sz="1400" dirty="0"/>
            <a:t>Low cost toilets</a:t>
          </a:r>
        </a:p>
        <a:p>
          <a:endParaRPr lang="en-IN" sz="1400" dirty="0"/>
        </a:p>
      </dgm:t>
    </dgm:pt>
    <dgm:pt modelId="{543D9051-9BBD-4117-8B76-83B0A290F41C}" type="parTrans" cxnId="{D5C5BB32-E373-44BB-BC7C-881C6EF71B00}">
      <dgm:prSet/>
      <dgm:spPr/>
      <dgm:t>
        <a:bodyPr/>
        <a:lstStyle/>
        <a:p>
          <a:endParaRPr lang="en-IN" sz="3600"/>
        </a:p>
      </dgm:t>
    </dgm:pt>
    <dgm:pt modelId="{B48C3F8F-2D94-45CF-BAE3-6E1D66F60BDD}" type="sibTrans" cxnId="{D5C5BB32-E373-44BB-BC7C-881C6EF71B00}">
      <dgm:prSet/>
      <dgm:spPr/>
      <dgm:t>
        <a:bodyPr/>
        <a:lstStyle/>
        <a:p>
          <a:endParaRPr lang="en-IN" sz="3600"/>
        </a:p>
      </dgm:t>
    </dgm:pt>
    <dgm:pt modelId="{C5C49310-6291-45BD-BF51-B252AF8FD701}">
      <dgm:prSet phldrT="[Text]" custT="1"/>
      <dgm:spPr/>
      <dgm:t>
        <a:bodyPr/>
        <a:lstStyle/>
        <a:p>
          <a:r>
            <a:rPr lang="en-IN" sz="1400" b="1" i="1" dirty="0"/>
            <a:t>Social Capital–</a:t>
          </a:r>
        </a:p>
        <a:p>
          <a:r>
            <a:rPr lang="en-IN" sz="1400" dirty="0"/>
            <a:t>Bargaining power,</a:t>
          </a:r>
        </a:p>
        <a:p>
          <a:r>
            <a:rPr lang="en-IN" sz="1400" dirty="0"/>
            <a:t>Traditional Knowledge </a:t>
          </a:r>
        </a:p>
      </dgm:t>
    </dgm:pt>
    <dgm:pt modelId="{31FA31FB-68CF-4993-9062-FB9F4AF90A55}" type="parTrans" cxnId="{3FFF4F0A-0493-47D6-B77D-876153434629}">
      <dgm:prSet/>
      <dgm:spPr/>
      <dgm:t>
        <a:bodyPr/>
        <a:lstStyle/>
        <a:p>
          <a:endParaRPr lang="en-IN" sz="3600"/>
        </a:p>
      </dgm:t>
    </dgm:pt>
    <dgm:pt modelId="{AB34B38E-1E3F-4AF2-BAFD-243DA025D5C4}" type="sibTrans" cxnId="{3FFF4F0A-0493-47D6-B77D-876153434629}">
      <dgm:prSet/>
      <dgm:spPr/>
      <dgm:t>
        <a:bodyPr/>
        <a:lstStyle/>
        <a:p>
          <a:endParaRPr lang="en-IN" sz="3600"/>
        </a:p>
      </dgm:t>
    </dgm:pt>
    <dgm:pt modelId="{E59D2FDE-6EE1-4F75-BC09-D3F43FD7FF89}" type="pres">
      <dgm:prSet presAssocID="{9F10E8E5-181A-4008-85B6-0852BEBB6A96}" presName="cycle" presStyleCnt="0">
        <dgm:presLayoutVars>
          <dgm:dir/>
          <dgm:resizeHandles val="exact"/>
        </dgm:presLayoutVars>
      </dgm:prSet>
      <dgm:spPr/>
      <dgm:t>
        <a:bodyPr/>
        <a:lstStyle/>
        <a:p>
          <a:endParaRPr lang="en-IN"/>
        </a:p>
      </dgm:t>
    </dgm:pt>
    <dgm:pt modelId="{0148913B-EF69-425D-B9BB-A825C12C69EA}" type="pres">
      <dgm:prSet presAssocID="{2592E7F8-CB2B-4FDB-9035-798D6EA47C33}" presName="node" presStyleLbl="node1" presStyleIdx="0" presStyleCnt="5" custScaleY="170127">
        <dgm:presLayoutVars>
          <dgm:bulletEnabled val="1"/>
        </dgm:presLayoutVars>
      </dgm:prSet>
      <dgm:spPr/>
      <dgm:t>
        <a:bodyPr/>
        <a:lstStyle/>
        <a:p>
          <a:endParaRPr lang="en-IN"/>
        </a:p>
      </dgm:t>
    </dgm:pt>
    <dgm:pt modelId="{B567B701-F9C1-4B90-99D2-2CFC298313D7}" type="pres">
      <dgm:prSet presAssocID="{2592E7F8-CB2B-4FDB-9035-798D6EA47C33}" presName="spNode" presStyleCnt="0"/>
      <dgm:spPr/>
    </dgm:pt>
    <dgm:pt modelId="{5350BBF0-7E65-4A79-8B76-A0067D215E23}" type="pres">
      <dgm:prSet presAssocID="{F66D32C7-ADAE-43E7-B505-77F71050FEBA}" presName="sibTrans" presStyleLbl="sibTrans1D1" presStyleIdx="0" presStyleCnt="5"/>
      <dgm:spPr/>
      <dgm:t>
        <a:bodyPr/>
        <a:lstStyle/>
        <a:p>
          <a:endParaRPr lang="en-IN"/>
        </a:p>
      </dgm:t>
    </dgm:pt>
    <dgm:pt modelId="{21B5EBB6-7951-4BD5-B5A4-6CE0106CE6BD}" type="pres">
      <dgm:prSet presAssocID="{488BB633-268E-4F5F-9B06-7B9EE0EF7A3B}" presName="node" presStyleLbl="node1" presStyleIdx="1" presStyleCnt="5" custScaleY="170020">
        <dgm:presLayoutVars>
          <dgm:bulletEnabled val="1"/>
        </dgm:presLayoutVars>
      </dgm:prSet>
      <dgm:spPr/>
      <dgm:t>
        <a:bodyPr/>
        <a:lstStyle/>
        <a:p>
          <a:endParaRPr lang="en-IN"/>
        </a:p>
      </dgm:t>
    </dgm:pt>
    <dgm:pt modelId="{A713C115-FD8A-4CDD-97A5-8E6155472DDA}" type="pres">
      <dgm:prSet presAssocID="{488BB633-268E-4F5F-9B06-7B9EE0EF7A3B}" presName="spNode" presStyleCnt="0"/>
      <dgm:spPr/>
    </dgm:pt>
    <dgm:pt modelId="{A2F28EA8-0878-4666-A04A-892A5B7D92D8}" type="pres">
      <dgm:prSet presAssocID="{885D0992-5750-4835-BEF2-12D0541AC3D5}" presName="sibTrans" presStyleLbl="sibTrans1D1" presStyleIdx="1" presStyleCnt="5"/>
      <dgm:spPr/>
      <dgm:t>
        <a:bodyPr/>
        <a:lstStyle/>
        <a:p>
          <a:endParaRPr lang="en-IN"/>
        </a:p>
      </dgm:t>
    </dgm:pt>
    <dgm:pt modelId="{A6CCA1C3-856D-4B69-9DEF-311DD9290821}" type="pres">
      <dgm:prSet presAssocID="{255A7FD0-ADD3-4773-9006-6F4482F7CB92}" presName="node" presStyleLbl="node1" presStyleIdx="2" presStyleCnt="5" custScaleX="98579" custScaleY="199013">
        <dgm:presLayoutVars>
          <dgm:bulletEnabled val="1"/>
        </dgm:presLayoutVars>
      </dgm:prSet>
      <dgm:spPr/>
      <dgm:t>
        <a:bodyPr/>
        <a:lstStyle/>
        <a:p>
          <a:endParaRPr lang="en-IN"/>
        </a:p>
      </dgm:t>
    </dgm:pt>
    <dgm:pt modelId="{C88788B7-1FE3-4AE2-913B-2D638B3CC7B9}" type="pres">
      <dgm:prSet presAssocID="{255A7FD0-ADD3-4773-9006-6F4482F7CB92}" presName="spNode" presStyleCnt="0"/>
      <dgm:spPr/>
    </dgm:pt>
    <dgm:pt modelId="{44CDD3F9-BD10-4ACB-BAC9-22F5AC1C95A5}" type="pres">
      <dgm:prSet presAssocID="{8E75886E-D219-4188-8F29-54BDC3A99EDE}" presName="sibTrans" presStyleLbl="sibTrans1D1" presStyleIdx="2" presStyleCnt="5"/>
      <dgm:spPr/>
      <dgm:t>
        <a:bodyPr/>
        <a:lstStyle/>
        <a:p>
          <a:endParaRPr lang="en-IN"/>
        </a:p>
      </dgm:t>
    </dgm:pt>
    <dgm:pt modelId="{993DDAA6-944C-4005-BE9A-1B42827A8756}" type="pres">
      <dgm:prSet presAssocID="{53EFD510-2BBE-4966-B022-0165780C8C5D}" presName="node" presStyleLbl="node1" presStyleIdx="3" presStyleCnt="5" custScaleY="190133">
        <dgm:presLayoutVars>
          <dgm:bulletEnabled val="1"/>
        </dgm:presLayoutVars>
      </dgm:prSet>
      <dgm:spPr/>
      <dgm:t>
        <a:bodyPr/>
        <a:lstStyle/>
        <a:p>
          <a:endParaRPr lang="en-IN"/>
        </a:p>
      </dgm:t>
    </dgm:pt>
    <dgm:pt modelId="{7F14E7DD-0DDB-416F-A1E1-FBA378D5F5E1}" type="pres">
      <dgm:prSet presAssocID="{53EFD510-2BBE-4966-B022-0165780C8C5D}" presName="spNode" presStyleCnt="0"/>
      <dgm:spPr/>
    </dgm:pt>
    <dgm:pt modelId="{456E89E5-7FB9-4E62-B8C5-066B70525503}" type="pres">
      <dgm:prSet presAssocID="{B48C3F8F-2D94-45CF-BAE3-6E1D66F60BDD}" presName="sibTrans" presStyleLbl="sibTrans1D1" presStyleIdx="3" presStyleCnt="5"/>
      <dgm:spPr/>
      <dgm:t>
        <a:bodyPr/>
        <a:lstStyle/>
        <a:p>
          <a:endParaRPr lang="en-IN"/>
        </a:p>
      </dgm:t>
    </dgm:pt>
    <dgm:pt modelId="{98406679-B507-406D-9653-4B090E16C9A0}" type="pres">
      <dgm:prSet presAssocID="{C5C49310-6291-45BD-BF51-B252AF8FD701}" presName="node" presStyleLbl="node1" presStyleIdx="4" presStyleCnt="5" custScaleY="163673">
        <dgm:presLayoutVars>
          <dgm:bulletEnabled val="1"/>
        </dgm:presLayoutVars>
      </dgm:prSet>
      <dgm:spPr/>
      <dgm:t>
        <a:bodyPr/>
        <a:lstStyle/>
        <a:p>
          <a:endParaRPr lang="en-IN"/>
        </a:p>
      </dgm:t>
    </dgm:pt>
    <dgm:pt modelId="{AA8B2CBB-8B09-44FE-B930-0E4D1C5B2E38}" type="pres">
      <dgm:prSet presAssocID="{C5C49310-6291-45BD-BF51-B252AF8FD701}" presName="spNode" presStyleCnt="0"/>
      <dgm:spPr/>
    </dgm:pt>
    <dgm:pt modelId="{717F6DF8-CD24-4FC1-ABFC-C1F87D0C5001}" type="pres">
      <dgm:prSet presAssocID="{AB34B38E-1E3F-4AF2-BAFD-243DA025D5C4}" presName="sibTrans" presStyleLbl="sibTrans1D1" presStyleIdx="4" presStyleCnt="5"/>
      <dgm:spPr/>
      <dgm:t>
        <a:bodyPr/>
        <a:lstStyle/>
        <a:p>
          <a:endParaRPr lang="en-IN"/>
        </a:p>
      </dgm:t>
    </dgm:pt>
  </dgm:ptLst>
  <dgm:cxnLst>
    <dgm:cxn modelId="{5ED18894-89B3-4218-ABC8-7EEAF149513F}" srcId="{9F10E8E5-181A-4008-85B6-0852BEBB6A96}" destId="{255A7FD0-ADD3-4773-9006-6F4482F7CB92}" srcOrd="2" destOrd="0" parTransId="{C9457FE0-706D-4B2C-A6BC-412BC521A417}" sibTransId="{8E75886E-D219-4188-8F29-54BDC3A99EDE}"/>
    <dgm:cxn modelId="{D5C5BB32-E373-44BB-BC7C-881C6EF71B00}" srcId="{9F10E8E5-181A-4008-85B6-0852BEBB6A96}" destId="{53EFD510-2BBE-4966-B022-0165780C8C5D}" srcOrd="3" destOrd="0" parTransId="{543D9051-9BBD-4117-8B76-83B0A290F41C}" sibTransId="{B48C3F8F-2D94-45CF-BAE3-6E1D66F60BDD}"/>
    <dgm:cxn modelId="{70CD5F68-D491-4D3E-BAAE-139B69E9907B}" type="presOf" srcId="{C5C49310-6291-45BD-BF51-B252AF8FD701}" destId="{98406679-B507-406D-9653-4B090E16C9A0}" srcOrd="0" destOrd="0" presId="urn:microsoft.com/office/officeart/2005/8/layout/cycle6"/>
    <dgm:cxn modelId="{9DFE5C0A-7ADC-4B76-A59D-9482354BB9DC}" type="presOf" srcId="{8E75886E-D219-4188-8F29-54BDC3A99EDE}" destId="{44CDD3F9-BD10-4ACB-BAC9-22F5AC1C95A5}" srcOrd="0" destOrd="0" presId="urn:microsoft.com/office/officeart/2005/8/layout/cycle6"/>
    <dgm:cxn modelId="{AB181784-8E12-41BF-94D6-E115582C0FAD}" srcId="{9F10E8E5-181A-4008-85B6-0852BEBB6A96}" destId="{488BB633-268E-4F5F-9B06-7B9EE0EF7A3B}" srcOrd="1" destOrd="0" parTransId="{A8278617-6AD9-47ED-B99C-717EE0992F4D}" sibTransId="{885D0992-5750-4835-BEF2-12D0541AC3D5}"/>
    <dgm:cxn modelId="{50999B38-912E-46A4-913B-8F9D8812F968}" type="presOf" srcId="{F66D32C7-ADAE-43E7-B505-77F71050FEBA}" destId="{5350BBF0-7E65-4A79-8B76-A0067D215E23}" srcOrd="0" destOrd="0" presId="urn:microsoft.com/office/officeart/2005/8/layout/cycle6"/>
    <dgm:cxn modelId="{3BC65909-120B-4114-A76E-9EDD4780646F}" type="presOf" srcId="{53EFD510-2BBE-4966-B022-0165780C8C5D}" destId="{993DDAA6-944C-4005-BE9A-1B42827A8756}" srcOrd="0" destOrd="0" presId="urn:microsoft.com/office/officeart/2005/8/layout/cycle6"/>
    <dgm:cxn modelId="{E87C5459-A487-46F0-94B2-74CD412D9BAA}" type="presOf" srcId="{9F10E8E5-181A-4008-85B6-0852BEBB6A96}" destId="{E59D2FDE-6EE1-4F75-BC09-D3F43FD7FF89}" srcOrd="0" destOrd="0" presId="urn:microsoft.com/office/officeart/2005/8/layout/cycle6"/>
    <dgm:cxn modelId="{3FFF4F0A-0493-47D6-B77D-876153434629}" srcId="{9F10E8E5-181A-4008-85B6-0852BEBB6A96}" destId="{C5C49310-6291-45BD-BF51-B252AF8FD701}" srcOrd="4" destOrd="0" parTransId="{31FA31FB-68CF-4993-9062-FB9F4AF90A55}" sibTransId="{AB34B38E-1E3F-4AF2-BAFD-243DA025D5C4}"/>
    <dgm:cxn modelId="{395860BF-1FEA-4BAB-9F01-8E8384FA1E12}" type="presOf" srcId="{255A7FD0-ADD3-4773-9006-6F4482F7CB92}" destId="{A6CCA1C3-856D-4B69-9DEF-311DD9290821}" srcOrd="0" destOrd="0" presId="urn:microsoft.com/office/officeart/2005/8/layout/cycle6"/>
    <dgm:cxn modelId="{6A112E7A-691F-4674-9FE7-A912495463A7}" type="presOf" srcId="{2592E7F8-CB2B-4FDB-9035-798D6EA47C33}" destId="{0148913B-EF69-425D-B9BB-A825C12C69EA}" srcOrd="0" destOrd="0" presId="urn:microsoft.com/office/officeart/2005/8/layout/cycle6"/>
    <dgm:cxn modelId="{7893DF46-1D78-4D4F-A10C-AB5FA998E122}" type="presOf" srcId="{885D0992-5750-4835-BEF2-12D0541AC3D5}" destId="{A2F28EA8-0878-4666-A04A-892A5B7D92D8}" srcOrd="0" destOrd="0" presId="urn:microsoft.com/office/officeart/2005/8/layout/cycle6"/>
    <dgm:cxn modelId="{16E6EF17-645E-4118-B7A1-5699AF5FAA8C}" srcId="{9F10E8E5-181A-4008-85B6-0852BEBB6A96}" destId="{2592E7F8-CB2B-4FDB-9035-798D6EA47C33}" srcOrd="0" destOrd="0" parTransId="{C82F41B9-4F42-4611-B498-3C56696F7C63}" sibTransId="{F66D32C7-ADAE-43E7-B505-77F71050FEBA}"/>
    <dgm:cxn modelId="{E20D1F00-0565-48EA-A486-62582C8AB30B}" type="presOf" srcId="{AB34B38E-1E3F-4AF2-BAFD-243DA025D5C4}" destId="{717F6DF8-CD24-4FC1-ABFC-C1F87D0C5001}" srcOrd="0" destOrd="0" presId="urn:microsoft.com/office/officeart/2005/8/layout/cycle6"/>
    <dgm:cxn modelId="{BFCAB733-1801-445E-BD20-05CDF24DE8F1}" type="presOf" srcId="{488BB633-268E-4F5F-9B06-7B9EE0EF7A3B}" destId="{21B5EBB6-7951-4BD5-B5A4-6CE0106CE6BD}" srcOrd="0" destOrd="0" presId="urn:microsoft.com/office/officeart/2005/8/layout/cycle6"/>
    <dgm:cxn modelId="{1474725D-93E6-4615-9523-8BE55D660D30}" type="presOf" srcId="{B48C3F8F-2D94-45CF-BAE3-6E1D66F60BDD}" destId="{456E89E5-7FB9-4E62-B8C5-066B70525503}" srcOrd="0" destOrd="0" presId="urn:microsoft.com/office/officeart/2005/8/layout/cycle6"/>
    <dgm:cxn modelId="{51B26CFD-0EF1-449A-AED3-DA25619ED8EB}" type="presParOf" srcId="{E59D2FDE-6EE1-4F75-BC09-D3F43FD7FF89}" destId="{0148913B-EF69-425D-B9BB-A825C12C69EA}" srcOrd="0" destOrd="0" presId="urn:microsoft.com/office/officeart/2005/8/layout/cycle6"/>
    <dgm:cxn modelId="{F964DE54-C691-4506-8653-085C6A088741}" type="presParOf" srcId="{E59D2FDE-6EE1-4F75-BC09-D3F43FD7FF89}" destId="{B567B701-F9C1-4B90-99D2-2CFC298313D7}" srcOrd="1" destOrd="0" presId="urn:microsoft.com/office/officeart/2005/8/layout/cycle6"/>
    <dgm:cxn modelId="{B5914911-2B7E-4089-A9FB-5CDC4423DB3F}" type="presParOf" srcId="{E59D2FDE-6EE1-4F75-BC09-D3F43FD7FF89}" destId="{5350BBF0-7E65-4A79-8B76-A0067D215E23}" srcOrd="2" destOrd="0" presId="urn:microsoft.com/office/officeart/2005/8/layout/cycle6"/>
    <dgm:cxn modelId="{1866CA15-8C78-4FA7-ACEE-3CF9EE42FDE3}" type="presParOf" srcId="{E59D2FDE-6EE1-4F75-BC09-D3F43FD7FF89}" destId="{21B5EBB6-7951-4BD5-B5A4-6CE0106CE6BD}" srcOrd="3" destOrd="0" presId="urn:microsoft.com/office/officeart/2005/8/layout/cycle6"/>
    <dgm:cxn modelId="{8F6590EC-F12D-4C11-92D5-2F0C03CF63F6}" type="presParOf" srcId="{E59D2FDE-6EE1-4F75-BC09-D3F43FD7FF89}" destId="{A713C115-FD8A-4CDD-97A5-8E6155472DDA}" srcOrd="4" destOrd="0" presId="urn:microsoft.com/office/officeart/2005/8/layout/cycle6"/>
    <dgm:cxn modelId="{B81AAE42-8BBD-48A6-AB95-808911F57B15}" type="presParOf" srcId="{E59D2FDE-6EE1-4F75-BC09-D3F43FD7FF89}" destId="{A2F28EA8-0878-4666-A04A-892A5B7D92D8}" srcOrd="5" destOrd="0" presId="urn:microsoft.com/office/officeart/2005/8/layout/cycle6"/>
    <dgm:cxn modelId="{8C9BA698-79CF-4D39-B00B-4E5DCF3ED648}" type="presParOf" srcId="{E59D2FDE-6EE1-4F75-BC09-D3F43FD7FF89}" destId="{A6CCA1C3-856D-4B69-9DEF-311DD9290821}" srcOrd="6" destOrd="0" presId="urn:microsoft.com/office/officeart/2005/8/layout/cycle6"/>
    <dgm:cxn modelId="{453EA24D-7806-4246-A5B4-F84E2060BE85}" type="presParOf" srcId="{E59D2FDE-6EE1-4F75-BC09-D3F43FD7FF89}" destId="{C88788B7-1FE3-4AE2-913B-2D638B3CC7B9}" srcOrd="7" destOrd="0" presId="urn:microsoft.com/office/officeart/2005/8/layout/cycle6"/>
    <dgm:cxn modelId="{E2145C83-4257-4FD4-957D-595972A48B6C}" type="presParOf" srcId="{E59D2FDE-6EE1-4F75-BC09-D3F43FD7FF89}" destId="{44CDD3F9-BD10-4ACB-BAC9-22F5AC1C95A5}" srcOrd="8" destOrd="0" presId="urn:microsoft.com/office/officeart/2005/8/layout/cycle6"/>
    <dgm:cxn modelId="{C3D9FF1F-FE54-4E70-889B-ABD1B1827B58}" type="presParOf" srcId="{E59D2FDE-6EE1-4F75-BC09-D3F43FD7FF89}" destId="{993DDAA6-944C-4005-BE9A-1B42827A8756}" srcOrd="9" destOrd="0" presId="urn:microsoft.com/office/officeart/2005/8/layout/cycle6"/>
    <dgm:cxn modelId="{438C2061-B7BE-4ABB-8EEE-DE072837F532}" type="presParOf" srcId="{E59D2FDE-6EE1-4F75-BC09-D3F43FD7FF89}" destId="{7F14E7DD-0DDB-416F-A1E1-FBA378D5F5E1}" srcOrd="10" destOrd="0" presId="urn:microsoft.com/office/officeart/2005/8/layout/cycle6"/>
    <dgm:cxn modelId="{4AA4DB4F-50DE-4EFD-B747-02A6EAFC73EE}" type="presParOf" srcId="{E59D2FDE-6EE1-4F75-BC09-D3F43FD7FF89}" destId="{456E89E5-7FB9-4E62-B8C5-066B70525503}" srcOrd="11" destOrd="0" presId="urn:microsoft.com/office/officeart/2005/8/layout/cycle6"/>
    <dgm:cxn modelId="{58E4C02E-0A0B-448E-ADF2-D9C6235684A4}" type="presParOf" srcId="{E59D2FDE-6EE1-4F75-BC09-D3F43FD7FF89}" destId="{98406679-B507-406D-9653-4B090E16C9A0}" srcOrd="12" destOrd="0" presId="urn:microsoft.com/office/officeart/2005/8/layout/cycle6"/>
    <dgm:cxn modelId="{925B0F43-98F6-4C3C-8BB5-3D5A47EF5BFA}" type="presParOf" srcId="{E59D2FDE-6EE1-4F75-BC09-D3F43FD7FF89}" destId="{AA8B2CBB-8B09-44FE-B930-0E4D1C5B2E38}" srcOrd="13" destOrd="0" presId="urn:microsoft.com/office/officeart/2005/8/layout/cycle6"/>
    <dgm:cxn modelId="{A0BC896B-FD78-4559-86EF-C74CE4D44F45}" type="presParOf" srcId="{E59D2FDE-6EE1-4F75-BC09-D3F43FD7FF89}" destId="{717F6DF8-CD24-4FC1-ABFC-C1F87D0C500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6DA844-625A-4DE6-9C83-A03E3BEAEF62}" type="doc">
      <dgm:prSet loTypeId="urn:microsoft.com/office/officeart/2005/8/layout/radial5" loCatId="cycle" qsTypeId="urn:microsoft.com/office/officeart/2005/8/quickstyle/simple2" qsCatId="simple" csTypeId="urn:microsoft.com/office/officeart/2005/8/colors/accent3_2" csCatId="accent3" phldr="1"/>
      <dgm:spPr/>
      <dgm:t>
        <a:bodyPr/>
        <a:lstStyle/>
        <a:p>
          <a:endParaRPr lang="en-US"/>
        </a:p>
      </dgm:t>
    </dgm:pt>
    <dgm:pt modelId="{2DBE4E6C-E823-4DFC-B54B-5922147056E9}">
      <dgm:prSet phldrT="[Text]" custT="1"/>
      <dgm:spPr/>
      <dgm:t>
        <a:bodyPr/>
        <a:lstStyle/>
        <a:p>
          <a:r>
            <a:rPr lang="en-US" sz="1600" b="1" dirty="0">
              <a:solidFill>
                <a:schemeClr val="tx1"/>
              </a:solidFill>
            </a:rPr>
            <a:t>Single hectare of Bamboo with 500 Clumps</a:t>
          </a:r>
        </a:p>
      </dgm:t>
    </dgm:pt>
    <dgm:pt modelId="{5B5CEA93-A175-48CF-A8AB-FBC96CF5AA2D}" type="parTrans" cxnId="{F7194674-851F-4AD1-BC09-0EC29A4404EE}">
      <dgm:prSet/>
      <dgm:spPr/>
      <dgm:t>
        <a:bodyPr/>
        <a:lstStyle/>
        <a:p>
          <a:endParaRPr lang="en-US"/>
        </a:p>
      </dgm:t>
    </dgm:pt>
    <dgm:pt modelId="{09AAA4E9-8155-4277-BB6F-C70F426C7439}" type="sibTrans" cxnId="{F7194674-851F-4AD1-BC09-0EC29A4404EE}">
      <dgm:prSet/>
      <dgm:spPr/>
      <dgm:t>
        <a:bodyPr/>
        <a:lstStyle/>
        <a:p>
          <a:endParaRPr lang="en-US"/>
        </a:p>
      </dgm:t>
    </dgm:pt>
    <dgm:pt modelId="{A385D73E-3477-47F5-8A18-60C75786677C}">
      <dgm:prSet phldrT="[Text]" custT="1"/>
      <dgm:spPr/>
      <dgm:t>
        <a:bodyPr/>
        <a:lstStyle/>
        <a:p>
          <a:r>
            <a:rPr lang="en-US" sz="1800" b="1" dirty="0">
              <a:solidFill>
                <a:schemeClr val="tx1"/>
              </a:solidFill>
            </a:rPr>
            <a:t>384 days of unskilled labor</a:t>
          </a:r>
        </a:p>
      </dgm:t>
    </dgm:pt>
    <dgm:pt modelId="{3F431585-509B-44DE-92F7-38547D02548D}" type="parTrans" cxnId="{020EE9EB-28A3-4FA0-8F7C-9F0C450A6BC6}">
      <dgm:prSet/>
      <dgm:spPr/>
      <dgm:t>
        <a:bodyPr/>
        <a:lstStyle/>
        <a:p>
          <a:endParaRPr lang="en-US"/>
        </a:p>
      </dgm:t>
    </dgm:pt>
    <dgm:pt modelId="{1C650537-771B-467D-8185-3CC5B202B8CC}" type="sibTrans" cxnId="{020EE9EB-28A3-4FA0-8F7C-9F0C450A6BC6}">
      <dgm:prSet/>
      <dgm:spPr/>
      <dgm:t>
        <a:bodyPr/>
        <a:lstStyle/>
        <a:p>
          <a:endParaRPr lang="en-US"/>
        </a:p>
      </dgm:t>
    </dgm:pt>
    <dgm:pt modelId="{0D389ACF-F07D-479F-9DF0-48D53ACD3391}">
      <dgm:prSet phldrT="[Text]" custT="1"/>
      <dgm:spPr/>
      <dgm:t>
        <a:bodyPr/>
        <a:lstStyle/>
        <a:p>
          <a:r>
            <a:rPr lang="en-US" sz="2000" b="1" dirty="0">
              <a:solidFill>
                <a:schemeClr val="tx1"/>
              </a:solidFill>
            </a:rPr>
            <a:t>48 days of supervisory work </a:t>
          </a:r>
        </a:p>
      </dgm:t>
    </dgm:pt>
    <dgm:pt modelId="{1400EF0A-D33A-4410-9D3E-E304B70A16A4}" type="parTrans" cxnId="{50367674-1140-41AF-8965-0DD4876C4939}">
      <dgm:prSet/>
      <dgm:spPr/>
      <dgm:t>
        <a:bodyPr/>
        <a:lstStyle/>
        <a:p>
          <a:endParaRPr lang="en-US"/>
        </a:p>
      </dgm:t>
    </dgm:pt>
    <dgm:pt modelId="{249C8FE7-FABF-4588-8B49-55009ADCF883}" type="sibTrans" cxnId="{50367674-1140-41AF-8965-0DD4876C4939}">
      <dgm:prSet/>
      <dgm:spPr/>
      <dgm:t>
        <a:bodyPr/>
        <a:lstStyle/>
        <a:p>
          <a:endParaRPr lang="en-US"/>
        </a:p>
      </dgm:t>
    </dgm:pt>
    <dgm:pt modelId="{79BF065C-3452-4E0A-B0BF-314E931DBD30}">
      <dgm:prSet phldrT="[Text]"/>
      <dgm:spPr/>
      <dgm:t>
        <a:bodyPr/>
        <a:lstStyle/>
        <a:p>
          <a:r>
            <a:rPr lang="en-US" b="1" dirty="0">
              <a:solidFill>
                <a:schemeClr val="tx1"/>
              </a:solidFill>
            </a:rPr>
            <a:t>Over a period of 30 days</a:t>
          </a:r>
        </a:p>
      </dgm:t>
    </dgm:pt>
    <dgm:pt modelId="{3C5386E6-FA18-4287-9691-7BB255709939}" type="parTrans" cxnId="{67135311-9C96-4D1C-B06D-5E6454416BDF}">
      <dgm:prSet/>
      <dgm:spPr/>
      <dgm:t>
        <a:bodyPr/>
        <a:lstStyle/>
        <a:p>
          <a:endParaRPr lang="en-US"/>
        </a:p>
      </dgm:t>
    </dgm:pt>
    <dgm:pt modelId="{368C078E-5C05-457C-BFE8-B9C886B26AE6}" type="sibTrans" cxnId="{67135311-9C96-4D1C-B06D-5E6454416BDF}">
      <dgm:prSet/>
      <dgm:spPr/>
      <dgm:t>
        <a:bodyPr/>
        <a:lstStyle/>
        <a:p>
          <a:endParaRPr lang="en-US"/>
        </a:p>
      </dgm:t>
    </dgm:pt>
    <dgm:pt modelId="{2BFC3EEA-227D-4BF1-AAC5-D8C473C8DF67}" type="pres">
      <dgm:prSet presAssocID="{BF6DA844-625A-4DE6-9C83-A03E3BEAEF62}" presName="Name0" presStyleCnt="0">
        <dgm:presLayoutVars>
          <dgm:chMax val="1"/>
          <dgm:dir/>
          <dgm:animLvl val="ctr"/>
          <dgm:resizeHandles val="exact"/>
        </dgm:presLayoutVars>
      </dgm:prSet>
      <dgm:spPr/>
      <dgm:t>
        <a:bodyPr/>
        <a:lstStyle/>
        <a:p>
          <a:endParaRPr lang="en-IN"/>
        </a:p>
      </dgm:t>
    </dgm:pt>
    <dgm:pt modelId="{598B09F0-D7FB-4EC0-9819-8FCCE189AAFF}" type="pres">
      <dgm:prSet presAssocID="{2DBE4E6C-E823-4DFC-B54B-5922147056E9}" presName="centerShape" presStyleLbl="node0" presStyleIdx="0" presStyleCnt="1" custScaleX="111128" custScaleY="103890"/>
      <dgm:spPr/>
      <dgm:t>
        <a:bodyPr/>
        <a:lstStyle/>
        <a:p>
          <a:endParaRPr lang="en-IN"/>
        </a:p>
      </dgm:t>
    </dgm:pt>
    <dgm:pt modelId="{2DEA41C7-72F9-4C08-9918-038EE2FEDB24}" type="pres">
      <dgm:prSet presAssocID="{3F431585-509B-44DE-92F7-38547D02548D}" presName="parTrans" presStyleLbl="sibTrans2D1" presStyleIdx="0" presStyleCnt="3"/>
      <dgm:spPr/>
      <dgm:t>
        <a:bodyPr/>
        <a:lstStyle/>
        <a:p>
          <a:endParaRPr lang="en-IN"/>
        </a:p>
      </dgm:t>
    </dgm:pt>
    <dgm:pt modelId="{3E16823D-03E2-4FE4-954E-FA0D1F490243}" type="pres">
      <dgm:prSet presAssocID="{3F431585-509B-44DE-92F7-38547D02548D}" presName="connectorText" presStyleLbl="sibTrans2D1" presStyleIdx="0" presStyleCnt="3"/>
      <dgm:spPr/>
      <dgm:t>
        <a:bodyPr/>
        <a:lstStyle/>
        <a:p>
          <a:endParaRPr lang="en-IN"/>
        </a:p>
      </dgm:t>
    </dgm:pt>
    <dgm:pt modelId="{71B72AD4-3A46-4020-BFFD-5BC09E9E6EF7}" type="pres">
      <dgm:prSet presAssocID="{A385D73E-3477-47F5-8A18-60C75786677C}" presName="node" presStyleLbl="node1" presStyleIdx="0" presStyleCnt="3">
        <dgm:presLayoutVars>
          <dgm:bulletEnabled val="1"/>
        </dgm:presLayoutVars>
      </dgm:prSet>
      <dgm:spPr/>
      <dgm:t>
        <a:bodyPr/>
        <a:lstStyle/>
        <a:p>
          <a:endParaRPr lang="en-IN"/>
        </a:p>
      </dgm:t>
    </dgm:pt>
    <dgm:pt modelId="{A48A411E-8564-4D45-8C31-1442511996F2}" type="pres">
      <dgm:prSet presAssocID="{1400EF0A-D33A-4410-9D3E-E304B70A16A4}" presName="parTrans" presStyleLbl="sibTrans2D1" presStyleIdx="1" presStyleCnt="3"/>
      <dgm:spPr/>
      <dgm:t>
        <a:bodyPr/>
        <a:lstStyle/>
        <a:p>
          <a:endParaRPr lang="en-IN"/>
        </a:p>
      </dgm:t>
    </dgm:pt>
    <dgm:pt modelId="{53662F6A-EEC4-4BEC-B14A-C9652B63600B}" type="pres">
      <dgm:prSet presAssocID="{1400EF0A-D33A-4410-9D3E-E304B70A16A4}" presName="connectorText" presStyleLbl="sibTrans2D1" presStyleIdx="1" presStyleCnt="3"/>
      <dgm:spPr/>
      <dgm:t>
        <a:bodyPr/>
        <a:lstStyle/>
        <a:p>
          <a:endParaRPr lang="en-IN"/>
        </a:p>
      </dgm:t>
    </dgm:pt>
    <dgm:pt modelId="{A673FF29-49EE-48E8-8BD9-4276515E5703}" type="pres">
      <dgm:prSet presAssocID="{0D389ACF-F07D-479F-9DF0-48D53ACD3391}" presName="node" presStyleLbl="node1" presStyleIdx="1" presStyleCnt="3">
        <dgm:presLayoutVars>
          <dgm:bulletEnabled val="1"/>
        </dgm:presLayoutVars>
      </dgm:prSet>
      <dgm:spPr/>
      <dgm:t>
        <a:bodyPr/>
        <a:lstStyle/>
        <a:p>
          <a:endParaRPr lang="en-IN"/>
        </a:p>
      </dgm:t>
    </dgm:pt>
    <dgm:pt modelId="{C231419D-38AC-4D55-84EF-D25ED0D99EA1}" type="pres">
      <dgm:prSet presAssocID="{3C5386E6-FA18-4287-9691-7BB255709939}" presName="parTrans" presStyleLbl="sibTrans2D1" presStyleIdx="2" presStyleCnt="3"/>
      <dgm:spPr/>
      <dgm:t>
        <a:bodyPr/>
        <a:lstStyle/>
        <a:p>
          <a:endParaRPr lang="en-IN"/>
        </a:p>
      </dgm:t>
    </dgm:pt>
    <dgm:pt modelId="{8F23F93F-6EE8-450F-B6C5-05AD387E69DC}" type="pres">
      <dgm:prSet presAssocID="{3C5386E6-FA18-4287-9691-7BB255709939}" presName="connectorText" presStyleLbl="sibTrans2D1" presStyleIdx="2" presStyleCnt="3"/>
      <dgm:spPr/>
      <dgm:t>
        <a:bodyPr/>
        <a:lstStyle/>
        <a:p>
          <a:endParaRPr lang="en-IN"/>
        </a:p>
      </dgm:t>
    </dgm:pt>
    <dgm:pt modelId="{69D1D797-6757-4B10-A221-F5ABCB54E12C}" type="pres">
      <dgm:prSet presAssocID="{79BF065C-3452-4E0A-B0BF-314E931DBD30}" presName="node" presStyleLbl="node1" presStyleIdx="2" presStyleCnt="3">
        <dgm:presLayoutVars>
          <dgm:bulletEnabled val="1"/>
        </dgm:presLayoutVars>
      </dgm:prSet>
      <dgm:spPr/>
      <dgm:t>
        <a:bodyPr/>
        <a:lstStyle/>
        <a:p>
          <a:endParaRPr lang="en-IN"/>
        </a:p>
      </dgm:t>
    </dgm:pt>
  </dgm:ptLst>
  <dgm:cxnLst>
    <dgm:cxn modelId="{CA4666A5-B67C-489F-B4C5-B52CA451FD52}" type="presOf" srcId="{2DBE4E6C-E823-4DFC-B54B-5922147056E9}" destId="{598B09F0-D7FB-4EC0-9819-8FCCE189AAFF}" srcOrd="0" destOrd="0" presId="urn:microsoft.com/office/officeart/2005/8/layout/radial5"/>
    <dgm:cxn modelId="{14BEC96B-FBBD-4985-80D9-94D8A58842D4}" type="presOf" srcId="{3C5386E6-FA18-4287-9691-7BB255709939}" destId="{C231419D-38AC-4D55-84EF-D25ED0D99EA1}" srcOrd="0" destOrd="0" presId="urn:microsoft.com/office/officeart/2005/8/layout/radial5"/>
    <dgm:cxn modelId="{7E76C4F5-1A0C-49D2-91D0-0FAB885408C7}" type="presOf" srcId="{1400EF0A-D33A-4410-9D3E-E304B70A16A4}" destId="{A48A411E-8564-4D45-8C31-1442511996F2}" srcOrd="0" destOrd="0" presId="urn:microsoft.com/office/officeart/2005/8/layout/radial5"/>
    <dgm:cxn modelId="{73473D21-6905-4E27-A56B-9D2929566B82}" type="presOf" srcId="{3C5386E6-FA18-4287-9691-7BB255709939}" destId="{8F23F93F-6EE8-450F-B6C5-05AD387E69DC}" srcOrd="1" destOrd="0" presId="urn:microsoft.com/office/officeart/2005/8/layout/radial5"/>
    <dgm:cxn modelId="{E9B96C63-DBED-40AF-A706-49FBD5E1A926}" type="presOf" srcId="{3F431585-509B-44DE-92F7-38547D02548D}" destId="{2DEA41C7-72F9-4C08-9918-038EE2FEDB24}" srcOrd="0" destOrd="0" presId="urn:microsoft.com/office/officeart/2005/8/layout/radial5"/>
    <dgm:cxn modelId="{67135311-9C96-4D1C-B06D-5E6454416BDF}" srcId="{2DBE4E6C-E823-4DFC-B54B-5922147056E9}" destId="{79BF065C-3452-4E0A-B0BF-314E931DBD30}" srcOrd="2" destOrd="0" parTransId="{3C5386E6-FA18-4287-9691-7BB255709939}" sibTransId="{368C078E-5C05-457C-BFE8-B9C886B26AE6}"/>
    <dgm:cxn modelId="{A3639133-2C9E-4942-88C3-F1DDC807AA59}" type="presOf" srcId="{BF6DA844-625A-4DE6-9C83-A03E3BEAEF62}" destId="{2BFC3EEA-227D-4BF1-AAC5-D8C473C8DF67}" srcOrd="0" destOrd="0" presId="urn:microsoft.com/office/officeart/2005/8/layout/radial5"/>
    <dgm:cxn modelId="{A93EF363-6815-4231-939B-25A9CE8F40FF}" type="presOf" srcId="{A385D73E-3477-47F5-8A18-60C75786677C}" destId="{71B72AD4-3A46-4020-BFFD-5BC09E9E6EF7}" srcOrd="0" destOrd="0" presId="urn:microsoft.com/office/officeart/2005/8/layout/radial5"/>
    <dgm:cxn modelId="{50367674-1140-41AF-8965-0DD4876C4939}" srcId="{2DBE4E6C-E823-4DFC-B54B-5922147056E9}" destId="{0D389ACF-F07D-479F-9DF0-48D53ACD3391}" srcOrd="1" destOrd="0" parTransId="{1400EF0A-D33A-4410-9D3E-E304B70A16A4}" sibTransId="{249C8FE7-FABF-4588-8B49-55009ADCF883}"/>
    <dgm:cxn modelId="{020EE9EB-28A3-4FA0-8F7C-9F0C450A6BC6}" srcId="{2DBE4E6C-E823-4DFC-B54B-5922147056E9}" destId="{A385D73E-3477-47F5-8A18-60C75786677C}" srcOrd="0" destOrd="0" parTransId="{3F431585-509B-44DE-92F7-38547D02548D}" sibTransId="{1C650537-771B-467D-8185-3CC5B202B8CC}"/>
    <dgm:cxn modelId="{ACEB9CAC-FBCE-425C-AA70-C6B0BB222441}" type="presOf" srcId="{79BF065C-3452-4E0A-B0BF-314E931DBD30}" destId="{69D1D797-6757-4B10-A221-F5ABCB54E12C}" srcOrd="0" destOrd="0" presId="urn:microsoft.com/office/officeart/2005/8/layout/radial5"/>
    <dgm:cxn modelId="{27FBA15B-17EE-4408-9385-A9D276C4B7A2}" type="presOf" srcId="{1400EF0A-D33A-4410-9D3E-E304B70A16A4}" destId="{53662F6A-EEC4-4BEC-B14A-C9652B63600B}" srcOrd="1" destOrd="0" presId="urn:microsoft.com/office/officeart/2005/8/layout/radial5"/>
    <dgm:cxn modelId="{F7194674-851F-4AD1-BC09-0EC29A4404EE}" srcId="{BF6DA844-625A-4DE6-9C83-A03E3BEAEF62}" destId="{2DBE4E6C-E823-4DFC-B54B-5922147056E9}" srcOrd="0" destOrd="0" parTransId="{5B5CEA93-A175-48CF-A8AB-FBC96CF5AA2D}" sibTransId="{09AAA4E9-8155-4277-BB6F-C70F426C7439}"/>
    <dgm:cxn modelId="{7B65836E-A5D4-4566-A769-5F19165B2718}" type="presOf" srcId="{3F431585-509B-44DE-92F7-38547D02548D}" destId="{3E16823D-03E2-4FE4-954E-FA0D1F490243}" srcOrd="1" destOrd="0" presId="urn:microsoft.com/office/officeart/2005/8/layout/radial5"/>
    <dgm:cxn modelId="{4D2CBE58-2B85-4755-887C-F750D892750A}" type="presOf" srcId="{0D389ACF-F07D-479F-9DF0-48D53ACD3391}" destId="{A673FF29-49EE-48E8-8BD9-4276515E5703}" srcOrd="0" destOrd="0" presId="urn:microsoft.com/office/officeart/2005/8/layout/radial5"/>
    <dgm:cxn modelId="{B639BEE4-FB6D-4CAA-8633-100C0F92260E}" type="presParOf" srcId="{2BFC3EEA-227D-4BF1-AAC5-D8C473C8DF67}" destId="{598B09F0-D7FB-4EC0-9819-8FCCE189AAFF}" srcOrd="0" destOrd="0" presId="urn:microsoft.com/office/officeart/2005/8/layout/radial5"/>
    <dgm:cxn modelId="{F9A829E3-55A6-4F03-9E0E-AAF76EA6157F}" type="presParOf" srcId="{2BFC3EEA-227D-4BF1-AAC5-D8C473C8DF67}" destId="{2DEA41C7-72F9-4C08-9918-038EE2FEDB24}" srcOrd="1" destOrd="0" presId="urn:microsoft.com/office/officeart/2005/8/layout/radial5"/>
    <dgm:cxn modelId="{358F3377-CD3D-4748-945E-24193427C589}" type="presParOf" srcId="{2DEA41C7-72F9-4C08-9918-038EE2FEDB24}" destId="{3E16823D-03E2-4FE4-954E-FA0D1F490243}" srcOrd="0" destOrd="0" presId="urn:microsoft.com/office/officeart/2005/8/layout/radial5"/>
    <dgm:cxn modelId="{7FB54AD6-9194-46C8-B833-7BD5552E9D45}" type="presParOf" srcId="{2BFC3EEA-227D-4BF1-AAC5-D8C473C8DF67}" destId="{71B72AD4-3A46-4020-BFFD-5BC09E9E6EF7}" srcOrd="2" destOrd="0" presId="urn:microsoft.com/office/officeart/2005/8/layout/radial5"/>
    <dgm:cxn modelId="{4154D946-9DBA-4107-9A1A-23BEDA40BE05}" type="presParOf" srcId="{2BFC3EEA-227D-4BF1-AAC5-D8C473C8DF67}" destId="{A48A411E-8564-4D45-8C31-1442511996F2}" srcOrd="3" destOrd="0" presId="urn:microsoft.com/office/officeart/2005/8/layout/radial5"/>
    <dgm:cxn modelId="{C07C83A1-6264-4B63-80C8-DD46540945EE}" type="presParOf" srcId="{A48A411E-8564-4D45-8C31-1442511996F2}" destId="{53662F6A-EEC4-4BEC-B14A-C9652B63600B}" srcOrd="0" destOrd="0" presId="urn:microsoft.com/office/officeart/2005/8/layout/radial5"/>
    <dgm:cxn modelId="{FDB1A068-5782-4388-92CA-E441BF2CEF6C}" type="presParOf" srcId="{2BFC3EEA-227D-4BF1-AAC5-D8C473C8DF67}" destId="{A673FF29-49EE-48E8-8BD9-4276515E5703}" srcOrd="4" destOrd="0" presId="urn:microsoft.com/office/officeart/2005/8/layout/radial5"/>
    <dgm:cxn modelId="{C93CECBF-B77C-4115-864E-2FE6339298DC}" type="presParOf" srcId="{2BFC3EEA-227D-4BF1-AAC5-D8C473C8DF67}" destId="{C231419D-38AC-4D55-84EF-D25ED0D99EA1}" srcOrd="5" destOrd="0" presId="urn:microsoft.com/office/officeart/2005/8/layout/radial5"/>
    <dgm:cxn modelId="{210705BF-17EB-4DB7-BBE6-FED642339A00}" type="presParOf" srcId="{C231419D-38AC-4D55-84EF-D25ED0D99EA1}" destId="{8F23F93F-6EE8-450F-B6C5-05AD387E69DC}" srcOrd="0" destOrd="0" presId="urn:microsoft.com/office/officeart/2005/8/layout/radial5"/>
    <dgm:cxn modelId="{EDAE97FB-7B1E-41DE-9CB4-0C1880E96566}" type="presParOf" srcId="{2BFC3EEA-227D-4BF1-AAC5-D8C473C8DF67}" destId="{69D1D797-6757-4B10-A221-F5ABCB54E12C}" srcOrd="6"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A8ED0A-A138-408B-AA72-32CC8DF538C6}"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89372E11-8233-4AF6-846D-AB15A2B37A4A}">
      <dgm:prSet phldrT="[Text]" custT="1"/>
      <dgm:spPr>
        <a:solidFill>
          <a:srgbClr val="99FF66"/>
        </a:solidFill>
      </dgm:spPr>
      <dgm:t>
        <a:bodyPr/>
        <a:lstStyle/>
        <a:p>
          <a:r>
            <a:rPr lang="en-US" sz="1800" b="1" dirty="0">
              <a:solidFill>
                <a:srgbClr val="FF0000"/>
              </a:solidFill>
            </a:rPr>
            <a:t>Jobs!!!</a:t>
          </a:r>
        </a:p>
        <a:p>
          <a:r>
            <a:rPr lang="en-US" sz="1800" b="1" dirty="0">
              <a:solidFill>
                <a:srgbClr val="FF0000"/>
              </a:solidFill>
            </a:rPr>
            <a:t>Placements…!!</a:t>
          </a:r>
        </a:p>
        <a:p>
          <a:r>
            <a:rPr lang="en-US" sz="1800" b="1" dirty="0">
              <a:solidFill>
                <a:srgbClr val="FF0000"/>
              </a:solidFill>
            </a:rPr>
            <a:t>Employment..!!</a:t>
          </a:r>
        </a:p>
      </dgm:t>
    </dgm:pt>
    <dgm:pt modelId="{E7D7285E-B7A6-4710-BB13-F2ABC6B208C7}" type="parTrans" cxnId="{5048AA6A-08F0-4A2F-8B9E-0EBAFF35F7F6}">
      <dgm:prSet/>
      <dgm:spPr/>
      <dgm:t>
        <a:bodyPr/>
        <a:lstStyle/>
        <a:p>
          <a:endParaRPr lang="en-US"/>
        </a:p>
      </dgm:t>
    </dgm:pt>
    <dgm:pt modelId="{497E01E5-4409-43AA-A640-50A47E8C6DFA}" type="sibTrans" cxnId="{5048AA6A-08F0-4A2F-8B9E-0EBAFF35F7F6}">
      <dgm:prSet/>
      <dgm:spPr/>
      <dgm:t>
        <a:bodyPr/>
        <a:lstStyle/>
        <a:p>
          <a:endParaRPr lang="en-US"/>
        </a:p>
      </dgm:t>
    </dgm:pt>
    <dgm:pt modelId="{2D32505B-86FD-466D-8E36-88E04F837A7F}">
      <dgm:prSet phldrT="[Text]" custT="1"/>
      <dgm:spPr>
        <a:solidFill>
          <a:srgbClr val="FFC000"/>
        </a:solidFill>
      </dgm:spPr>
      <dgm:t>
        <a:bodyPr/>
        <a:lstStyle/>
        <a:p>
          <a:r>
            <a:rPr lang="en-US" sz="2000" dirty="0"/>
            <a:t>Common facility </a:t>
          </a:r>
          <a:r>
            <a:rPr lang="en-US" sz="2000" dirty="0" err="1"/>
            <a:t>Centres</a:t>
          </a:r>
          <a:r>
            <a:rPr lang="en-US" sz="2000" dirty="0"/>
            <a:t> (14)</a:t>
          </a:r>
        </a:p>
      </dgm:t>
    </dgm:pt>
    <dgm:pt modelId="{56DC018E-D850-4352-A09D-BABED00AA140}" type="parTrans" cxnId="{B787EC08-B794-4856-B872-1070FB83E7F7}">
      <dgm:prSet/>
      <dgm:spPr/>
      <dgm:t>
        <a:bodyPr/>
        <a:lstStyle/>
        <a:p>
          <a:endParaRPr lang="en-US"/>
        </a:p>
      </dgm:t>
    </dgm:pt>
    <dgm:pt modelId="{E42B4563-FDD3-4E47-AD1F-BFD55E596425}" type="sibTrans" cxnId="{B787EC08-B794-4856-B872-1070FB83E7F7}">
      <dgm:prSet/>
      <dgm:spPr/>
      <dgm:t>
        <a:bodyPr/>
        <a:lstStyle/>
        <a:p>
          <a:endParaRPr lang="en-US"/>
        </a:p>
      </dgm:t>
    </dgm:pt>
    <dgm:pt modelId="{7F5E4497-F50E-4D33-99EE-CC212641E5D8}">
      <dgm:prSet phldrT="[Text]" custT="1"/>
      <dgm:spPr>
        <a:solidFill>
          <a:srgbClr val="FFC000"/>
        </a:solidFill>
      </dgm:spPr>
      <dgm:t>
        <a:bodyPr/>
        <a:lstStyle/>
        <a:p>
          <a:r>
            <a:rPr lang="en-US" sz="2000" dirty="0"/>
            <a:t>Bamboo Emporiums</a:t>
          </a:r>
        </a:p>
      </dgm:t>
    </dgm:pt>
    <dgm:pt modelId="{58A4FCDE-FA55-44EE-A52F-A5823D63AF4E}" type="parTrans" cxnId="{ED21EDE9-69F3-4AA8-918A-1A704AE2CC5C}">
      <dgm:prSet/>
      <dgm:spPr/>
      <dgm:t>
        <a:bodyPr/>
        <a:lstStyle/>
        <a:p>
          <a:endParaRPr lang="en-US"/>
        </a:p>
      </dgm:t>
    </dgm:pt>
    <dgm:pt modelId="{7D3DD50F-9084-4BAE-B36C-48CF7F2A16CD}" type="sibTrans" cxnId="{ED21EDE9-69F3-4AA8-918A-1A704AE2CC5C}">
      <dgm:prSet/>
      <dgm:spPr/>
      <dgm:t>
        <a:bodyPr/>
        <a:lstStyle/>
        <a:p>
          <a:endParaRPr lang="en-US"/>
        </a:p>
      </dgm:t>
    </dgm:pt>
    <dgm:pt modelId="{F00340F0-CF42-4580-B4A8-9FD5E8544AAF}">
      <dgm:prSet phldrT="[Text]" custT="1"/>
      <dgm:spPr>
        <a:solidFill>
          <a:srgbClr val="FFC000"/>
        </a:solidFill>
      </dgm:spPr>
      <dgm:t>
        <a:bodyPr/>
        <a:lstStyle/>
        <a:p>
          <a:r>
            <a:rPr lang="en-US" sz="2200" dirty="0" err="1">
              <a:solidFill>
                <a:schemeClr val="bg1"/>
              </a:solidFill>
            </a:rPr>
            <a:t>Bamboosetums</a:t>
          </a:r>
          <a:r>
            <a:rPr lang="en-US" sz="2200" dirty="0">
              <a:solidFill>
                <a:schemeClr val="bg1"/>
              </a:solidFill>
            </a:rPr>
            <a:t> / Nurseries</a:t>
          </a:r>
        </a:p>
      </dgm:t>
    </dgm:pt>
    <dgm:pt modelId="{545C8C9F-5BFE-41BF-B1A2-90BD1094A92C}" type="parTrans" cxnId="{72A77A44-EF40-4A06-BE6D-9B051098C5CE}">
      <dgm:prSet/>
      <dgm:spPr/>
      <dgm:t>
        <a:bodyPr/>
        <a:lstStyle/>
        <a:p>
          <a:endParaRPr lang="en-US"/>
        </a:p>
      </dgm:t>
    </dgm:pt>
    <dgm:pt modelId="{0B992F0A-6C8C-45E0-85DA-CACA6F9F9700}" type="sibTrans" cxnId="{72A77A44-EF40-4A06-BE6D-9B051098C5CE}">
      <dgm:prSet/>
      <dgm:spPr/>
      <dgm:t>
        <a:bodyPr/>
        <a:lstStyle/>
        <a:p>
          <a:endParaRPr lang="en-US"/>
        </a:p>
      </dgm:t>
    </dgm:pt>
    <dgm:pt modelId="{E73C8188-4572-4A40-9941-85C85133EEA0}">
      <dgm:prSet phldrT="[Text]" custT="1"/>
      <dgm:spPr>
        <a:solidFill>
          <a:srgbClr val="FFC000"/>
        </a:solidFill>
      </dgm:spPr>
      <dgm:t>
        <a:bodyPr/>
        <a:lstStyle/>
        <a:p>
          <a:endParaRPr lang="en-US" sz="2000" dirty="0"/>
        </a:p>
        <a:p>
          <a:r>
            <a:rPr lang="en-US" sz="2000" dirty="0"/>
            <a:t>Private Farmlands/ Entrepreneurs (through PPP mode)</a:t>
          </a:r>
        </a:p>
      </dgm:t>
    </dgm:pt>
    <dgm:pt modelId="{E8853936-3037-42A4-B69C-19B9AA190AAE}" type="parTrans" cxnId="{710B2BF2-F56A-4971-96B4-5C0E8F7ACC93}">
      <dgm:prSet/>
      <dgm:spPr/>
      <dgm:t>
        <a:bodyPr/>
        <a:lstStyle/>
        <a:p>
          <a:endParaRPr lang="en-US"/>
        </a:p>
      </dgm:t>
    </dgm:pt>
    <dgm:pt modelId="{440A53F1-7DD3-4A37-9328-72743FE5C502}" type="sibTrans" cxnId="{710B2BF2-F56A-4971-96B4-5C0E8F7ACC93}">
      <dgm:prSet/>
      <dgm:spPr/>
      <dgm:t>
        <a:bodyPr/>
        <a:lstStyle/>
        <a:p>
          <a:endParaRPr lang="en-US"/>
        </a:p>
      </dgm:t>
    </dgm:pt>
    <dgm:pt modelId="{458B04B6-32CC-480A-83F8-217BEBD79E8E}">
      <dgm:prSet/>
      <dgm:spPr>
        <a:solidFill>
          <a:srgbClr val="FFC000"/>
        </a:solidFill>
      </dgm:spPr>
      <dgm:t>
        <a:bodyPr/>
        <a:lstStyle/>
        <a:p>
          <a:r>
            <a:rPr lang="en-US" dirty="0"/>
            <a:t>Bamboo Training Centre “Centre of Excellence”</a:t>
          </a:r>
        </a:p>
      </dgm:t>
    </dgm:pt>
    <dgm:pt modelId="{8457A9AE-0E2C-4F6F-BD92-76B3006A71B8}" type="parTrans" cxnId="{9E7DE08B-C2D1-47E1-9DAF-80545B201686}">
      <dgm:prSet/>
      <dgm:spPr/>
      <dgm:t>
        <a:bodyPr/>
        <a:lstStyle/>
        <a:p>
          <a:endParaRPr lang="en-US"/>
        </a:p>
      </dgm:t>
    </dgm:pt>
    <dgm:pt modelId="{A5E40E12-0736-4BEE-821A-91B37F61731F}" type="sibTrans" cxnId="{9E7DE08B-C2D1-47E1-9DAF-80545B201686}">
      <dgm:prSet/>
      <dgm:spPr/>
      <dgm:t>
        <a:bodyPr/>
        <a:lstStyle/>
        <a:p>
          <a:endParaRPr lang="en-US"/>
        </a:p>
      </dgm:t>
    </dgm:pt>
    <dgm:pt modelId="{866D4AB4-7943-4D3E-8397-D0CB46BECAF4}">
      <dgm:prSet custT="1"/>
      <dgm:spPr>
        <a:solidFill>
          <a:srgbClr val="FFC000"/>
        </a:solidFill>
      </dgm:spPr>
      <dgm:t>
        <a:bodyPr/>
        <a:lstStyle/>
        <a:p>
          <a:r>
            <a:rPr lang="en-US" sz="2400" dirty="0"/>
            <a:t>Bamboo Marts (6/year)</a:t>
          </a:r>
        </a:p>
      </dgm:t>
    </dgm:pt>
    <dgm:pt modelId="{C15C15B6-CB59-490D-A907-9A5F97A6F7AF}" type="parTrans" cxnId="{54627BC0-8B58-4346-8651-7A920BAF5A36}">
      <dgm:prSet/>
      <dgm:spPr/>
      <dgm:t>
        <a:bodyPr/>
        <a:lstStyle/>
        <a:p>
          <a:endParaRPr lang="en-US"/>
        </a:p>
      </dgm:t>
    </dgm:pt>
    <dgm:pt modelId="{8E18675D-F2A8-4005-9F79-D3A1E7ECF09F}" type="sibTrans" cxnId="{54627BC0-8B58-4346-8651-7A920BAF5A36}">
      <dgm:prSet/>
      <dgm:spPr/>
      <dgm:t>
        <a:bodyPr/>
        <a:lstStyle/>
        <a:p>
          <a:endParaRPr lang="en-US"/>
        </a:p>
      </dgm:t>
    </dgm:pt>
    <dgm:pt modelId="{FE002B85-F46A-4E75-A444-B4632984B9CB}">
      <dgm:prSet custT="1"/>
      <dgm:spPr>
        <a:solidFill>
          <a:srgbClr val="FFC000"/>
        </a:solidFill>
      </dgm:spPr>
      <dgm:t>
        <a:bodyPr/>
        <a:lstStyle/>
        <a:p>
          <a:r>
            <a:rPr lang="en-US" sz="2000" dirty="0"/>
            <a:t>Bamboo Housing / Pavilions</a:t>
          </a:r>
        </a:p>
      </dgm:t>
    </dgm:pt>
    <dgm:pt modelId="{380526EC-AEAF-4CE2-9D26-C1B268EB67A9}" type="parTrans" cxnId="{218B84F2-346F-402C-A57D-FDEC1D1BD42F}">
      <dgm:prSet/>
      <dgm:spPr/>
      <dgm:t>
        <a:bodyPr/>
        <a:lstStyle/>
        <a:p>
          <a:endParaRPr lang="en-US"/>
        </a:p>
      </dgm:t>
    </dgm:pt>
    <dgm:pt modelId="{B8DDE81C-6ED5-4B8A-A772-9A24622EC815}" type="sibTrans" cxnId="{218B84F2-346F-402C-A57D-FDEC1D1BD42F}">
      <dgm:prSet/>
      <dgm:spPr/>
      <dgm:t>
        <a:bodyPr/>
        <a:lstStyle/>
        <a:p>
          <a:endParaRPr lang="en-US"/>
        </a:p>
      </dgm:t>
    </dgm:pt>
    <dgm:pt modelId="{7F004998-0F41-4478-889E-E070A07287A6}">
      <dgm:prSet custT="1"/>
      <dgm:spPr>
        <a:solidFill>
          <a:srgbClr val="FFC000"/>
        </a:solidFill>
      </dgm:spPr>
      <dgm:t>
        <a:bodyPr/>
        <a:lstStyle/>
        <a:p>
          <a:r>
            <a:rPr lang="en-US" sz="2400" dirty="0"/>
            <a:t>Bamboo Producers’ Co.</a:t>
          </a:r>
        </a:p>
      </dgm:t>
    </dgm:pt>
    <dgm:pt modelId="{B715F045-4500-44AD-92E3-E8510C99AB64}" type="sibTrans" cxnId="{B0635CCE-022B-44F6-AD54-6CD626A77E3F}">
      <dgm:prSet/>
      <dgm:spPr/>
      <dgm:t>
        <a:bodyPr/>
        <a:lstStyle/>
        <a:p>
          <a:endParaRPr lang="en-US"/>
        </a:p>
      </dgm:t>
    </dgm:pt>
    <dgm:pt modelId="{67C6DA93-D8E4-43E6-9FB2-12AD9B693901}" type="parTrans" cxnId="{B0635CCE-022B-44F6-AD54-6CD626A77E3F}">
      <dgm:prSet/>
      <dgm:spPr/>
      <dgm:t>
        <a:bodyPr/>
        <a:lstStyle/>
        <a:p>
          <a:endParaRPr lang="en-US"/>
        </a:p>
      </dgm:t>
    </dgm:pt>
    <dgm:pt modelId="{0B361975-91FC-4A30-B1B7-4FC5B2D5F386}" type="pres">
      <dgm:prSet presAssocID="{D9A8ED0A-A138-408B-AA72-32CC8DF538C6}" presName="Name0" presStyleCnt="0">
        <dgm:presLayoutVars>
          <dgm:chMax val="1"/>
          <dgm:dir/>
          <dgm:animLvl val="ctr"/>
          <dgm:resizeHandles val="exact"/>
        </dgm:presLayoutVars>
      </dgm:prSet>
      <dgm:spPr/>
      <dgm:t>
        <a:bodyPr/>
        <a:lstStyle/>
        <a:p>
          <a:endParaRPr lang="en-IN"/>
        </a:p>
      </dgm:t>
    </dgm:pt>
    <dgm:pt modelId="{74BFF636-C06C-4624-9374-E91C79C00BCC}" type="pres">
      <dgm:prSet presAssocID="{89372E11-8233-4AF6-846D-AB15A2B37A4A}" presName="centerShape" presStyleLbl="node0" presStyleIdx="0" presStyleCnt="1" custScaleX="152567"/>
      <dgm:spPr/>
      <dgm:t>
        <a:bodyPr/>
        <a:lstStyle/>
        <a:p>
          <a:endParaRPr lang="en-IN"/>
        </a:p>
      </dgm:t>
    </dgm:pt>
    <dgm:pt modelId="{8200CA1E-6FE0-4BE7-9F60-4E13A02B0205}" type="pres">
      <dgm:prSet presAssocID="{2D32505B-86FD-466D-8E36-88E04F837A7F}" presName="node" presStyleLbl="node1" presStyleIdx="0" presStyleCnt="8" custScaleX="125489" custRadScaleRad="100186" custRadScaleInc="14415">
        <dgm:presLayoutVars>
          <dgm:bulletEnabled val="1"/>
        </dgm:presLayoutVars>
      </dgm:prSet>
      <dgm:spPr>
        <a:prstGeom prst="wedgeRoundRectCallout">
          <a:avLst/>
        </a:prstGeom>
      </dgm:spPr>
      <dgm:t>
        <a:bodyPr/>
        <a:lstStyle/>
        <a:p>
          <a:endParaRPr lang="en-IN"/>
        </a:p>
      </dgm:t>
    </dgm:pt>
    <dgm:pt modelId="{66B390C5-AF1A-4077-8B61-DB2B89885B1C}" type="pres">
      <dgm:prSet presAssocID="{2D32505B-86FD-466D-8E36-88E04F837A7F}" presName="dummy" presStyleCnt="0"/>
      <dgm:spPr/>
    </dgm:pt>
    <dgm:pt modelId="{44FB67CA-E801-47D0-A381-99EAD4BB0DC3}" type="pres">
      <dgm:prSet presAssocID="{E42B4563-FDD3-4E47-AD1F-BFD55E596425}" presName="sibTrans" presStyleLbl="sibTrans2D1" presStyleIdx="0" presStyleCnt="8" custLinFactNeighborX="-4068" custLinFactNeighborY="-854"/>
      <dgm:spPr/>
      <dgm:t>
        <a:bodyPr/>
        <a:lstStyle/>
        <a:p>
          <a:endParaRPr lang="en-IN"/>
        </a:p>
      </dgm:t>
    </dgm:pt>
    <dgm:pt modelId="{498835F2-B62E-4758-9DF8-06B67F2B4D96}" type="pres">
      <dgm:prSet presAssocID="{7F5E4497-F50E-4D33-99EE-CC212641E5D8}" presName="node" presStyleLbl="node1" presStyleIdx="1" presStyleCnt="8" custScaleX="193703" custScaleY="67892" custRadScaleRad="118973" custRadScaleInc="27080">
        <dgm:presLayoutVars>
          <dgm:bulletEnabled val="1"/>
        </dgm:presLayoutVars>
      </dgm:prSet>
      <dgm:spPr>
        <a:prstGeom prst="flowChartPreparation">
          <a:avLst/>
        </a:prstGeom>
      </dgm:spPr>
      <dgm:t>
        <a:bodyPr/>
        <a:lstStyle/>
        <a:p>
          <a:endParaRPr lang="en-IN"/>
        </a:p>
      </dgm:t>
    </dgm:pt>
    <dgm:pt modelId="{66BC1CBB-CA9B-4A0E-B931-E4128D6BEEE4}" type="pres">
      <dgm:prSet presAssocID="{7F5E4497-F50E-4D33-99EE-CC212641E5D8}" presName="dummy" presStyleCnt="0"/>
      <dgm:spPr/>
    </dgm:pt>
    <dgm:pt modelId="{5A27B3BA-0C17-45FA-B4C9-EB6372F3951E}" type="pres">
      <dgm:prSet presAssocID="{7D3DD50F-9084-4BAE-B36C-48CF7F2A16CD}" presName="sibTrans" presStyleLbl="sibTrans2D1" presStyleIdx="1" presStyleCnt="8" custLinFactNeighborX="-5865" custLinFactNeighborY="-9317"/>
      <dgm:spPr/>
      <dgm:t>
        <a:bodyPr/>
        <a:lstStyle/>
        <a:p>
          <a:endParaRPr lang="en-IN"/>
        </a:p>
      </dgm:t>
    </dgm:pt>
    <dgm:pt modelId="{AA4520E0-FB1E-4808-91BD-3CDB2795C6D7}" type="pres">
      <dgm:prSet presAssocID="{458B04B6-32CC-480A-83F8-217BEBD79E8E}" presName="node" presStyleLbl="node1" presStyleIdx="2" presStyleCnt="8" custScaleX="167426" custRadScaleRad="121196" custRadScaleInc="-45793">
        <dgm:presLayoutVars>
          <dgm:bulletEnabled val="1"/>
        </dgm:presLayoutVars>
      </dgm:prSet>
      <dgm:spPr>
        <a:prstGeom prst="flowChartDisplay">
          <a:avLst/>
        </a:prstGeom>
      </dgm:spPr>
      <dgm:t>
        <a:bodyPr/>
        <a:lstStyle/>
        <a:p>
          <a:endParaRPr lang="en-IN"/>
        </a:p>
      </dgm:t>
    </dgm:pt>
    <dgm:pt modelId="{E01913CC-4358-48F3-B097-72A96C065D6C}" type="pres">
      <dgm:prSet presAssocID="{458B04B6-32CC-480A-83F8-217BEBD79E8E}" presName="dummy" presStyleCnt="0"/>
      <dgm:spPr/>
    </dgm:pt>
    <dgm:pt modelId="{FEF4EEC3-5F63-461F-AC2E-EDA9E5528017}" type="pres">
      <dgm:prSet presAssocID="{A5E40E12-0736-4BEE-821A-91B37F61731F}" presName="sibTrans" presStyleLbl="sibTrans2D1" presStyleIdx="2" presStyleCnt="8" custLinFactNeighborX="-5502" custLinFactNeighborY="6950"/>
      <dgm:spPr/>
      <dgm:t>
        <a:bodyPr/>
        <a:lstStyle/>
        <a:p>
          <a:endParaRPr lang="en-IN"/>
        </a:p>
      </dgm:t>
    </dgm:pt>
    <dgm:pt modelId="{36AC7898-74C4-4FFD-ADDF-3B379F7743B7}" type="pres">
      <dgm:prSet presAssocID="{7F004998-0F41-4478-889E-E070A07287A6}" presName="node" presStyleLbl="node1" presStyleIdx="3" presStyleCnt="8" custScaleX="156306" custScaleY="99999" custRadScaleRad="121941" custRadScaleInc="-97318">
        <dgm:presLayoutVars>
          <dgm:bulletEnabled val="1"/>
        </dgm:presLayoutVars>
      </dgm:prSet>
      <dgm:spPr>
        <a:prstGeom prst="flowChartPunchedCard">
          <a:avLst/>
        </a:prstGeom>
      </dgm:spPr>
      <dgm:t>
        <a:bodyPr/>
        <a:lstStyle/>
        <a:p>
          <a:endParaRPr lang="en-IN"/>
        </a:p>
      </dgm:t>
    </dgm:pt>
    <dgm:pt modelId="{FF835FB7-8B77-4F0A-82A8-DCF91D9007E8}" type="pres">
      <dgm:prSet presAssocID="{7F004998-0F41-4478-889E-E070A07287A6}" presName="dummy" presStyleCnt="0"/>
      <dgm:spPr/>
    </dgm:pt>
    <dgm:pt modelId="{094E3A5A-10CD-4167-9935-AC7FFACA8BBD}" type="pres">
      <dgm:prSet presAssocID="{B715F045-4500-44AD-92E3-E8510C99AB64}" presName="sibTrans" presStyleLbl="sibTrans2D1" presStyleIdx="3" presStyleCnt="8" custLinFactNeighborX="775" custLinFactNeighborY="188"/>
      <dgm:spPr/>
      <dgm:t>
        <a:bodyPr/>
        <a:lstStyle/>
        <a:p>
          <a:endParaRPr lang="en-IN"/>
        </a:p>
      </dgm:t>
    </dgm:pt>
    <dgm:pt modelId="{C45814BC-FFF0-4279-8987-64A051568F91}" type="pres">
      <dgm:prSet presAssocID="{F00340F0-CF42-4580-B4A8-9FD5E8544AAF}" presName="node" presStyleLbl="node1" presStyleIdx="4" presStyleCnt="8" custScaleX="219540" custScaleY="90810" custRadScaleRad="101437" custRadScaleInc="-21989">
        <dgm:presLayoutVars>
          <dgm:bulletEnabled val="1"/>
        </dgm:presLayoutVars>
      </dgm:prSet>
      <dgm:spPr>
        <a:prstGeom prst="homePlate">
          <a:avLst/>
        </a:prstGeom>
      </dgm:spPr>
      <dgm:t>
        <a:bodyPr/>
        <a:lstStyle/>
        <a:p>
          <a:endParaRPr lang="en-IN"/>
        </a:p>
      </dgm:t>
    </dgm:pt>
    <dgm:pt modelId="{30D39B29-90D6-4119-A01D-19C6194FA4BE}" type="pres">
      <dgm:prSet presAssocID="{F00340F0-CF42-4580-B4A8-9FD5E8544AAF}" presName="dummy" presStyleCnt="0"/>
      <dgm:spPr/>
    </dgm:pt>
    <dgm:pt modelId="{603EAEAC-E3F3-4036-A22F-A525D7024839}" type="pres">
      <dgm:prSet presAssocID="{0B992F0A-6C8C-45E0-85DA-CACA6F9F9700}" presName="sibTrans" presStyleLbl="sibTrans2D1" presStyleIdx="4" presStyleCnt="8" custLinFactNeighborX="681" custLinFactNeighborY="-1279"/>
      <dgm:spPr/>
      <dgm:t>
        <a:bodyPr/>
        <a:lstStyle/>
        <a:p>
          <a:endParaRPr lang="en-IN"/>
        </a:p>
      </dgm:t>
    </dgm:pt>
    <dgm:pt modelId="{88C4ED78-BA2D-4DE2-87B5-39C9C27F2ED2}" type="pres">
      <dgm:prSet presAssocID="{E73C8188-4572-4A40-9941-85C85133EEA0}" presName="node" presStyleLbl="node1" presStyleIdx="5" presStyleCnt="8" custScaleX="152209" custScaleY="137323" custRadScaleRad="123528" custRadScaleInc="59814">
        <dgm:presLayoutVars>
          <dgm:bulletEnabled val="1"/>
        </dgm:presLayoutVars>
      </dgm:prSet>
      <dgm:spPr>
        <a:prstGeom prst="flowChartDocument">
          <a:avLst/>
        </a:prstGeom>
      </dgm:spPr>
      <dgm:t>
        <a:bodyPr/>
        <a:lstStyle/>
        <a:p>
          <a:endParaRPr lang="en-IN"/>
        </a:p>
      </dgm:t>
    </dgm:pt>
    <dgm:pt modelId="{7C94A130-389F-4D8C-A3E7-181DD1E36CA1}" type="pres">
      <dgm:prSet presAssocID="{E73C8188-4572-4A40-9941-85C85133EEA0}" presName="dummy" presStyleCnt="0"/>
      <dgm:spPr/>
    </dgm:pt>
    <dgm:pt modelId="{FC086F20-A05C-4E52-8208-3374B7731612}" type="pres">
      <dgm:prSet presAssocID="{440A53F1-7DD3-4A37-9328-72743FE5C502}" presName="sibTrans" presStyleLbl="sibTrans2D1" presStyleIdx="5" presStyleCnt="8" custLinFactNeighborX="-4149" custLinFactNeighborY="-1046"/>
      <dgm:spPr/>
      <dgm:t>
        <a:bodyPr/>
        <a:lstStyle/>
        <a:p>
          <a:endParaRPr lang="en-IN"/>
        </a:p>
      </dgm:t>
    </dgm:pt>
    <dgm:pt modelId="{C79D7939-8E39-4977-88E4-95DE70CA38C8}" type="pres">
      <dgm:prSet presAssocID="{FE002B85-F46A-4E75-A444-B4632984B9CB}" presName="node" presStyleLbl="node1" presStyleIdx="6" presStyleCnt="8" custScaleX="141607" custRadScaleRad="121964" custRadScaleInc="44479">
        <dgm:presLayoutVars>
          <dgm:bulletEnabled val="1"/>
        </dgm:presLayoutVars>
      </dgm:prSet>
      <dgm:spPr>
        <a:prstGeom prst="flowChartDisplay">
          <a:avLst/>
        </a:prstGeom>
      </dgm:spPr>
      <dgm:t>
        <a:bodyPr/>
        <a:lstStyle/>
        <a:p>
          <a:endParaRPr lang="en-IN"/>
        </a:p>
      </dgm:t>
    </dgm:pt>
    <dgm:pt modelId="{3BF2D763-3445-4624-9BEA-87B3E77DEAD0}" type="pres">
      <dgm:prSet presAssocID="{FE002B85-F46A-4E75-A444-B4632984B9CB}" presName="dummy" presStyleCnt="0"/>
      <dgm:spPr/>
    </dgm:pt>
    <dgm:pt modelId="{DB2AC5DE-E2AC-4C98-ABC9-04F4AAB4D140}" type="pres">
      <dgm:prSet presAssocID="{B8DDE81C-6ED5-4B8A-A772-9A24622EC815}" presName="sibTrans" presStyleLbl="sibTrans2D1" presStyleIdx="6" presStyleCnt="8" custLinFactNeighborX="-5566" custLinFactNeighborY="-238"/>
      <dgm:spPr/>
      <dgm:t>
        <a:bodyPr/>
        <a:lstStyle/>
        <a:p>
          <a:endParaRPr lang="en-IN"/>
        </a:p>
      </dgm:t>
    </dgm:pt>
    <dgm:pt modelId="{13BDCC1F-5EAE-4578-AD20-C8F1A2D28FC0}" type="pres">
      <dgm:prSet presAssocID="{866D4AB4-7943-4D3E-8397-D0CB46BECAF4}" presName="node" presStyleLbl="node1" presStyleIdx="7" presStyleCnt="8" custScaleX="163022" custScaleY="105147" custRadScaleRad="121928" custRadScaleInc="6078">
        <dgm:presLayoutVars>
          <dgm:bulletEnabled val="1"/>
        </dgm:presLayoutVars>
      </dgm:prSet>
      <dgm:spPr>
        <a:prstGeom prst="flowChartPunchedTape">
          <a:avLst/>
        </a:prstGeom>
      </dgm:spPr>
      <dgm:t>
        <a:bodyPr/>
        <a:lstStyle/>
        <a:p>
          <a:endParaRPr lang="en-IN"/>
        </a:p>
      </dgm:t>
    </dgm:pt>
    <dgm:pt modelId="{602507F5-BD63-4A25-8093-C5C2A5592763}" type="pres">
      <dgm:prSet presAssocID="{866D4AB4-7943-4D3E-8397-D0CB46BECAF4}" presName="dummy" presStyleCnt="0"/>
      <dgm:spPr/>
    </dgm:pt>
    <dgm:pt modelId="{984DE2E5-9A8E-4C46-943A-27A90722AC48}" type="pres">
      <dgm:prSet presAssocID="{8E18675D-F2A8-4005-9F79-D3A1E7ECF09F}" presName="sibTrans" presStyleLbl="sibTrans2D1" presStyleIdx="7" presStyleCnt="8" custLinFactNeighborX="-1071" custLinFactNeighborY="-2526"/>
      <dgm:spPr/>
      <dgm:t>
        <a:bodyPr/>
        <a:lstStyle/>
        <a:p>
          <a:endParaRPr lang="en-IN"/>
        </a:p>
      </dgm:t>
    </dgm:pt>
  </dgm:ptLst>
  <dgm:cxnLst>
    <dgm:cxn modelId="{72A77A44-EF40-4A06-BE6D-9B051098C5CE}" srcId="{89372E11-8233-4AF6-846D-AB15A2B37A4A}" destId="{F00340F0-CF42-4580-B4A8-9FD5E8544AAF}" srcOrd="4" destOrd="0" parTransId="{545C8C9F-5BFE-41BF-B1A2-90BD1094A92C}" sibTransId="{0B992F0A-6C8C-45E0-85DA-CACA6F9F9700}"/>
    <dgm:cxn modelId="{47AE411C-8E5F-4F40-B33F-535FC7B5A479}" type="presOf" srcId="{7F5E4497-F50E-4D33-99EE-CC212641E5D8}" destId="{498835F2-B62E-4758-9DF8-06B67F2B4D96}" srcOrd="0" destOrd="0" presId="urn:microsoft.com/office/officeart/2005/8/layout/radial6"/>
    <dgm:cxn modelId="{13F5062C-7282-43C6-B8D0-1B5F5232A903}" type="presOf" srcId="{0B992F0A-6C8C-45E0-85DA-CACA6F9F9700}" destId="{603EAEAC-E3F3-4036-A22F-A525D7024839}" srcOrd="0" destOrd="0" presId="urn:microsoft.com/office/officeart/2005/8/layout/radial6"/>
    <dgm:cxn modelId="{B56C68C2-B6F9-4988-BC93-549FB5AA3145}" type="presOf" srcId="{7D3DD50F-9084-4BAE-B36C-48CF7F2A16CD}" destId="{5A27B3BA-0C17-45FA-B4C9-EB6372F3951E}" srcOrd="0" destOrd="0" presId="urn:microsoft.com/office/officeart/2005/8/layout/radial6"/>
    <dgm:cxn modelId="{E6EE4AF2-82AA-4332-8D28-65FF9CDEF348}" type="presOf" srcId="{FE002B85-F46A-4E75-A444-B4632984B9CB}" destId="{C79D7939-8E39-4977-88E4-95DE70CA38C8}" srcOrd="0" destOrd="0" presId="urn:microsoft.com/office/officeart/2005/8/layout/radial6"/>
    <dgm:cxn modelId="{218B84F2-346F-402C-A57D-FDEC1D1BD42F}" srcId="{89372E11-8233-4AF6-846D-AB15A2B37A4A}" destId="{FE002B85-F46A-4E75-A444-B4632984B9CB}" srcOrd="6" destOrd="0" parTransId="{380526EC-AEAF-4CE2-9D26-C1B268EB67A9}" sibTransId="{B8DDE81C-6ED5-4B8A-A772-9A24622EC815}"/>
    <dgm:cxn modelId="{710B2BF2-F56A-4971-96B4-5C0E8F7ACC93}" srcId="{89372E11-8233-4AF6-846D-AB15A2B37A4A}" destId="{E73C8188-4572-4A40-9941-85C85133EEA0}" srcOrd="5" destOrd="0" parTransId="{E8853936-3037-42A4-B69C-19B9AA190AAE}" sibTransId="{440A53F1-7DD3-4A37-9328-72743FE5C502}"/>
    <dgm:cxn modelId="{B787EC08-B794-4856-B872-1070FB83E7F7}" srcId="{89372E11-8233-4AF6-846D-AB15A2B37A4A}" destId="{2D32505B-86FD-466D-8E36-88E04F837A7F}" srcOrd="0" destOrd="0" parTransId="{56DC018E-D850-4352-A09D-BABED00AA140}" sibTransId="{E42B4563-FDD3-4E47-AD1F-BFD55E596425}"/>
    <dgm:cxn modelId="{0DBB5BBF-3B37-4841-AFA9-91EA09148240}" type="presOf" srcId="{7F004998-0F41-4478-889E-E070A07287A6}" destId="{36AC7898-74C4-4FFD-ADDF-3B379F7743B7}" srcOrd="0" destOrd="0" presId="urn:microsoft.com/office/officeart/2005/8/layout/radial6"/>
    <dgm:cxn modelId="{168688A7-8754-441D-AC9D-4833432062EC}" type="presOf" srcId="{E73C8188-4572-4A40-9941-85C85133EEA0}" destId="{88C4ED78-BA2D-4DE2-87B5-39C9C27F2ED2}" srcOrd="0" destOrd="0" presId="urn:microsoft.com/office/officeart/2005/8/layout/radial6"/>
    <dgm:cxn modelId="{1CE9E899-5684-43FE-B94E-886253EF0498}" type="presOf" srcId="{440A53F1-7DD3-4A37-9328-72743FE5C502}" destId="{FC086F20-A05C-4E52-8208-3374B7731612}" srcOrd="0" destOrd="0" presId="urn:microsoft.com/office/officeart/2005/8/layout/radial6"/>
    <dgm:cxn modelId="{15655BCA-0A00-4BA4-ADA7-086E71E34F0F}" type="presOf" srcId="{D9A8ED0A-A138-408B-AA72-32CC8DF538C6}" destId="{0B361975-91FC-4A30-B1B7-4FC5B2D5F386}" srcOrd="0" destOrd="0" presId="urn:microsoft.com/office/officeart/2005/8/layout/radial6"/>
    <dgm:cxn modelId="{7B3C98F2-D727-42AE-8E6C-005073DAE3C7}" type="presOf" srcId="{2D32505B-86FD-466D-8E36-88E04F837A7F}" destId="{8200CA1E-6FE0-4BE7-9F60-4E13A02B0205}" srcOrd="0" destOrd="0" presId="urn:microsoft.com/office/officeart/2005/8/layout/radial6"/>
    <dgm:cxn modelId="{6DCA7D55-4BE6-4BC6-99AA-75841110099A}" type="presOf" srcId="{E42B4563-FDD3-4E47-AD1F-BFD55E596425}" destId="{44FB67CA-E801-47D0-A381-99EAD4BB0DC3}" srcOrd="0" destOrd="0" presId="urn:microsoft.com/office/officeart/2005/8/layout/radial6"/>
    <dgm:cxn modelId="{E043F441-BDE6-48F7-A744-D340231A8F0A}" type="presOf" srcId="{866D4AB4-7943-4D3E-8397-D0CB46BECAF4}" destId="{13BDCC1F-5EAE-4578-AD20-C8F1A2D28FC0}" srcOrd="0" destOrd="0" presId="urn:microsoft.com/office/officeart/2005/8/layout/radial6"/>
    <dgm:cxn modelId="{639801BC-3128-4831-9A65-D2313295FD05}" type="presOf" srcId="{B8DDE81C-6ED5-4B8A-A772-9A24622EC815}" destId="{DB2AC5DE-E2AC-4C98-ABC9-04F4AAB4D140}" srcOrd="0" destOrd="0" presId="urn:microsoft.com/office/officeart/2005/8/layout/radial6"/>
    <dgm:cxn modelId="{22DA1CBB-D45E-418F-8E08-B00D25375717}" type="presOf" srcId="{B715F045-4500-44AD-92E3-E8510C99AB64}" destId="{094E3A5A-10CD-4167-9935-AC7FFACA8BBD}" srcOrd="0" destOrd="0" presId="urn:microsoft.com/office/officeart/2005/8/layout/radial6"/>
    <dgm:cxn modelId="{B0635CCE-022B-44F6-AD54-6CD626A77E3F}" srcId="{89372E11-8233-4AF6-846D-AB15A2B37A4A}" destId="{7F004998-0F41-4478-889E-E070A07287A6}" srcOrd="3" destOrd="0" parTransId="{67C6DA93-D8E4-43E6-9FB2-12AD9B693901}" sibTransId="{B715F045-4500-44AD-92E3-E8510C99AB64}"/>
    <dgm:cxn modelId="{E07FC047-9C3F-4EAE-A421-65E3FF52297E}" type="presOf" srcId="{89372E11-8233-4AF6-846D-AB15A2B37A4A}" destId="{74BFF636-C06C-4624-9374-E91C79C00BCC}" srcOrd="0" destOrd="0" presId="urn:microsoft.com/office/officeart/2005/8/layout/radial6"/>
    <dgm:cxn modelId="{63E3C9B0-9660-4A72-B19F-2306F7347259}" type="presOf" srcId="{A5E40E12-0736-4BEE-821A-91B37F61731F}" destId="{FEF4EEC3-5F63-461F-AC2E-EDA9E5528017}" srcOrd="0" destOrd="0" presId="urn:microsoft.com/office/officeart/2005/8/layout/radial6"/>
    <dgm:cxn modelId="{ED21EDE9-69F3-4AA8-918A-1A704AE2CC5C}" srcId="{89372E11-8233-4AF6-846D-AB15A2B37A4A}" destId="{7F5E4497-F50E-4D33-99EE-CC212641E5D8}" srcOrd="1" destOrd="0" parTransId="{58A4FCDE-FA55-44EE-A52F-A5823D63AF4E}" sibTransId="{7D3DD50F-9084-4BAE-B36C-48CF7F2A16CD}"/>
    <dgm:cxn modelId="{91301574-7A38-46FE-9225-E0A73A2EBD35}" type="presOf" srcId="{458B04B6-32CC-480A-83F8-217BEBD79E8E}" destId="{AA4520E0-FB1E-4808-91BD-3CDB2795C6D7}" srcOrd="0" destOrd="0" presId="urn:microsoft.com/office/officeart/2005/8/layout/radial6"/>
    <dgm:cxn modelId="{5048AA6A-08F0-4A2F-8B9E-0EBAFF35F7F6}" srcId="{D9A8ED0A-A138-408B-AA72-32CC8DF538C6}" destId="{89372E11-8233-4AF6-846D-AB15A2B37A4A}" srcOrd="0" destOrd="0" parTransId="{E7D7285E-B7A6-4710-BB13-F2ABC6B208C7}" sibTransId="{497E01E5-4409-43AA-A640-50A47E8C6DFA}"/>
    <dgm:cxn modelId="{8D4329D9-4348-482C-A7F5-BB3FD65864E1}" type="presOf" srcId="{8E18675D-F2A8-4005-9F79-D3A1E7ECF09F}" destId="{984DE2E5-9A8E-4C46-943A-27A90722AC48}" srcOrd="0" destOrd="0" presId="urn:microsoft.com/office/officeart/2005/8/layout/radial6"/>
    <dgm:cxn modelId="{54627BC0-8B58-4346-8651-7A920BAF5A36}" srcId="{89372E11-8233-4AF6-846D-AB15A2B37A4A}" destId="{866D4AB4-7943-4D3E-8397-D0CB46BECAF4}" srcOrd="7" destOrd="0" parTransId="{C15C15B6-CB59-490D-A907-9A5F97A6F7AF}" sibTransId="{8E18675D-F2A8-4005-9F79-D3A1E7ECF09F}"/>
    <dgm:cxn modelId="{0827A965-F835-4477-8B37-0703D3ED2164}" type="presOf" srcId="{F00340F0-CF42-4580-B4A8-9FD5E8544AAF}" destId="{C45814BC-FFF0-4279-8987-64A051568F91}" srcOrd="0" destOrd="0" presId="urn:microsoft.com/office/officeart/2005/8/layout/radial6"/>
    <dgm:cxn modelId="{9E7DE08B-C2D1-47E1-9DAF-80545B201686}" srcId="{89372E11-8233-4AF6-846D-AB15A2B37A4A}" destId="{458B04B6-32CC-480A-83F8-217BEBD79E8E}" srcOrd="2" destOrd="0" parTransId="{8457A9AE-0E2C-4F6F-BD92-76B3006A71B8}" sibTransId="{A5E40E12-0736-4BEE-821A-91B37F61731F}"/>
    <dgm:cxn modelId="{A87122C5-B4AA-4918-8E6F-5305C06EE0A5}" type="presParOf" srcId="{0B361975-91FC-4A30-B1B7-4FC5B2D5F386}" destId="{74BFF636-C06C-4624-9374-E91C79C00BCC}" srcOrd="0" destOrd="0" presId="urn:microsoft.com/office/officeart/2005/8/layout/radial6"/>
    <dgm:cxn modelId="{C16D7F35-2563-4546-AA47-5EC8BCEFD759}" type="presParOf" srcId="{0B361975-91FC-4A30-B1B7-4FC5B2D5F386}" destId="{8200CA1E-6FE0-4BE7-9F60-4E13A02B0205}" srcOrd="1" destOrd="0" presId="urn:microsoft.com/office/officeart/2005/8/layout/radial6"/>
    <dgm:cxn modelId="{F1511C35-77E9-4BB3-A1CD-8E3C8096739A}" type="presParOf" srcId="{0B361975-91FC-4A30-B1B7-4FC5B2D5F386}" destId="{66B390C5-AF1A-4077-8B61-DB2B89885B1C}" srcOrd="2" destOrd="0" presId="urn:microsoft.com/office/officeart/2005/8/layout/radial6"/>
    <dgm:cxn modelId="{B4ECAFF6-330F-4047-A762-550A9EB93525}" type="presParOf" srcId="{0B361975-91FC-4A30-B1B7-4FC5B2D5F386}" destId="{44FB67CA-E801-47D0-A381-99EAD4BB0DC3}" srcOrd="3" destOrd="0" presId="urn:microsoft.com/office/officeart/2005/8/layout/radial6"/>
    <dgm:cxn modelId="{F07BA460-301F-45A8-83A7-C1141D8CFECC}" type="presParOf" srcId="{0B361975-91FC-4A30-B1B7-4FC5B2D5F386}" destId="{498835F2-B62E-4758-9DF8-06B67F2B4D96}" srcOrd="4" destOrd="0" presId="urn:microsoft.com/office/officeart/2005/8/layout/radial6"/>
    <dgm:cxn modelId="{E3291969-44F6-443B-B9DD-F053D81F1341}" type="presParOf" srcId="{0B361975-91FC-4A30-B1B7-4FC5B2D5F386}" destId="{66BC1CBB-CA9B-4A0E-B931-E4128D6BEEE4}" srcOrd="5" destOrd="0" presId="urn:microsoft.com/office/officeart/2005/8/layout/radial6"/>
    <dgm:cxn modelId="{8F2652D0-BC43-4093-A9D6-AA6E5116FC11}" type="presParOf" srcId="{0B361975-91FC-4A30-B1B7-4FC5B2D5F386}" destId="{5A27B3BA-0C17-45FA-B4C9-EB6372F3951E}" srcOrd="6" destOrd="0" presId="urn:microsoft.com/office/officeart/2005/8/layout/radial6"/>
    <dgm:cxn modelId="{00DE5279-3E90-4C5F-BB8B-28021EA85C4F}" type="presParOf" srcId="{0B361975-91FC-4A30-B1B7-4FC5B2D5F386}" destId="{AA4520E0-FB1E-4808-91BD-3CDB2795C6D7}" srcOrd="7" destOrd="0" presId="urn:microsoft.com/office/officeart/2005/8/layout/radial6"/>
    <dgm:cxn modelId="{A1906AE0-8571-42EA-840F-B0C1A6E14F74}" type="presParOf" srcId="{0B361975-91FC-4A30-B1B7-4FC5B2D5F386}" destId="{E01913CC-4358-48F3-B097-72A96C065D6C}" srcOrd="8" destOrd="0" presId="urn:microsoft.com/office/officeart/2005/8/layout/radial6"/>
    <dgm:cxn modelId="{3DBCFB5C-FA37-4963-BB25-73FDB5FA13F3}" type="presParOf" srcId="{0B361975-91FC-4A30-B1B7-4FC5B2D5F386}" destId="{FEF4EEC3-5F63-461F-AC2E-EDA9E5528017}" srcOrd="9" destOrd="0" presId="urn:microsoft.com/office/officeart/2005/8/layout/radial6"/>
    <dgm:cxn modelId="{219F2851-1D59-4132-A933-B37DA09C4D0E}" type="presParOf" srcId="{0B361975-91FC-4A30-B1B7-4FC5B2D5F386}" destId="{36AC7898-74C4-4FFD-ADDF-3B379F7743B7}" srcOrd="10" destOrd="0" presId="urn:microsoft.com/office/officeart/2005/8/layout/radial6"/>
    <dgm:cxn modelId="{22A25EB0-6648-4CEC-BCC4-1F881B9A8B7D}" type="presParOf" srcId="{0B361975-91FC-4A30-B1B7-4FC5B2D5F386}" destId="{FF835FB7-8B77-4F0A-82A8-DCF91D9007E8}" srcOrd="11" destOrd="0" presId="urn:microsoft.com/office/officeart/2005/8/layout/radial6"/>
    <dgm:cxn modelId="{8AFB2180-31FF-4CE2-93BC-FAC14139CB45}" type="presParOf" srcId="{0B361975-91FC-4A30-B1B7-4FC5B2D5F386}" destId="{094E3A5A-10CD-4167-9935-AC7FFACA8BBD}" srcOrd="12" destOrd="0" presId="urn:microsoft.com/office/officeart/2005/8/layout/radial6"/>
    <dgm:cxn modelId="{29D732E9-C497-4D73-A445-17A40967FCCE}" type="presParOf" srcId="{0B361975-91FC-4A30-B1B7-4FC5B2D5F386}" destId="{C45814BC-FFF0-4279-8987-64A051568F91}" srcOrd="13" destOrd="0" presId="urn:microsoft.com/office/officeart/2005/8/layout/radial6"/>
    <dgm:cxn modelId="{90ADD8B1-D64A-437E-AA8C-34523281FFF4}" type="presParOf" srcId="{0B361975-91FC-4A30-B1B7-4FC5B2D5F386}" destId="{30D39B29-90D6-4119-A01D-19C6194FA4BE}" srcOrd="14" destOrd="0" presId="urn:microsoft.com/office/officeart/2005/8/layout/radial6"/>
    <dgm:cxn modelId="{E1F08E1F-C37E-41C1-B3CF-6515197CFD6D}" type="presParOf" srcId="{0B361975-91FC-4A30-B1B7-4FC5B2D5F386}" destId="{603EAEAC-E3F3-4036-A22F-A525D7024839}" srcOrd="15" destOrd="0" presId="urn:microsoft.com/office/officeart/2005/8/layout/radial6"/>
    <dgm:cxn modelId="{34BF78CE-ACA3-44B1-91A6-1CDB862FF53B}" type="presParOf" srcId="{0B361975-91FC-4A30-B1B7-4FC5B2D5F386}" destId="{88C4ED78-BA2D-4DE2-87B5-39C9C27F2ED2}" srcOrd="16" destOrd="0" presId="urn:microsoft.com/office/officeart/2005/8/layout/radial6"/>
    <dgm:cxn modelId="{A2CEDE6D-8F1E-470B-8C0E-C60FF336C5AF}" type="presParOf" srcId="{0B361975-91FC-4A30-B1B7-4FC5B2D5F386}" destId="{7C94A130-389F-4D8C-A3E7-181DD1E36CA1}" srcOrd="17" destOrd="0" presId="urn:microsoft.com/office/officeart/2005/8/layout/radial6"/>
    <dgm:cxn modelId="{048E3355-2DCF-4418-95F5-49788A907404}" type="presParOf" srcId="{0B361975-91FC-4A30-B1B7-4FC5B2D5F386}" destId="{FC086F20-A05C-4E52-8208-3374B7731612}" srcOrd="18" destOrd="0" presId="urn:microsoft.com/office/officeart/2005/8/layout/radial6"/>
    <dgm:cxn modelId="{9817C8D9-9CAB-41E9-80DE-76C15CE535EE}" type="presParOf" srcId="{0B361975-91FC-4A30-B1B7-4FC5B2D5F386}" destId="{C79D7939-8E39-4977-88E4-95DE70CA38C8}" srcOrd="19" destOrd="0" presId="urn:microsoft.com/office/officeart/2005/8/layout/radial6"/>
    <dgm:cxn modelId="{D97C2CC6-98DC-446A-BDE4-282ABF529E73}" type="presParOf" srcId="{0B361975-91FC-4A30-B1B7-4FC5B2D5F386}" destId="{3BF2D763-3445-4624-9BEA-87B3E77DEAD0}" srcOrd="20" destOrd="0" presId="urn:microsoft.com/office/officeart/2005/8/layout/radial6"/>
    <dgm:cxn modelId="{5D5A180B-A7CF-4F22-9189-20BD93AE2683}" type="presParOf" srcId="{0B361975-91FC-4A30-B1B7-4FC5B2D5F386}" destId="{DB2AC5DE-E2AC-4C98-ABC9-04F4AAB4D140}" srcOrd="21" destOrd="0" presId="urn:microsoft.com/office/officeart/2005/8/layout/radial6"/>
    <dgm:cxn modelId="{A8DEB9D4-9C8C-4D0D-B273-AD8AA7A0C5F1}" type="presParOf" srcId="{0B361975-91FC-4A30-B1B7-4FC5B2D5F386}" destId="{13BDCC1F-5EAE-4578-AD20-C8F1A2D28FC0}" srcOrd="22" destOrd="0" presId="urn:microsoft.com/office/officeart/2005/8/layout/radial6"/>
    <dgm:cxn modelId="{25D966B9-3721-4245-BD2A-B62B254F33D8}" type="presParOf" srcId="{0B361975-91FC-4A30-B1B7-4FC5B2D5F386}" destId="{602507F5-BD63-4A25-8093-C5C2A5592763}" srcOrd="23" destOrd="0" presId="urn:microsoft.com/office/officeart/2005/8/layout/radial6"/>
    <dgm:cxn modelId="{7771B24F-1FC4-4BB1-910A-74FF23798F2D}" type="presParOf" srcId="{0B361975-91FC-4A30-B1B7-4FC5B2D5F386}" destId="{984DE2E5-9A8E-4C46-943A-27A90722AC48}"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E3AB09-77BB-4339-84BF-3C8F9F84545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A232B3FA-E8F4-4574-8E3A-29F061AFC6B7}">
      <dgm:prSet phldrT="[Text]"/>
      <dgm:spPr/>
      <dgm:t>
        <a:bodyPr/>
        <a:lstStyle/>
        <a:p>
          <a:r>
            <a:rPr lang="en-US" dirty="0"/>
            <a:t>Bamboo Based Livelihood</a:t>
          </a:r>
        </a:p>
      </dgm:t>
    </dgm:pt>
    <dgm:pt modelId="{D3CB1D7D-75FC-41C8-A20E-C8A64EEAE81B}" type="parTrans" cxnId="{1CF89FE5-0868-4EBC-8FC3-7BE703B46318}">
      <dgm:prSet/>
      <dgm:spPr/>
      <dgm:t>
        <a:bodyPr/>
        <a:lstStyle/>
        <a:p>
          <a:endParaRPr lang="en-US"/>
        </a:p>
      </dgm:t>
    </dgm:pt>
    <dgm:pt modelId="{3CE16C54-AFD4-4B37-BC8F-E1EA8A227DFC}" type="sibTrans" cxnId="{1CF89FE5-0868-4EBC-8FC3-7BE703B46318}">
      <dgm:prSet/>
      <dgm:spPr/>
      <dgm:t>
        <a:bodyPr/>
        <a:lstStyle/>
        <a:p>
          <a:endParaRPr lang="en-US"/>
        </a:p>
      </dgm:t>
    </dgm:pt>
    <dgm:pt modelId="{464BA5AC-8AA8-425E-8EAF-665DC95DF77B}">
      <dgm:prSet phldrT="[Text]"/>
      <dgm:spPr/>
      <dgm:t>
        <a:bodyPr/>
        <a:lstStyle/>
        <a:p>
          <a:r>
            <a:rPr lang="en-US" b="1" dirty="0"/>
            <a:t>Bamboo Farming Products Industry </a:t>
          </a:r>
        </a:p>
        <a:p>
          <a:r>
            <a:rPr lang="en-US" b="1" dirty="0"/>
            <a:t>(Baskets, green houses, fences)</a:t>
          </a:r>
        </a:p>
      </dgm:t>
    </dgm:pt>
    <dgm:pt modelId="{353CF1F7-64EF-4852-8C0E-3F22399E8828}" type="parTrans" cxnId="{E19EA708-65FA-4685-AACE-761A07D3F5C1}">
      <dgm:prSet/>
      <dgm:spPr/>
      <dgm:t>
        <a:bodyPr/>
        <a:lstStyle/>
        <a:p>
          <a:endParaRPr lang="en-US"/>
        </a:p>
      </dgm:t>
    </dgm:pt>
    <dgm:pt modelId="{C698B6A6-B837-410C-A3BA-2A85700D5EDC}" type="sibTrans" cxnId="{E19EA708-65FA-4685-AACE-761A07D3F5C1}">
      <dgm:prSet/>
      <dgm:spPr/>
      <dgm:t>
        <a:bodyPr/>
        <a:lstStyle/>
        <a:p>
          <a:endParaRPr lang="en-US"/>
        </a:p>
      </dgm:t>
    </dgm:pt>
    <dgm:pt modelId="{9A17779C-324A-43F1-A5C9-1660B32C9D72}">
      <dgm:prSet phldrT="[Text]"/>
      <dgm:spPr/>
      <dgm:t>
        <a:bodyPr/>
        <a:lstStyle/>
        <a:p>
          <a:r>
            <a:rPr lang="en-US" b="1" dirty="0"/>
            <a:t>Bamboo Food and Beverage Industry</a:t>
          </a:r>
        </a:p>
        <a:p>
          <a:r>
            <a:rPr lang="en-US" b="1" dirty="0"/>
            <a:t>(Bamboo shoots, bamboo wine, bamboo pickle) </a:t>
          </a:r>
        </a:p>
      </dgm:t>
    </dgm:pt>
    <dgm:pt modelId="{AFD7BFA8-766A-49D5-8862-4418522197BF}" type="parTrans" cxnId="{02A807CD-B2E8-4539-BDB5-351DF057BA24}">
      <dgm:prSet/>
      <dgm:spPr/>
      <dgm:t>
        <a:bodyPr/>
        <a:lstStyle/>
        <a:p>
          <a:endParaRPr lang="en-US"/>
        </a:p>
      </dgm:t>
    </dgm:pt>
    <dgm:pt modelId="{4C2F6C2A-232A-4E45-9D1D-4E3ABD7B9892}" type="sibTrans" cxnId="{02A807CD-B2E8-4539-BDB5-351DF057BA24}">
      <dgm:prSet/>
      <dgm:spPr/>
      <dgm:t>
        <a:bodyPr/>
        <a:lstStyle/>
        <a:p>
          <a:endParaRPr lang="en-US"/>
        </a:p>
      </dgm:t>
    </dgm:pt>
    <dgm:pt modelId="{A835ADF3-C7EE-4DCE-A0AB-136C7EF80316}">
      <dgm:prSet phldrT="[Text]"/>
      <dgm:spPr/>
      <dgm:t>
        <a:bodyPr/>
        <a:lstStyle/>
        <a:p>
          <a:r>
            <a:rPr lang="en-US" b="1" dirty="0"/>
            <a:t>Bamboo Bio-energy Industry</a:t>
          </a:r>
        </a:p>
        <a:p>
          <a:r>
            <a:rPr lang="en-US" b="1" dirty="0"/>
            <a:t>(Bamboo briquettes, bamboo charcoal, biochar) </a:t>
          </a:r>
        </a:p>
      </dgm:t>
    </dgm:pt>
    <dgm:pt modelId="{B365AFF5-C067-4445-87CA-CEE2984104FD}" type="parTrans" cxnId="{54F7457F-EBA8-418E-9077-3B9654E4EB85}">
      <dgm:prSet/>
      <dgm:spPr/>
      <dgm:t>
        <a:bodyPr/>
        <a:lstStyle/>
        <a:p>
          <a:endParaRPr lang="en-US"/>
        </a:p>
      </dgm:t>
    </dgm:pt>
    <dgm:pt modelId="{5E411EB4-E50F-4DF8-A9C7-5D55D7EB000B}" type="sibTrans" cxnId="{54F7457F-EBA8-418E-9077-3B9654E4EB85}">
      <dgm:prSet/>
      <dgm:spPr/>
      <dgm:t>
        <a:bodyPr/>
        <a:lstStyle/>
        <a:p>
          <a:endParaRPr lang="en-US"/>
        </a:p>
      </dgm:t>
    </dgm:pt>
    <dgm:pt modelId="{2EEC7E6A-7D0E-4552-A121-AAD6308CEE47}">
      <dgm:prSet phldrT="[Text]"/>
      <dgm:spPr/>
      <dgm:t>
        <a:bodyPr/>
        <a:lstStyle/>
        <a:p>
          <a:r>
            <a:rPr lang="en-US" b="1" dirty="0">
              <a:solidFill>
                <a:schemeClr val="tx1"/>
              </a:solidFill>
            </a:rPr>
            <a:t>Bamboo wood industry (poles, stripes, bamboo mat boards, veneers)</a:t>
          </a:r>
        </a:p>
      </dgm:t>
    </dgm:pt>
    <dgm:pt modelId="{644F3B1D-79EB-47C1-A8D0-99A9241D309D}" type="parTrans" cxnId="{719936BB-5420-415E-ACFC-E5332A3B2449}">
      <dgm:prSet/>
      <dgm:spPr/>
      <dgm:t>
        <a:bodyPr/>
        <a:lstStyle/>
        <a:p>
          <a:endParaRPr lang="en-US"/>
        </a:p>
      </dgm:t>
    </dgm:pt>
    <dgm:pt modelId="{285B0B00-AF68-4BA0-BAAE-4BF2498C9B43}" type="sibTrans" cxnId="{719936BB-5420-415E-ACFC-E5332A3B2449}">
      <dgm:prSet/>
      <dgm:spPr/>
      <dgm:t>
        <a:bodyPr/>
        <a:lstStyle/>
        <a:p>
          <a:endParaRPr lang="en-US"/>
        </a:p>
      </dgm:t>
    </dgm:pt>
    <dgm:pt modelId="{4F2EF238-ABCE-4FB1-A396-046EFD325F7E}">
      <dgm:prSet phldrT="[Text]"/>
      <dgm:spPr/>
      <dgm:t>
        <a:bodyPr/>
        <a:lstStyle/>
        <a:p>
          <a:r>
            <a:rPr lang="en-US" b="1" dirty="0">
              <a:solidFill>
                <a:schemeClr val="tx1"/>
              </a:solidFill>
            </a:rPr>
            <a:t>Building Industries- (Bamboo engineered  housings, bridges, furniture, roads)</a:t>
          </a:r>
        </a:p>
      </dgm:t>
    </dgm:pt>
    <dgm:pt modelId="{B7090555-C635-4F89-AE5C-A32AC17E946E}" type="parTrans" cxnId="{5B4C2210-1280-48FB-BA39-B5BEC633D975}">
      <dgm:prSet/>
      <dgm:spPr/>
      <dgm:t>
        <a:bodyPr/>
        <a:lstStyle/>
        <a:p>
          <a:endParaRPr lang="en-US"/>
        </a:p>
      </dgm:t>
    </dgm:pt>
    <dgm:pt modelId="{B2F4B845-EEAE-4B43-B986-28A91EA899BA}" type="sibTrans" cxnId="{5B4C2210-1280-48FB-BA39-B5BEC633D975}">
      <dgm:prSet/>
      <dgm:spPr/>
      <dgm:t>
        <a:bodyPr/>
        <a:lstStyle/>
        <a:p>
          <a:endParaRPr lang="en-US"/>
        </a:p>
      </dgm:t>
    </dgm:pt>
    <dgm:pt modelId="{C6734FDB-AB8B-4E08-90B2-65B52D9FD367}">
      <dgm:prSet phldrT="[Text]"/>
      <dgm:spPr/>
      <dgm:t>
        <a:bodyPr/>
        <a:lstStyle/>
        <a:p>
          <a:endParaRPr lang="en-US" dirty="0"/>
        </a:p>
      </dgm:t>
    </dgm:pt>
    <dgm:pt modelId="{ADDB7B14-D152-4D83-89C0-947C2B4D1F5D}" type="parTrans" cxnId="{79C8FC72-5929-4E44-A093-B6B955715EEF}">
      <dgm:prSet/>
      <dgm:spPr/>
      <dgm:t>
        <a:bodyPr/>
        <a:lstStyle/>
        <a:p>
          <a:endParaRPr lang="en-US"/>
        </a:p>
      </dgm:t>
    </dgm:pt>
    <dgm:pt modelId="{9644D674-452C-4FDE-9CD6-3EF210AC6C58}" type="sibTrans" cxnId="{79C8FC72-5929-4E44-A093-B6B955715EEF}">
      <dgm:prSet/>
      <dgm:spPr/>
      <dgm:t>
        <a:bodyPr/>
        <a:lstStyle/>
        <a:p>
          <a:endParaRPr lang="en-US"/>
        </a:p>
      </dgm:t>
    </dgm:pt>
    <dgm:pt modelId="{4AB27B18-9506-4F56-9BD0-B11D8BA4BB3C}">
      <dgm:prSet phldrT="[Text]"/>
      <dgm:spPr/>
      <dgm:t>
        <a:bodyPr/>
        <a:lstStyle/>
        <a:p>
          <a:r>
            <a:rPr lang="en-US" b="1" dirty="0"/>
            <a:t>Bamboo Textile Industry (clothing, diaper, sanitary napkins)</a:t>
          </a:r>
        </a:p>
      </dgm:t>
    </dgm:pt>
    <dgm:pt modelId="{C1EAB7BD-91CE-4CDB-AF51-3C1E75676860}" type="parTrans" cxnId="{70EF1683-3A97-41D4-8A51-49624EC020DA}">
      <dgm:prSet/>
      <dgm:spPr/>
      <dgm:t>
        <a:bodyPr/>
        <a:lstStyle/>
        <a:p>
          <a:endParaRPr lang="en-US"/>
        </a:p>
      </dgm:t>
    </dgm:pt>
    <dgm:pt modelId="{4ADB404D-994C-44AD-84BE-B82B570A6776}" type="sibTrans" cxnId="{70EF1683-3A97-41D4-8A51-49624EC020DA}">
      <dgm:prSet/>
      <dgm:spPr/>
      <dgm:t>
        <a:bodyPr/>
        <a:lstStyle/>
        <a:p>
          <a:endParaRPr lang="en-US"/>
        </a:p>
      </dgm:t>
    </dgm:pt>
    <dgm:pt modelId="{2D11016E-6F7B-4E5F-B0D7-5BF1F36F3B29}">
      <dgm:prSet phldrT="[Text]"/>
      <dgm:spPr/>
      <dgm:t>
        <a:bodyPr/>
        <a:lstStyle/>
        <a:p>
          <a:r>
            <a:rPr lang="en-US" b="1" dirty="0"/>
            <a:t>Bamboo pulp and paper Industry (newspaper, bond paper, cardboard) </a:t>
          </a:r>
        </a:p>
      </dgm:t>
    </dgm:pt>
    <dgm:pt modelId="{8FBBDAF8-3731-4A2C-AB6C-40BC2D0500FF}" type="parTrans" cxnId="{7F43E92E-0AE7-42AF-B6EB-90C593239E24}">
      <dgm:prSet/>
      <dgm:spPr/>
      <dgm:t>
        <a:bodyPr/>
        <a:lstStyle/>
        <a:p>
          <a:endParaRPr lang="en-US"/>
        </a:p>
      </dgm:t>
    </dgm:pt>
    <dgm:pt modelId="{60E6C053-AD8F-4E3F-8503-B10007064515}" type="sibTrans" cxnId="{7F43E92E-0AE7-42AF-B6EB-90C593239E24}">
      <dgm:prSet/>
      <dgm:spPr/>
      <dgm:t>
        <a:bodyPr/>
        <a:lstStyle/>
        <a:p>
          <a:endParaRPr lang="en-US"/>
        </a:p>
      </dgm:t>
    </dgm:pt>
    <dgm:pt modelId="{D66E5C6F-CE0D-4AE5-835B-5115AB1E3C79}">
      <dgm:prSet phldrT="[Text]"/>
      <dgm:spPr/>
      <dgm:t>
        <a:bodyPr/>
        <a:lstStyle/>
        <a:p>
          <a:r>
            <a:rPr lang="en-US" b="1" dirty="0"/>
            <a:t>Bamboo Craft Industry (Handicrafts, toys, jewelry, utility handicraft items, </a:t>
          </a:r>
          <a:r>
            <a:rPr lang="en-US" b="1" dirty="0" err="1"/>
            <a:t>etc</a:t>
          </a:r>
          <a:endParaRPr lang="en-US" b="1" dirty="0"/>
        </a:p>
      </dgm:t>
    </dgm:pt>
    <dgm:pt modelId="{9F82892D-6F5A-4578-A38B-F944EBCD03E2}" type="parTrans" cxnId="{99DBBC2B-B956-4071-A774-D4D15DE10006}">
      <dgm:prSet/>
      <dgm:spPr/>
      <dgm:t>
        <a:bodyPr/>
        <a:lstStyle/>
        <a:p>
          <a:endParaRPr lang="en-US"/>
        </a:p>
      </dgm:t>
    </dgm:pt>
    <dgm:pt modelId="{E739325D-6512-49D9-A7EB-CC6443B2646F}" type="sibTrans" cxnId="{99DBBC2B-B956-4071-A774-D4D15DE10006}">
      <dgm:prSet/>
      <dgm:spPr/>
      <dgm:t>
        <a:bodyPr/>
        <a:lstStyle/>
        <a:p>
          <a:endParaRPr lang="en-US"/>
        </a:p>
      </dgm:t>
    </dgm:pt>
    <dgm:pt modelId="{DB1C4B80-245A-4A23-95E9-DE8C6C5A25FC}" type="pres">
      <dgm:prSet presAssocID="{83E3AB09-77BB-4339-84BF-3C8F9F845456}" presName="cycle" presStyleCnt="0">
        <dgm:presLayoutVars>
          <dgm:chMax val="1"/>
          <dgm:dir/>
          <dgm:animLvl val="ctr"/>
          <dgm:resizeHandles val="exact"/>
        </dgm:presLayoutVars>
      </dgm:prSet>
      <dgm:spPr/>
      <dgm:t>
        <a:bodyPr/>
        <a:lstStyle/>
        <a:p>
          <a:endParaRPr lang="en-IN"/>
        </a:p>
      </dgm:t>
    </dgm:pt>
    <dgm:pt modelId="{ACD69F6F-2EFE-48C0-8070-C4943B443E2A}" type="pres">
      <dgm:prSet presAssocID="{A232B3FA-E8F4-4574-8E3A-29F061AFC6B7}" presName="centerShape" presStyleLbl="node0" presStyleIdx="0" presStyleCnt="1"/>
      <dgm:spPr/>
      <dgm:t>
        <a:bodyPr/>
        <a:lstStyle/>
        <a:p>
          <a:endParaRPr lang="en-IN"/>
        </a:p>
      </dgm:t>
    </dgm:pt>
    <dgm:pt modelId="{2D074D7D-4FDC-437F-A5EA-1F774FEFE32E}" type="pres">
      <dgm:prSet presAssocID="{353CF1F7-64EF-4852-8C0E-3F22399E8828}" presName="parTrans" presStyleLbl="bgSibTrans2D1" presStyleIdx="0" presStyleCnt="8"/>
      <dgm:spPr/>
      <dgm:t>
        <a:bodyPr/>
        <a:lstStyle/>
        <a:p>
          <a:endParaRPr lang="en-IN"/>
        </a:p>
      </dgm:t>
    </dgm:pt>
    <dgm:pt modelId="{A9A0C5D6-A187-40A1-A554-CFB8DD866845}" type="pres">
      <dgm:prSet presAssocID="{464BA5AC-8AA8-425E-8EAF-665DC95DF77B}" presName="node" presStyleLbl="node1" presStyleIdx="0" presStyleCnt="8">
        <dgm:presLayoutVars>
          <dgm:bulletEnabled val="1"/>
        </dgm:presLayoutVars>
      </dgm:prSet>
      <dgm:spPr/>
      <dgm:t>
        <a:bodyPr/>
        <a:lstStyle/>
        <a:p>
          <a:endParaRPr lang="en-IN"/>
        </a:p>
      </dgm:t>
    </dgm:pt>
    <dgm:pt modelId="{A05F4294-689C-4D62-9248-1B6CB4ED2D80}" type="pres">
      <dgm:prSet presAssocID="{AFD7BFA8-766A-49D5-8862-4418522197BF}" presName="parTrans" presStyleLbl="bgSibTrans2D1" presStyleIdx="1" presStyleCnt="8"/>
      <dgm:spPr/>
      <dgm:t>
        <a:bodyPr/>
        <a:lstStyle/>
        <a:p>
          <a:endParaRPr lang="en-IN"/>
        </a:p>
      </dgm:t>
    </dgm:pt>
    <dgm:pt modelId="{324DC9EA-EDB6-42DB-9C01-10FB7B665D95}" type="pres">
      <dgm:prSet presAssocID="{9A17779C-324A-43F1-A5C9-1660B32C9D72}" presName="node" presStyleLbl="node1" presStyleIdx="1" presStyleCnt="8">
        <dgm:presLayoutVars>
          <dgm:bulletEnabled val="1"/>
        </dgm:presLayoutVars>
      </dgm:prSet>
      <dgm:spPr/>
      <dgm:t>
        <a:bodyPr/>
        <a:lstStyle/>
        <a:p>
          <a:endParaRPr lang="en-IN"/>
        </a:p>
      </dgm:t>
    </dgm:pt>
    <dgm:pt modelId="{6A4FD91C-48DE-4705-8D02-DEE2B0ABA697}" type="pres">
      <dgm:prSet presAssocID="{C1EAB7BD-91CE-4CDB-AF51-3C1E75676860}" presName="parTrans" presStyleLbl="bgSibTrans2D1" presStyleIdx="2" presStyleCnt="8"/>
      <dgm:spPr/>
      <dgm:t>
        <a:bodyPr/>
        <a:lstStyle/>
        <a:p>
          <a:endParaRPr lang="en-IN"/>
        </a:p>
      </dgm:t>
    </dgm:pt>
    <dgm:pt modelId="{18D045EA-4F79-44FD-BB30-8E60B5B313D3}" type="pres">
      <dgm:prSet presAssocID="{4AB27B18-9506-4F56-9BD0-B11D8BA4BB3C}" presName="node" presStyleLbl="node1" presStyleIdx="2" presStyleCnt="8">
        <dgm:presLayoutVars>
          <dgm:bulletEnabled val="1"/>
        </dgm:presLayoutVars>
      </dgm:prSet>
      <dgm:spPr/>
      <dgm:t>
        <a:bodyPr/>
        <a:lstStyle/>
        <a:p>
          <a:endParaRPr lang="en-IN"/>
        </a:p>
      </dgm:t>
    </dgm:pt>
    <dgm:pt modelId="{E6B2EBCC-296A-467F-9AD8-6623CDCF1F46}" type="pres">
      <dgm:prSet presAssocID="{B365AFF5-C067-4445-87CA-CEE2984104FD}" presName="parTrans" presStyleLbl="bgSibTrans2D1" presStyleIdx="3" presStyleCnt="8"/>
      <dgm:spPr/>
      <dgm:t>
        <a:bodyPr/>
        <a:lstStyle/>
        <a:p>
          <a:endParaRPr lang="en-IN"/>
        </a:p>
      </dgm:t>
    </dgm:pt>
    <dgm:pt modelId="{CD89071A-270C-4610-AC16-483C085AE098}" type="pres">
      <dgm:prSet presAssocID="{A835ADF3-C7EE-4DCE-A0AB-136C7EF80316}" presName="node" presStyleLbl="node1" presStyleIdx="3" presStyleCnt="8">
        <dgm:presLayoutVars>
          <dgm:bulletEnabled val="1"/>
        </dgm:presLayoutVars>
      </dgm:prSet>
      <dgm:spPr/>
      <dgm:t>
        <a:bodyPr/>
        <a:lstStyle/>
        <a:p>
          <a:endParaRPr lang="en-IN"/>
        </a:p>
      </dgm:t>
    </dgm:pt>
    <dgm:pt modelId="{F104872E-03AA-4E70-B48A-356B3350F55B}" type="pres">
      <dgm:prSet presAssocID="{8FBBDAF8-3731-4A2C-AB6C-40BC2D0500FF}" presName="parTrans" presStyleLbl="bgSibTrans2D1" presStyleIdx="4" presStyleCnt="8"/>
      <dgm:spPr/>
      <dgm:t>
        <a:bodyPr/>
        <a:lstStyle/>
        <a:p>
          <a:endParaRPr lang="en-IN"/>
        </a:p>
      </dgm:t>
    </dgm:pt>
    <dgm:pt modelId="{AD668C5A-D0DA-41BE-9A18-F4EDEB4E36B5}" type="pres">
      <dgm:prSet presAssocID="{2D11016E-6F7B-4E5F-B0D7-5BF1F36F3B29}" presName="node" presStyleLbl="node1" presStyleIdx="4" presStyleCnt="8">
        <dgm:presLayoutVars>
          <dgm:bulletEnabled val="1"/>
        </dgm:presLayoutVars>
      </dgm:prSet>
      <dgm:spPr/>
      <dgm:t>
        <a:bodyPr/>
        <a:lstStyle/>
        <a:p>
          <a:endParaRPr lang="en-IN"/>
        </a:p>
      </dgm:t>
    </dgm:pt>
    <dgm:pt modelId="{DDA148A5-4E0E-4D62-ACB9-0CDCFF75D1FE}" type="pres">
      <dgm:prSet presAssocID="{644F3B1D-79EB-47C1-A8D0-99A9241D309D}" presName="parTrans" presStyleLbl="bgSibTrans2D1" presStyleIdx="5" presStyleCnt="8"/>
      <dgm:spPr/>
      <dgm:t>
        <a:bodyPr/>
        <a:lstStyle/>
        <a:p>
          <a:endParaRPr lang="en-IN"/>
        </a:p>
      </dgm:t>
    </dgm:pt>
    <dgm:pt modelId="{C0A17AE9-FCB1-453F-AD13-686EAB3549B4}" type="pres">
      <dgm:prSet presAssocID="{2EEC7E6A-7D0E-4552-A121-AAD6308CEE47}" presName="node" presStyleLbl="node1" presStyleIdx="5" presStyleCnt="8">
        <dgm:presLayoutVars>
          <dgm:bulletEnabled val="1"/>
        </dgm:presLayoutVars>
      </dgm:prSet>
      <dgm:spPr/>
      <dgm:t>
        <a:bodyPr/>
        <a:lstStyle/>
        <a:p>
          <a:endParaRPr lang="en-IN"/>
        </a:p>
      </dgm:t>
    </dgm:pt>
    <dgm:pt modelId="{2F7BA448-4A07-414E-8BC4-8763AEC946D9}" type="pres">
      <dgm:prSet presAssocID="{B7090555-C635-4F89-AE5C-A32AC17E946E}" presName="parTrans" presStyleLbl="bgSibTrans2D1" presStyleIdx="6" presStyleCnt="8"/>
      <dgm:spPr/>
      <dgm:t>
        <a:bodyPr/>
        <a:lstStyle/>
        <a:p>
          <a:endParaRPr lang="en-IN"/>
        </a:p>
      </dgm:t>
    </dgm:pt>
    <dgm:pt modelId="{42A11934-C2BE-4DE5-B640-242862C59BC6}" type="pres">
      <dgm:prSet presAssocID="{4F2EF238-ABCE-4FB1-A396-046EFD325F7E}" presName="node" presStyleLbl="node1" presStyleIdx="6" presStyleCnt="8">
        <dgm:presLayoutVars>
          <dgm:bulletEnabled val="1"/>
        </dgm:presLayoutVars>
      </dgm:prSet>
      <dgm:spPr/>
      <dgm:t>
        <a:bodyPr/>
        <a:lstStyle/>
        <a:p>
          <a:endParaRPr lang="en-IN"/>
        </a:p>
      </dgm:t>
    </dgm:pt>
    <dgm:pt modelId="{D4014FDF-B4CB-4B62-904A-D3C002B42118}" type="pres">
      <dgm:prSet presAssocID="{9F82892D-6F5A-4578-A38B-F944EBCD03E2}" presName="parTrans" presStyleLbl="bgSibTrans2D1" presStyleIdx="7" presStyleCnt="8"/>
      <dgm:spPr/>
      <dgm:t>
        <a:bodyPr/>
        <a:lstStyle/>
        <a:p>
          <a:endParaRPr lang="en-IN"/>
        </a:p>
      </dgm:t>
    </dgm:pt>
    <dgm:pt modelId="{506FF76F-C7F3-44CB-A6A8-A07DFE02FD66}" type="pres">
      <dgm:prSet presAssocID="{D66E5C6F-CE0D-4AE5-835B-5115AB1E3C79}" presName="node" presStyleLbl="node1" presStyleIdx="7" presStyleCnt="8">
        <dgm:presLayoutVars>
          <dgm:bulletEnabled val="1"/>
        </dgm:presLayoutVars>
      </dgm:prSet>
      <dgm:spPr/>
      <dgm:t>
        <a:bodyPr/>
        <a:lstStyle/>
        <a:p>
          <a:endParaRPr lang="en-IN"/>
        </a:p>
      </dgm:t>
    </dgm:pt>
  </dgm:ptLst>
  <dgm:cxnLst>
    <dgm:cxn modelId="{2E962531-30FD-4E16-9FA4-2BD01DF4DF6A}" type="presOf" srcId="{2D11016E-6F7B-4E5F-B0D7-5BF1F36F3B29}" destId="{AD668C5A-D0DA-41BE-9A18-F4EDEB4E36B5}" srcOrd="0" destOrd="0" presId="urn:microsoft.com/office/officeart/2005/8/layout/radial4"/>
    <dgm:cxn modelId="{45FD1E81-D31B-4694-AB82-A019BC74C71E}" type="presOf" srcId="{D66E5C6F-CE0D-4AE5-835B-5115AB1E3C79}" destId="{506FF76F-C7F3-44CB-A6A8-A07DFE02FD66}" srcOrd="0" destOrd="0" presId="urn:microsoft.com/office/officeart/2005/8/layout/radial4"/>
    <dgm:cxn modelId="{719936BB-5420-415E-ACFC-E5332A3B2449}" srcId="{A232B3FA-E8F4-4574-8E3A-29F061AFC6B7}" destId="{2EEC7E6A-7D0E-4552-A121-AAD6308CEE47}" srcOrd="5" destOrd="0" parTransId="{644F3B1D-79EB-47C1-A8D0-99A9241D309D}" sibTransId="{285B0B00-AF68-4BA0-BAAE-4BF2498C9B43}"/>
    <dgm:cxn modelId="{750DE942-16C6-4DCA-B768-63B7E6D218F3}" type="presOf" srcId="{9A17779C-324A-43F1-A5C9-1660B32C9D72}" destId="{324DC9EA-EDB6-42DB-9C01-10FB7B665D95}" srcOrd="0" destOrd="0" presId="urn:microsoft.com/office/officeart/2005/8/layout/radial4"/>
    <dgm:cxn modelId="{8B43525B-2CE4-4E60-82FE-CF912B884C85}" type="presOf" srcId="{2EEC7E6A-7D0E-4552-A121-AAD6308CEE47}" destId="{C0A17AE9-FCB1-453F-AD13-686EAB3549B4}" srcOrd="0" destOrd="0" presId="urn:microsoft.com/office/officeart/2005/8/layout/radial4"/>
    <dgm:cxn modelId="{7F43E92E-0AE7-42AF-B6EB-90C593239E24}" srcId="{A232B3FA-E8F4-4574-8E3A-29F061AFC6B7}" destId="{2D11016E-6F7B-4E5F-B0D7-5BF1F36F3B29}" srcOrd="4" destOrd="0" parTransId="{8FBBDAF8-3731-4A2C-AB6C-40BC2D0500FF}" sibTransId="{60E6C053-AD8F-4E3F-8503-B10007064515}"/>
    <dgm:cxn modelId="{5B4C2210-1280-48FB-BA39-B5BEC633D975}" srcId="{A232B3FA-E8F4-4574-8E3A-29F061AFC6B7}" destId="{4F2EF238-ABCE-4FB1-A396-046EFD325F7E}" srcOrd="6" destOrd="0" parTransId="{B7090555-C635-4F89-AE5C-A32AC17E946E}" sibTransId="{B2F4B845-EEAE-4B43-B986-28A91EA899BA}"/>
    <dgm:cxn modelId="{027559CE-B536-448D-BFC5-FD23DFA98ADE}" type="presOf" srcId="{353CF1F7-64EF-4852-8C0E-3F22399E8828}" destId="{2D074D7D-4FDC-437F-A5EA-1F774FEFE32E}" srcOrd="0" destOrd="0" presId="urn:microsoft.com/office/officeart/2005/8/layout/radial4"/>
    <dgm:cxn modelId="{2C3D7122-EA68-43B9-A44B-947AFA7D0974}" type="presOf" srcId="{A232B3FA-E8F4-4574-8E3A-29F061AFC6B7}" destId="{ACD69F6F-2EFE-48C0-8070-C4943B443E2A}" srcOrd="0" destOrd="0" presId="urn:microsoft.com/office/officeart/2005/8/layout/radial4"/>
    <dgm:cxn modelId="{5A19A30D-5889-402A-BEF4-378C184EB94B}" type="presOf" srcId="{B7090555-C635-4F89-AE5C-A32AC17E946E}" destId="{2F7BA448-4A07-414E-8BC4-8763AEC946D9}" srcOrd="0" destOrd="0" presId="urn:microsoft.com/office/officeart/2005/8/layout/radial4"/>
    <dgm:cxn modelId="{910A7C25-F0FB-430F-B518-0B8DD7C2371E}" type="presOf" srcId="{A835ADF3-C7EE-4DCE-A0AB-136C7EF80316}" destId="{CD89071A-270C-4610-AC16-483C085AE098}" srcOrd="0" destOrd="0" presId="urn:microsoft.com/office/officeart/2005/8/layout/radial4"/>
    <dgm:cxn modelId="{79C8FC72-5929-4E44-A093-B6B955715EEF}" srcId="{83E3AB09-77BB-4339-84BF-3C8F9F845456}" destId="{C6734FDB-AB8B-4E08-90B2-65B52D9FD367}" srcOrd="1" destOrd="0" parTransId="{ADDB7B14-D152-4D83-89C0-947C2B4D1F5D}" sibTransId="{9644D674-452C-4FDE-9CD6-3EF210AC6C58}"/>
    <dgm:cxn modelId="{CCFFC306-B50D-4F8D-A6E5-6D965CE86993}" type="presOf" srcId="{B365AFF5-C067-4445-87CA-CEE2984104FD}" destId="{E6B2EBCC-296A-467F-9AD8-6623CDCF1F46}" srcOrd="0" destOrd="0" presId="urn:microsoft.com/office/officeart/2005/8/layout/radial4"/>
    <dgm:cxn modelId="{54F7457F-EBA8-418E-9077-3B9654E4EB85}" srcId="{A232B3FA-E8F4-4574-8E3A-29F061AFC6B7}" destId="{A835ADF3-C7EE-4DCE-A0AB-136C7EF80316}" srcOrd="3" destOrd="0" parTransId="{B365AFF5-C067-4445-87CA-CEE2984104FD}" sibTransId="{5E411EB4-E50F-4DF8-A9C7-5D55D7EB000B}"/>
    <dgm:cxn modelId="{99DBBC2B-B956-4071-A774-D4D15DE10006}" srcId="{A232B3FA-E8F4-4574-8E3A-29F061AFC6B7}" destId="{D66E5C6F-CE0D-4AE5-835B-5115AB1E3C79}" srcOrd="7" destOrd="0" parTransId="{9F82892D-6F5A-4578-A38B-F944EBCD03E2}" sibTransId="{E739325D-6512-49D9-A7EB-CC6443B2646F}"/>
    <dgm:cxn modelId="{BC6C3E03-ABB6-49E4-B2D3-56C10709AACB}" type="presOf" srcId="{4AB27B18-9506-4F56-9BD0-B11D8BA4BB3C}" destId="{18D045EA-4F79-44FD-BB30-8E60B5B313D3}" srcOrd="0" destOrd="0" presId="urn:microsoft.com/office/officeart/2005/8/layout/radial4"/>
    <dgm:cxn modelId="{E19EA708-65FA-4685-AACE-761A07D3F5C1}" srcId="{A232B3FA-E8F4-4574-8E3A-29F061AFC6B7}" destId="{464BA5AC-8AA8-425E-8EAF-665DC95DF77B}" srcOrd="0" destOrd="0" parTransId="{353CF1F7-64EF-4852-8C0E-3F22399E8828}" sibTransId="{C698B6A6-B837-410C-A3BA-2A85700D5EDC}"/>
    <dgm:cxn modelId="{70EF1683-3A97-41D4-8A51-49624EC020DA}" srcId="{A232B3FA-E8F4-4574-8E3A-29F061AFC6B7}" destId="{4AB27B18-9506-4F56-9BD0-B11D8BA4BB3C}" srcOrd="2" destOrd="0" parTransId="{C1EAB7BD-91CE-4CDB-AF51-3C1E75676860}" sibTransId="{4ADB404D-994C-44AD-84BE-B82B570A6776}"/>
    <dgm:cxn modelId="{07BF3E66-404D-4599-A858-7C3B676AE87A}" type="presOf" srcId="{83E3AB09-77BB-4339-84BF-3C8F9F845456}" destId="{DB1C4B80-245A-4A23-95E9-DE8C6C5A25FC}" srcOrd="0" destOrd="0" presId="urn:microsoft.com/office/officeart/2005/8/layout/radial4"/>
    <dgm:cxn modelId="{35130B06-C369-4A9B-BAF8-70BE8A400943}" type="presOf" srcId="{C1EAB7BD-91CE-4CDB-AF51-3C1E75676860}" destId="{6A4FD91C-48DE-4705-8D02-DEE2B0ABA697}" srcOrd="0" destOrd="0" presId="urn:microsoft.com/office/officeart/2005/8/layout/radial4"/>
    <dgm:cxn modelId="{8339CADC-A3EE-47B7-B4BD-BF6999B9D466}" type="presOf" srcId="{464BA5AC-8AA8-425E-8EAF-665DC95DF77B}" destId="{A9A0C5D6-A187-40A1-A554-CFB8DD866845}" srcOrd="0" destOrd="0" presId="urn:microsoft.com/office/officeart/2005/8/layout/radial4"/>
    <dgm:cxn modelId="{02A807CD-B2E8-4539-BDB5-351DF057BA24}" srcId="{A232B3FA-E8F4-4574-8E3A-29F061AFC6B7}" destId="{9A17779C-324A-43F1-A5C9-1660B32C9D72}" srcOrd="1" destOrd="0" parTransId="{AFD7BFA8-766A-49D5-8862-4418522197BF}" sibTransId="{4C2F6C2A-232A-4E45-9D1D-4E3ABD7B9892}"/>
    <dgm:cxn modelId="{21C3ABDD-F29A-44A1-82CD-FDF86C484305}" type="presOf" srcId="{8FBBDAF8-3731-4A2C-AB6C-40BC2D0500FF}" destId="{F104872E-03AA-4E70-B48A-356B3350F55B}" srcOrd="0" destOrd="0" presId="urn:microsoft.com/office/officeart/2005/8/layout/radial4"/>
    <dgm:cxn modelId="{1CF89FE5-0868-4EBC-8FC3-7BE703B46318}" srcId="{83E3AB09-77BB-4339-84BF-3C8F9F845456}" destId="{A232B3FA-E8F4-4574-8E3A-29F061AFC6B7}" srcOrd="0" destOrd="0" parTransId="{D3CB1D7D-75FC-41C8-A20E-C8A64EEAE81B}" sibTransId="{3CE16C54-AFD4-4B37-BC8F-E1EA8A227DFC}"/>
    <dgm:cxn modelId="{218BBCE3-6AE6-4481-8595-964E0812F46A}" type="presOf" srcId="{4F2EF238-ABCE-4FB1-A396-046EFD325F7E}" destId="{42A11934-C2BE-4DE5-B640-242862C59BC6}" srcOrd="0" destOrd="0" presId="urn:microsoft.com/office/officeart/2005/8/layout/radial4"/>
    <dgm:cxn modelId="{066D9B6D-F6AF-4C97-A697-F4D3D9EC8B72}" type="presOf" srcId="{644F3B1D-79EB-47C1-A8D0-99A9241D309D}" destId="{DDA148A5-4E0E-4D62-ACB9-0CDCFF75D1FE}" srcOrd="0" destOrd="0" presId="urn:microsoft.com/office/officeart/2005/8/layout/radial4"/>
    <dgm:cxn modelId="{1831005A-7144-4BA6-BD8E-9C30EE17E60C}" type="presOf" srcId="{9F82892D-6F5A-4578-A38B-F944EBCD03E2}" destId="{D4014FDF-B4CB-4B62-904A-D3C002B42118}" srcOrd="0" destOrd="0" presId="urn:microsoft.com/office/officeart/2005/8/layout/radial4"/>
    <dgm:cxn modelId="{DEA611E9-3714-4BC4-8587-C4BCB3975A1D}" type="presOf" srcId="{AFD7BFA8-766A-49D5-8862-4418522197BF}" destId="{A05F4294-689C-4D62-9248-1B6CB4ED2D80}" srcOrd="0" destOrd="0" presId="urn:microsoft.com/office/officeart/2005/8/layout/radial4"/>
    <dgm:cxn modelId="{DBC09253-E6D7-4E9E-96FA-F6ABFDBFC57C}" type="presParOf" srcId="{DB1C4B80-245A-4A23-95E9-DE8C6C5A25FC}" destId="{ACD69F6F-2EFE-48C0-8070-C4943B443E2A}" srcOrd="0" destOrd="0" presId="urn:microsoft.com/office/officeart/2005/8/layout/radial4"/>
    <dgm:cxn modelId="{28FD5D00-1474-4BAC-8D2E-C7C6F21D9D5C}" type="presParOf" srcId="{DB1C4B80-245A-4A23-95E9-DE8C6C5A25FC}" destId="{2D074D7D-4FDC-437F-A5EA-1F774FEFE32E}" srcOrd="1" destOrd="0" presId="urn:microsoft.com/office/officeart/2005/8/layout/radial4"/>
    <dgm:cxn modelId="{A4CC7972-E58D-492A-8589-6719F98675E0}" type="presParOf" srcId="{DB1C4B80-245A-4A23-95E9-DE8C6C5A25FC}" destId="{A9A0C5D6-A187-40A1-A554-CFB8DD866845}" srcOrd="2" destOrd="0" presId="urn:microsoft.com/office/officeart/2005/8/layout/radial4"/>
    <dgm:cxn modelId="{B4C5D736-0FB1-40AC-8FE2-A23F7091EFEB}" type="presParOf" srcId="{DB1C4B80-245A-4A23-95E9-DE8C6C5A25FC}" destId="{A05F4294-689C-4D62-9248-1B6CB4ED2D80}" srcOrd="3" destOrd="0" presId="urn:microsoft.com/office/officeart/2005/8/layout/radial4"/>
    <dgm:cxn modelId="{3FC80E32-D590-438B-8F6C-D3C109423102}" type="presParOf" srcId="{DB1C4B80-245A-4A23-95E9-DE8C6C5A25FC}" destId="{324DC9EA-EDB6-42DB-9C01-10FB7B665D95}" srcOrd="4" destOrd="0" presId="urn:microsoft.com/office/officeart/2005/8/layout/radial4"/>
    <dgm:cxn modelId="{FA29AD7F-C257-40A6-9B56-2BDC4B71493A}" type="presParOf" srcId="{DB1C4B80-245A-4A23-95E9-DE8C6C5A25FC}" destId="{6A4FD91C-48DE-4705-8D02-DEE2B0ABA697}" srcOrd="5" destOrd="0" presId="urn:microsoft.com/office/officeart/2005/8/layout/radial4"/>
    <dgm:cxn modelId="{B31938B6-9AFD-4C5A-9FA2-E67DAB8BBFA5}" type="presParOf" srcId="{DB1C4B80-245A-4A23-95E9-DE8C6C5A25FC}" destId="{18D045EA-4F79-44FD-BB30-8E60B5B313D3}" srcOrd="6" destOrd="0" presId="urn:microsoft.com/office/officeart/2005/8/layout/radial4"/>
    <dgm:cxn modelId="{4466CE0C-919A-45E1-93B2-D0C53FF16CA7}" type="presParOf" srcId="{DB1C4B80-245A-4A23-95E9-DE8C6C5A25FC}" destId="{E6B2EBCC-296A-467F-9AD8-6623CDCF1F46}" srcOrd="7" destOrd="0" presId="urn:microsoft.com/office/officeart/2005/8/layout/radial4"/>
    <dgm:cxn modelId="{6278C98A-C354-4920-891E-04E5EE6AF1B1}" type="presParOf" srcId="{DB1C4B80-245A-4A23-95E9-DE8C6C5A25FC}" destId="{CD89071A-270C-4610-AC16-483C085AE098}" srcOrd="8" destOrd="0" presId="urn:microsoft.com/office/officeart/2005/8/layout/radial4"/>
    <dgm:cxn modelId="{C0BF520C-A126-4D59-83F2-C64A67BCCEC1}" type="presParOf" srcId="{DB1C4B80-245A-4A23-95E9-DE8C6C5A25FC}" destId="{F104872E-03AA-4E70-B48A-356B3350F55B}" srcOrd="9" destOrd="0" presId="urn:microsoft.com/office/officeart/2005/8/layout/radial4"/>
    <dgm:cxn modelId="{E82F9737-FC7C-492E-B739-62652A5361E5}" type="presParOf" srcId="{DB1C4B80-245A-4A23-95E9-DE8C6C5A25FC}" destId="{AD668C5A-D0DA-41BE-9A18-F4EDEB4E36B5}" srcOrd="10" destOrd="0" presId="urn:microsoft.com/office/officeart/2005/8/layout/radial4"/>
    <dgm:cxn modelId="{2EBC0078-E669-4021-9DCB-B98613C2AB51}" type="presParOf" srcId="{DB1C4B80-245A-4A23-95E9-DE8C6C5A25FC}" destId="{DDA148A5-4E0E-4D62-ACB9-0CDCFF75D1FE}" srcOrd="11" destOrd="0" presId="urn:microsoft.com/office/officeart/2005/8/layout/radial4"/>
    <dgm:cxn modelId="{60834A46-588B-411D-8C9C-EB3026A16691}" type="presParOf" srcId="{DB1C4B80-245A-4A23-95E9-DE8C6C5A25FC}" destId="{C0A17AE9-FCB1-453F-AD13-686EAB3549B4}" srcOrd="12" destOrd="0" presId="urn:microsoft.com/office/officeart/2005/8/layout/radial4"/>
    <dgm:cxn modelId="{750496DC-47C3-4F16-A44A-0CA698368CEE}" type="presParOf" srcId="{DB1C4B80-245A-4A23-95E9-DE8C6C5A25FC}" destId="{2F7BA448-4A07-414E-8BC4-8763AEC946D9}" srcOrd="13" destOrd="0" presId="urn:microsoft.com/office/officeart/2005/8/layout/radial4"/>
    <dgm:cxn modelId="{7766359D-2C39-45AB-AD8D-A787FEB8F33D}" type="presParOf" srcId="{DB1C4B80-245A-4A23-95E9-DE8C6C5A25FC}" destId="{42A11934-C2BE-4DE5-B640-242862C59BC6}" srcOrd="14" destOrd="0" presId="urn:microsoft.com/office/officeart/2005/8/layout/radial4"/>
    <dgm:cxn modelId="{CA2EE81B-9726-4EE8-947A-26A043C198C1}" type="presParOf" srcId="{DB1C4B80-245A-4A23-95E9-DE8C6C5A25FC}" destId="{D4014FDF-B4CB-4B62-904A-D3C002B42118}" srcOrd="15" destOrd="0" presId="urn:microsoft.com/office/officeart/2005/8/layout/radial4"/>
    <dgm:cxn modelId="{E599E41B-0D7B-4BF5-BF58-BB4C38CED04F}" type="presParOf" srcId="{DB1C4B80-245A-4A23-95E9-DE8C6C5A25FC}" destId="{506FF76F-C7F3-44CB-A6A8-A07DFE02FD66}"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E3AB09-77BB-4339-84BF-3C8F9F84545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A232B3FA-E8F4-4574-8E3A-29F061AFC6B7}">
      <dgm:prSet phldrT="[Text]"/>
      <dgm:spPr/>
      <dgm:t>
        <a:bodyPr/>
        <a:lstStyle/>
        <a:p>
          <a:r>
            <a:rPr lang="en-US" dirty="0"/>
            <a:t>Bamboo </a:t>
          </a:r>
        </a:p>
        <a:p>
          <a:r>
            <a:rPr lang="en-US" dirty="0"/>
            <a:t>Economy</a:t>
          </a:r>
        </a:p>
      </dgm:t>
    </dgm:pt>
    <dgm:pt modelId="{D3CB1D7D-75FC-41C8-A20E-C8A64EEAE81B}" type="parTrans" cxnId="{1CF89FE5-0868-4EBC-8FC3-7BE703B46318}">
      <dgm:prSet/>
      <dgm:spPr/>
      <dgm:t>
        <a:bodyPr/>
        <a:lstStyle/>
        <a:p>
          <a:endParaRPr lang="en-US"/>
        </a:p>
      </dgm:t>
    </dgm:pt>
    <dgm:pt modelId="{3CE16C54-AFD4-4B37-BC8F-E1EA8A227DFC}" type="sibTrans" cxnId="{1CF89FE5-0868-4EBC-8FC3-7BE703B46318}">
      <dgm:prSet/>
      <dgm:spPr/>
      <dgm:t>
        <a:bodyPr/>
        <a:lstStyle/>
        <a:p>
          <a:endParaRPr lang="en-US"/>
        </a:p>
      </dgm:t>
    </dgm:pt>
    <dgm:pt modelId="{464BA5AC-8AA8-425E-8EAF-665DC95DF77B}">
      <dgm:prSet phldrT="[Text]" custT="1"/>
      <dgm:spPr/>
      <dgm:t>
        <a:bodyPr/>
        <a:lstStyle/>
        <a:p>
          <a:r>
            <a:rPr lang="en-US" sz="1600" dirty="0"/>
            <a:t>Farming</a:t>
          </a:r>
        </a:p>
      </dgm:t>
    </dgm:pt>
    <dgm:pt modelId="{353CF1F7-64EF-4852-8C0E-3F22399E8828}" type="parTrans" cxnId="{E19EA708-65FA-4685-AACE-761A07D3F5C1}">
      <dgm:prSet/>
      <dgm:spPr/>
      <dgm:t>
        <a:bodyPr/>
        <a:lstStyle/>
        <a:p>
          <a:endParaRPr lang="en-US"/>
        </a:p>
      </dgm:t>
    </dgm:pt>
    <dgm:pt modelId="{C698B6A6-B837-410C-A3BA-2A85700D5EDC}" type="sibTrans" cxnId="{E19EA708-65FA-4685-AACE-761A07D3F5C1}">
      <dgm:prSet/>
      <dgm:spPr/>
      <dgm:t>
        <a:bodyPr/>
        <a:lstStyle/>
        <a:p>
          <a:endParaRPr lang="en-US"/>
        </a:p>
      </dgm:t>
    </dgm:pt>
    <dgm:pt modelId="{A835ADF3-C7EE-4DCE-A0AB-136C7EF80316}">
      <dgm:prSet phldrT="[Text]" custT="1"/>
      <dgm:spPr/>
      <dgm:t>
        <a:bodyPr/>
        <a:lstStyle/>
        <a:p>
          <a:r>
            <a:rPr lang="en-US" sz="1600" dirty="0"/>
            <a:t>Bio-energy Industry</a:t>
          </a:r>
        </a:p>
      </dgm:t>
    </dgm:pt>
    <dgm:pt modelId="{B365AFF5-C067-4445-87CA-CEE2984104FD}" type="parTrans" cxnId="{54F7457F-EBA8-418E-9077-3B9654E4EB85}">
      <dgm:prSet/>
      <dgm:spPr/>
      <dgm:t>
        <a:bodyPr/>
        <a:lstStyle/>
        <a:p>
          <a:endParaRPr lang="en-US"/>
        </a:p>
      </dgm:t>
    </dgm:pt>
    <dgm:pt modelId="{5E411EB4-E50F-4DF8-A9C7-5D55D7EB000B}" type="sibTrans" cxnId="{54F7457F-EBA8-418E-9077-3B9654E4EB85}">
      <dgm:prSet/>
      <dgm:spPr/>
      <dgm:t>
        <a:bodyPr/>
        <a:lstStyle/>
        <a:p>
          <a:endParaRPr lang="en-US"/>
        </a:p>
      </dgm:t>
    </dgm:pt>
    <dgm:pt modelId="{2EEC7E6A-7D0E-4552-A121-AAD6308CEE47}">
      <dgm:prSet phldrT="[Text]" custT="1"/>
      <dgm:spPr/>
      <dgm:t>
        <a:bodyPr/>
        <a:lstStyle/>
        <a:p>
          <a:r>
            <a:rPr lang="en-US" sz="1800" dirty="0"/>
            <a:t>Furniture industry</a:t>
          </a:r>
          <a:endParaRPr lang="en-US" sz="1100" dirty="0"/>
        </a:p>
      </dgm:t>
    </dgm:pt>
    <dgm:pt modelId="{644F3B1D-79EB-47C1-A8D0-99A9241D309D}" type="parTrans" cxnId="{719936BB-5420-415E-ACFC-E5332A3B2449}">
      <dgm:prSet/>
      <dgm:spPr/>
      <dgm:t>
        <a:bodyPr/>
        <a:lstStyle/>
        <a:p>
          <a:endParaRPr lang="en-US"/>
        </a:p>
      </dgm:t>
    </dgm:pt>
    <dgm:pt modelId="{285B0B00-AF68-4BA0-BAAE-4BF2498C9B43}" type="sibTrans" cxnId="{719936BB-5420-415E-ACFC-E5332A3B2449}">
      <dgm:prSet/>
      <dgm:spPr/>
      <dgm:t>
        <a:bodyPr/>
        <a:lstStyle/>
        <a:p>
          <a:endParaRPr lang="en-US"/>
        </a:p>
      </dgm:t>
    </dgm:pt>
    <dgm:pt modelId="{4F2EF238-ABCE-4FB1-A396-046EFD325F7E}">
      <dgm:prSet phldrT="[Text]" custT="1"/>
      <dgm:spPr/>
      <dgm:t>
        <a:bodyPr/>
        <a:lstStyle/>
        <a:p>
          <a:r>
            <a:rPr lang="en-US" sz="1800" dirty="0"/>
            <a:t>Building Industries</a:t>
          </a:r>
        </a:p>
      </dgm:t>
    </dgm:pt>
    <dgm:pt modelId="{B7090555-C635-4F89-AE5C-A32AC17E946E}" type="parTrans" cxnId="{5B4C2210-1280-48FB-BA39-B5BEC633D975}">
      <dgm:prSet/>
      <dgm:spPr/>
      <dgm:t>
        <a:bodyPr/>
        <a:lstStyle/>
        <a:p>
          <a:endParaRPr lang="en-US"/>
        </a:p>
      </dgm:t>
    </dgm:pt>
    <dgm:pt modelId="{B2F4B845-EEAE-4B43-B986-28A91EA899BA}" type="sibTrans" cxnId="{5B4C2210-1280-48FB-BA39-B5BEC633D975}">
      <dgm:prSet/>
      <dgm:spPr/>
      <dgm:t>
        <a:bodyPr/>
        <a:lstStyle/>
        <a:p>
          <a:endParaRPr lang="en-US"/>
        </a:p>
      </dgm:t>
    </dgm:pt>
    <dgm:pt modelId="{C715CD13-5FC4-4F16-AFC8-A6567F42D4A1}">
      <dgm:prSet phldrT="[Text]" custT="1"/>
      <dgm:spPr/>
      <dgm:t>
        <a:bodyPr/>
        <a:lstStyle/>
        <a:p>
          <a:r>
            <a:rPr lang="en-US" sz="1800" b="0" dirty="0"/>
            <a:t>Pulp &amp; Paper Industry</a:t>
          </a:r>
          <a:endParaRPr lang="en-US" sz="1200" b="0" dirty="0"/>
        </a:p>
      </dgm:t>
    </dgm:pt>
    <dgm:pt modelId="{793995BB-0CA1-4598-BDEF-AC9A1956FC51}" type="parTrans" cxnId="{BEB7B3B7-DEB4-4CB2-8A41-EEEFFA9F4F77}">
      <dgm:prSet/>
      <dgm:spPr/>
      <dgm:t>
        <a:bodyPr/>
        <a:lstStyle/>
        <a:p>
          <a:endParaRPr lang="en-IN"/>
        </a:p>
      </dgm:t>
    </dgm:pt>
    <dgm:pt modelId="{16FE6B02-2A2E-4FA6-8DF9-F836152FEB7C}" type="sibTrans" cxnId="{BEB7B3B7-DEB4-4CB2-8A41-EEEFFA9F4F77}">
      <dgm:prSet/>
      <dgm:spPr/>
      <dgm:t>
        <a:bodyPr/>
        <a:lstStyle/>
        <a:p>
          <a:endParaRPr lang="en-IN"/>
        </a:p>
      </dgm:t>
    </dgm:pt>
    <dgm:pt modelId="{33070E50-FD20-4A4C-AE86-DC1B983CEBEF}">
      <dgm:prSet phldrT="[Text]" custT="1"/>
      <dgm:spPr/>
      <dgm:t>
        <a:bodyPr/>
        <a:lstStyle/>
        <a:p>
          <a:r>
            <a:rPr lang="en-US" sz="1600" b="1" dirty="0"/>
            <a:t>Textile Industry</a:t>
          </a:r>
          <a:endParaRPr lang="en-US" sz="1400" dirty="0"/>
        </a:p>
      </dgm:t>
    </dgm:pt>
    <dgm:pt modelId="{211D3F06-E188-401D-A33F-A65EB3355D68}" type="parTrans" cxnId="{DA8693A7-1032-4EB4-B245-22B432AE83F0}">
      <dgm:prSet/>
      <dgm:spPr/>
      <dgm:t>
        <a:bodyPr/>
        <a:lstStyle/>
        <a:p>
          <a:endParaRPr lang="en-IN"/>
        </a:p>
      </dgm:t>
    </dgm:pt>
    <dgm:pt modelId="{5C34ADDD-3CE9-4001-94C3-C362199A5CE8}" type="sibTrans" cxnId="{DA8693A7-1032-4EB4-B245-22B432AE83F0}">
      <dgm:prSet/>
      <dgm:spPr/>
      <dgm:t>
        <a:bodyPr/>
        <a:lstStyle/>
        <a:p>
          <a:endParaRPr lang="en-IN"/>
        </a:p>
      </dgm:t>
    </dgm:pt>
    <dgm:pt modelId="{C2C4879E-19F8-41D9-A9CC-B9F53A868A18}">
      <dgm:prSet phldrT="[Text]" custT="1"/>
      <dgm:spPr/>
      <dgm:t>
        <a:bodyPr/>
        <a:lstStyle/>
        <a:p>
          <a:r>
            <a:rPr lang="en-US" sz="1600" dirty="0"/>
            <a:t>Craft Industry</a:t>
          </a:r>
          <a:endParaRPr lang="en-US" sz="1800" dirty="0"/>
        </a:p>
      </dgm:t>
    </dgm:pt>
    <dgm:pt modelId="{D26B0669-B618-44E1-AF0B-2CE531CAF932}" type="parTrans" cxnId="{D6D343D7-06EF-4280-974F-D6C895754C8D}">
      <dgm:prSet/>
      <dgm:spPr/>
      <dgm:t>
        <a:bodyPr/>
        <a:lstStyle/>
        <a:p>
          <a:endParaRPr lang="en-IN"/>
        </a:p>
      </dgm:t>
    </dgm:pt>
    <dgm:pt modelId="{9E90D751-C6C6-43D3-B53D-40D5A4AF74BB}" type="sibTrans" cxnId="{D6D343D7-06EF-4280-974F-D6C895754C8D}">
      <dgm:prSet/>
      <dgm:spPr/>
      <dgm:t>
        <a:bodyPr/>
        <a:lstStyle/>
        <a:p>
          <a:endParaRPr lang="en-IN"/>
        </a:p>
      </dgm:t>
    </dgm:pt>
    <dgm:pt modelId="{2A80FA3D-8691-42FE-B205-FB508DB2B6A7}">
      <dgm:prSet phldrT="[Text]" custT="1"/>
      <dgm:spPr/>
      <dgm:t>
        <a:bodyPr/>
        <a:lstStyle/>
        <a:p>
          <a:r>
            <a:rPr lang="en-US" sz="1400" dirty="0"/>
            <a:t>Food and Beverage Industry</a:t>
          </a:r>
          <a:endParaRPr lang="en-US" sz="1600" dirty="0"/>
        </a:p>
      </dgm:t>
    </dgm:pt>
    <dgm:pt modelId="{98BC6395-B7D1-43B5-BF30-5AEE9BD762DF}" type="parTrans" cxnId="{7DFE3497-D32A-4399-BF97-866D742799DE}">
      <dgm:prSet/>
      <dgm:spPr/>
      <dgm:t>
        <a:bodyPr/>
        <a:lstStyle/>
        <a:p>
          <a:endParaRPr lang="en-IN"/>
        </a:p>
      </dgm:t>
    </dgm:pt>
    <dgm:pt modelId="{72629444-B206-4992-8489-5ADB75231C71}" type="sibTrans" cxnId="{7DFE3497-D32A-4399-BF97-866D742799DE}">
      <dgm:prSet/>
      <dgm:spPr/>
      <dgm:t>
        <a:bodyPr/>
        <a:lstStyle/>
        <a:p>
          <a:endParaRPr lang="en-IN"/>
        </a:p>
      </dgm:t>
    </dgm:pt>
    <dgm:pt modelId="{DB1C4B80-245A-4A23-95E9-DE8C6C5A25FC}" type="pres">
      <dgm:prSet presAssocID="{83E3AB09-77BB-4339-84BF-3C8F9F845456}" presName="cycle" presStyleCnt="0">
        <dgm:presLayoutVars>
          <dgm:chMax val="1"/>
          <dgm:dir/>
          <dgm:animLvl val="ctr"/>
          <dgm:resizeHandles val="exact"/>
        </dgm:presLayoutVars>
      </dgm:prSet>
      <dgm:spPr/>
      <dgm:t>
        <a:bodyPr/>
        <a:lstStyle/>
        <a:p>
          <a:endParaRPr lang="en-IN"/>
        </a:p>
      </dgm:t>
    </dgm:pt>
    <dgm:pt modelId="{ACD69F6F-2EFE-48C0-8070-C4943B443E2A}" type="pres">
      <dgm:prSet presAssocID="{A232B3FA-E8F4-4574-8E3A-29F061AFC6B7}" presName="centerShape" presStyleLbl="node0" presStyleIdx="0" presStyleCnt="1"/>
      <dgm:spPr/>
      <dgm:t>
        <a:bodyPr/>
        <a:lstStyle/>
        <a:p>
          <a:endParaRPr lang="en-IN"/>
        </a:p>
      </dgm:t>
    </dgm:pt>
    <dgm:pt modelId="{2D074D7D-4FDC-437F-A5EA-1F774FEFE32E}" type="pres">
      <dgm:prSet presAssocID="{353CF1F7-64EF-4852-8C0E-3F22399E8828}" presName="parTrans" presStyleLbl="bgSibTrans2D1" presStyleIdx="0" presStyleCnt="8"/>
      <dgm:spPr/>
      <dgm:t>
        <a:bodyPr/>
        <a:lstStyle/>
        <a:p>
          <a:endParaRPr lang="en-IN"/>
        </a:p>
      </dgm:t>
    </dgm:pt>
    <dgm:pt modelId="{A9A0C5D6-A187-40A1-A554-CFB8DD866845}" type="pres">
      <dgm:prSet presAssocID="{464BA5AC-8AA8-425E-8EAF-665DC95DF77B}" presName="node" presStyleLbl="node1" presStyleIdx="0" presStyleCnt="8">
        <dgm:presLayoutVars>
          <dgm:bulletEnabled val="1"/>
        </dgm:presLayoutVars>
      </dgm:prSet>
      <dgm:spPr/>
      <dgm:t>
        <a:bodyPr/>
        <a:lstStyle/>
        <a:p>
          <a:endParaRPr lang="en-IN"/>
        </a:p>
      </dgm:t>
    </dgm:pt>
    <dgm:pt modelId="{9514EE61-0507-4F14-8A6C-6453745D4806}" type="pres">
      <dgm:prSet presAssocID="{98BC6395-B7D1-43B5-BF30-5AEE9BD762DF}" presName="parTrans" presStyleLbl="bgSibTrans2D1" presStyleIdx="1" presStyleCnt="8"/>
      <dgm:spPr/>
      <dgm:t>
        <a:bodyPr/>
        <a:lstStyle/>
        <a:p>
          <a:endParaRPr lang="en-IN"/>
        </a:p>
      </dgm:t>
    </dgm:pt>
    <dgm:pt modelId="{EFEF1B4B-C324-4D3E-937B-353BEC207539}" type="pres">
      <dgm:prSet presAssocID="{2A80FA3D-8691-42FE-B205-FB508DB2B6A7}" presName="node" presStyleLbl="node1" presStyleIdx="1" presStyleCnt="8">
        <dgm:presLayoutVars>
          <dgm:bulletEnabled val="1"/>
        </dgm:presLayoutVars>
      </dgm:prSet>
      <dgm:spPr/>
      <dgm:t>
        <a:bodyPr/>
        <a:lstStyle/>
        <a:p>
          <a:endParaRPr lang="en-IN"/>
        </a:p>
      </dgm:t>
    </dgm:pt>
    <dgm:pt modelId="{38FEFD03-554D-4CD7-89A3-3CE4DB85CE35}" type="pres">
      <dgm:prSet presAssocID="{211D3F06-E188-401D-A33F-A65EB3355D68}" presName="parTrans" presStyleLbl="bgSibTrans2D1" presStyleIdx="2" presStyleCnt="8"/>
      <dgm:spPr/>
      <dgm:t>
        <a:bodyPr/>
        <a:lstStyle/>
        <a:p>
          <a:endParaRPr lang="en-IN"/>
        </a:p>
      </dgm:t>
    </dgm:pt>
    <dgm:pt modelId="{F7D75C2E-0AE8-44FF-B1F1-36F9038AAF41}" type="pres">
      <dgm:prSet presAssocID="{33070E50-FD20-4A4C-AE86-DC1B983CEBEF}" presName="node" presStyleLbl="node1" presStyleIdx="2" presStyleCnt="8">
        <dgm:presLayoutVars>
          <dgm:bulletEnabled val="1"/>
        </dgm:presLayoutVars>
      </dgm:prSet>
      <dgm:spPr/>
      <dgm:t>
        <a:bodyPr/>
        <a:lstStyle/>
        <a:p>
          <a:endParaRPr lang="en-IN"/>
        </a:p>
      </dgm:t>
    </dgm:pt>
    <dgm:pt modelId="{E6B2EBCC-296A-467F-9AD8-6623CDCF1F46}" type="pres">
      <dgm:prSet presAssocID="{B365AFF5-C067-4445-87CA-CEE2984104FD}" presName="parTrans" presStyleLbl="bgSibTrans2D1" presStyleIdx="3" presStyleCnt="8"/>
      <dgm:spPr/>
      <dgm:t>
        <a:bodyPr/>
        <a:lstStyle/>
        <a:p>
          <a:endParaRPr lang="en-IN"/>
        </a:p>
      </dgm:t>
    </dgm:pt>
    <dgm:pt modelId="{CD89071A-270C-4610-AC16-483C085AE098}" type="pres">
      <dgm:prSet presAssocID="{A835ADF3-C7EE-4DCE-A0AB-136C7EF80316}" presName="node" presStyleLbl="node1" presStyleIdx="3" presStyleCnt="8" custRadScaleRad="103257" custRadScaleInc="-299">
        <dgm:presLayoutVars>
          <dgm:bulletEnabled val="1"/>
        </dgm:presLayoutVars>
      </dgm:prSet>
      <dgm:spPr/>
      <dgm:t>
        <a:bodyPr/>
        <a:lstStyle/>
        <a:p>
          <a:endParaRPr lang="en-IN"/>
        </a:p>
      </dgm:t>
    </dgm:pt>
    <dgm:pt modelId="{1CFAA15C-80DD-49D1-B213-F80CD1744EF2}" type="pres">
      <dgm:prSet presAssocID="{793995BB-0CA1-4598-BDEF-AC9A1956FC51}" presName="parTrans" presStyleLbl="bgSibTrans2D1" presStyleIdx="4" presStyleCnt="8"/>
      <dgm:spPr/>
      <dgm:t>
        <a:bodyPr/>
        <a:lstStyle/>
        <a:p>
          <a:endParaRPr lang="en-IN"/>
        </a:p>
      </dgm:t>
    </dgm:pt>
    <dgm:pt modelId="{BECA7B32-9C69-444E-94B6-4045F6E1817C}" type="pres">
      <dgm:prSet presAssocID="{C715CD13-5FC4-4F16-AFC8-A6567F42D4A1}" presName="node" presStyleLbl="node1" presStyleIdx="4" presStyleCnt="8" custScaleX="123595">
        <dgm:presLayoutVars>
          <dgm:bulletEnabled val="1"/>
        </dgm:presLayoutVars>
      </dgm:prSet>
      <dgm:spPr/>
      <dgm:t>
        <a:bodyPr/>
        <a:lstStyle/>
        <a:p>
          <a:endParaRPr lang="en-IN"/>
        </a:p>
      </dgm:t>
    </dgm:pt>
    <dgm:pt modelId="{DDA148A5-4E0E-4D62-ACB9-0CDCFF75D1FE}" type="pres">
      <dgm:prSet presAssocID="{644F3B1D-79EB-47C1-A8D0-99A9241D309D}" presName="parTrans" presStyleLbl="bgSibTrans2D1" presStyleIdx="5" presStyleCnt="8"/>
      <dgm:spPr/>
      <dgm:t>
        <a:bodyPr/>
        <a:lstStyle/>
        <a:p>
          <a:endParaRPr lang="en-IN"/>
        </a:p>
      </dgm:t>
    </dgm:pt>
    <dgm:pt modelId="{C0A17AE9-FCB1-453F-AD13-686EAB3549B4}" type="pres">
      <dgm:prSet presAssocID="{2EEC7E6A-7D0E-4552-A121-AAD6308CEE47}" presName="node" presStyleLbl="node1" presStyleIdx="5" presStyleCnt="8">
        <dgm:presLayoutVars>
          <dgm:bulletEnabled val="1"/>
        </dgm:presLayoutVars>
      </dgm:prSet>
      <dgm:spPr/>
      <dgm:t>
        <a:bodyPr/>
        <a:lstStyle/>
        <a:p>
          <a:endParaRPr lang="en-IN"/>
        </a:p>
      </dgm:t>
    </dgm:pt>
    <dgm:pt modelId="{2F7BA448-4A07-414E-8BC4-8763AEC946D9}" type="pres">
      <dgm:prSet presAssocID="{B7090555-C635-4F89-AE5C-A32AC17E946E}" presName="parTrans" presStyleLbl="bgSibTrans2D1" presStyleIdx="6" presStyleCnt="8"/>
      <dgm:spPr/>
      <dgm:t>
        <a:bodyPr/>
        <a:lstStyle/>
        <a:p>
          <a:endParaRPr lang="en-IN"/>
        </a:p>
      </dgm:t>
    </dgm:pt>
    <dgm:pt modelId="{42A11934-C2BE-4DE5-B640-242862C59BC6}" type="pres">
      <dgm:prSet presAssocID="{4F2EF238-ABCE-4FB1-A396-046EFD325F7E}" presName="node" presStyleLbl="node1" presStyleIdx="6" presStyleCnt="8" custScaleX="111438">
        <dgm:presLayoutVars>
          <dgm:bulletEnabled val="1"/>
        </dgm:presLayoutVars>
      </dgm:prSet>
      <dgm:spPr/>
      <dgm:t>
        <a:bodyPr/>
        <a:lstStyle/>
        <a:p>
          <a:endParaRPr lang="en-IN"/>
        </a:p>
      </dgm:t>
    </dgm:pt>
    <dgm:pt modelId="{90824FB7-6221-4E4C-84B3-749A0DB49A98}" type="pres">
      <dgm:prSet presAssocID="{D26B0669-B618-44E1-AF0B-2CE531CAF932}" presName="parTrans" presStyleLbl="bgSibTrans2D1" presStyleIdx="7" presStyleCnt="8"/>
      <dgm:spPr/>
      <dgm:t>
        <a:bodyPr/>
        <a:lstStyle/>
        <a:p>
          <a:endParaRPr lang="en-IN"/>
        </a:p>
      </dgm:t>
    </dgm:pt>
    <dgm:pt modelId="{9F163B9D-0297-404C-8AE2-C8F1D174876E}" type="pres">
      <dgm:prSet presAssocID="{C2C4879E-19F8-41D9-A9CC-B9F53A868A18}" presName="node" presStyleLbl="node1" presStyleIdx="7" presStyleCnt="8">
        <dgm:presLayoutVars>
          <dgm:bulletEnabled val="1"/>
        </dgm:presLayoutVars>
      </dgm:prSet>
      <dgm:spPr/>
      <dgm:t>
        <a:bodyPr/>
        <a:lstStyle/>
        <a:p>
          <a:endParaRPr lang="en-IN"/>
        </a:p>
      </dgm:t>
    </dgm:pt>
  </dgm:ptLst>
  <dgm:cxnLst>
    <dgm:cxn modelId="{C1ECB7BA-DA2F-4DD7-B1D4-BFFE86F6A730}" type="presOf" srcId="{83E3AB09-77BB-4339-84BF-3C8F9F845456}" destId="{DB1C4B80-245A-4A23-95E9-DE8C6C5A25FC}" srcOrd="0" destOrd="0" presId="urn:microsoft.com/office/officeart/2005/8/layout/radial4"/>
    <dgm:cxn modelId="{719936BB-5420-415E-ACFC-E5332A3B2449}" srcId="{A232B3FA-E8F4-4574-8E3A-29F061AFC6B7}" destId="{2EEC7E6A-7D0E-4552-A121-AAD6308CEE47}" srcOrd="5" destOrd="0" parTransId="{644F3B1D-79EB-47C1-A8D0-99A9241D309D}" sibTransId="{285B0B00-AF68-4BA0-BAAE-4BF2498C9B43}"/>
    <dgm:cxn modelId="{DA8693A7-1032-4EB4-B245-22B432AE83F0}" srcId="{A232B3FA-E8F4-4574-8E3A-29F061AFC6B7}" destId="{33070E50-FD20-4A4C-AE86-DC1B983CEBEF}" srcOrd="2" destOrd="0" parTransId="{211D3F06-E188-401D-A33F-A65EB3355D68}" sibTransId="{5C34ADDD-3CE9-4001-94C3-C362199A5CE8}"/>
    <dgm:cxn modelId="{258D474B-7C2A-4378-B5E1-D357B7ED18E0}" type="presOf" srcId="{2EEC7E6A-7D0E-4552-A121-AAD6308CEE47}" destId="{C0A17AE9-FCB1-453F-AD13-686EAB3549B4}" srcOrd="0" destOrd="0" presId="urn:microsoft.com/office/officeart/2005/8/layout/radial4"/>
    <dgm:cxn modelId="{D6D343D7-06EF-4280-974F-D6C895754C8D}" srcId="{A232B3FA-E8F4-4574-8E3A-29F061AFC6B7}" destId="{C2C4879E-19F8-41D9-A9CC-B9F53A868A18}" srcOrd="7" destOrd="0" parTransId="{D26B0669-B618-44E1-AF0B-2CE531CAF932}" sibTransId="{9E90D751-C6C6-43D3-B53D-40D5A4AF74BB}"/>
    <dgm:cxn modelId="{7450D8F1-E53E-48A0-97F1-BB4D540E3606}" type="presOf" srcId="{D26B0669-B618-44E1-AF0B-2CE531CAF932}" destId="{90824FB7-6221-4E4C-84B3-749A0DB49A98}" srcOrd="0" destOrd="0" presId="urn:microsoft.com/office/officeart/2005/8/layout/radial4"/>
    <dgm:cxn modelId="{5B4C2210-1280-48FB-BA39-B5BEC633D975}" srcId="{A232B3FA-E8F4-4574-8E3A-29F061AFC6B7}" destId="{4F2EF238-ABCE-4FB1-A396-046EFD325F7E}" srcOrd="6" destOrd="0" parTransId="{B7090555-C635-4F89-AE5C-A32AC17E946E}" sibTransId="{B2F4B845-EEAE-4B43-B986-28A91EA899BA}"/>
    <dgm:cxn modelId="{64E6882B-FF5D-4FC5-867B-B970FD1159E1}" type="presOf" srcId="{B365AFF5-C067-4445-87CA-CEE2984104FD}" destId="{E6B2EBCC-296A-467F-9AD8-6623CDCF1F46}" srcOrd="0" destOrd="0" presId="urn:microsoft.com/office/officeart/2005/8/layout/radial4"/>
    <dgm:cxn modelId="{2B6E8975-AE76-4E29-B1A4-F11CE73BDE52}" type="presOf" srcId="{B7090555-C635-4F89-AE5C-A32AC17E946E}" destId="{2F7BA448-4A07-414E-8BC4-8763AEC946D9}" srcOrd="0" destOrd="0" presId="urn:microsoft.com/office/officeart/2005/8/layout/radial4"/>
    <dgm:cxn modelId="{70CE2C70-6565-42C9-90E5-33CE96AEF1DE}" type="presOf" srcId="{793995BB-0CA1-4598-BDEF-AC9A1956FC51}" destId="{1CFAA15C-80DD-49D1-B213-F80CD1744EF2}" srcOrd="0" destOrd="0" presId="urn:microsoft.com/office/officeart/2005/8/layout/radial4"/>
    <dgm:cxn modelId="{7DFE3497-D32A-4399-BF97-866D742799DE}" srcId="{A232B3FA-E8F4-4574-8E3A-29F061AFC6B7}" destId="{2A80FA3D-8691-42FE-B205-FB508DB2B6A7}" srcOrd="1" destOrd="0" parTransId="{98BC6395-B7D1-43B5-BF30-5AEE9BD762DF}" sibTransId="{72629444-B206-4992-8489-5ADB75231C71}"/>
    <dgm:cxn modelId="{25D0228C-BBDE-40B3-8836-42F0A401D727}" type="presOf" srcId="{33070E50-FD20-4A4C-AE86-DC1B983CEBEF}" destId="{F7D75C2E-0AE8-44FF-B1F1-36F9038AAF41}" srcOrd="0" destOrd="0" presId="urn:microsoft.com/office/officeart/2005/8/layout/radial4"/>
    <dgm:cxn modelId="{520CCDD2-FCF6-4443-8CD1-EABD3FE32AA4}" type="presOf" srcId="{211D3F06-E188-401D-A33F-A65EB3355D68}" destId="{38FEFD03-554D-4CD7-89A3-3CE4DB85CE35}" srcOrd="0" destOrd="0" presId="urn:microsoft.com/office/officeart/2005/8/layout/radial4"/>
    <dgm:cxn modelId="{54F7457F-EBA8-418E-9077-3B9654E4EB85}" srcId="{A232B3FA-E8F4-4574-8E3A-29F061AFC6B7}" destId="{A835ADF3-C7EE-4DCE-A0AB-136C7EF80316}" srcOrd="3" destOrd="0" parTransId="{B365AFF5-C067-4445-87CA-CEE2984104FD}" sibTransId="{5E411EB4-E50F-4DF8-A9C7-5D55D7EB000B}"/>
    <dgm:cxn modelId="{64E3D48E-2D57-4AEE-9B2B-F6F521D6765D}" type="presOf" srcId="{644F3B1D-79EB-47C1-A8D0-99A9241D309D}" destId="{DDA148A5-4E0E-4D62-ACB9-0CDCFF75D1FE}" srcOrd="0" destOrd="0" presId="urn:microsoft.com/office/officeart/2005/8/layout/radial4"/>
    <dgm:cxn modelId="{D702BBC0-3DF6-4749-9B79-FE26CDE100FF}" type="presOf" srcId="{C2C4879E-19F8-41D9-A9CC-B9F53A868A18}" destId="{9F163B9D-0297-404C-8AE2-C8F1D174876E}" srcOrd="0" destOrd="0" presId="urn:microsoft.com/office/officeart/2005/8/layout/radial4"/>
    <dgm:cxn modelId="{E19EA708-65FA-4685-AACE-761A07D3F5C1}" srcId="{A232B3FA-E8F4-4574-8E3A-29F061AFC6B7}" destId="{464BA5AC-8AA8-425E-8EAF-665DC95DF77B}" srcOrd="0" destOrd="0" parTransId="{353CF1F7-64EF-4852-8C0E-3F22399E8828}" sibTransId="{C698B6A6-B837-410C-A3BA-2A85700D5EDC}"/>
    <dgm:cxn modelId="{0CCAEBDA-54D6-431F-8CC1-6B4C5AFE47F7}" type="presOf" srcId="{98BC6395-B7D1-43B5-BF30-5AEE9BD762DF}" destId="{9514EE61-0507-4F14-8A6C-6453745D4806}" srcOrd="0" destOrd="0" presId="urn:microsoft.com/office/officeart/2005/8/layout/radial4"/>
    <dgm:cxn modelId="{3839A52F-E1BF-4D41-B535-DE924846F0DB}" type="presOf" srcId="{4F2EF238-ABCE-4FB1-A396-046EFD325F7E}" destId="{42A11934-C2BE-4DE5-B640-242862C59BC6}" srcOrd="0" destOrd="0" presId="urn:microsoft.com/office/officeart/2005/8/layout/radial4"/>
    <dgm:cxn modelId="{AD4386B4-279D-4684-A413-E32464DBDBB3}" type="presOf" srcId="{A232B3FA-E8F4-4574-8E3A-29F061AFC6B7}" destId="{ACD69F6F-2EFE-48C0-8070-C4943B443E2A}" srcOrd="0" destOrd="0" presId="urn:microsoft.com/office/officeart/2005/8/layout/radial4"/>
    <dgm:cxn modelId="{21FEC1E9-13DE-4FA2-98F0-F3AFA84BD7CB}" type="presOf" srcId="{464BA5AC-8AA8-425E-8EAF-665DC95DF77B}" destId="{A9A0C5D6-A187-40A1-A554-CFB8DD866845}" srcOrd="0" destOrd="0" presId="urn:microsoft.com/office/officeart/2005/8/layout/radial4"/>
    <dgm:cxn modelId="{1CF89FE5-0868-4EBC-8FC3-7BE703B46318}" srcId="{83E3AB09-77BB-4339-84BF-3C8F9F845456}" destId="{A232B3FA-E8F4-4574-8E3A-29F061AFC6B7}" srcOrd="0" destOrd="0" parTransId="{D3CB1D7D-75FC-41C8-A20E-C8A64EEAE81B}" sibTransId="{3CE16C54-AFD4-4B37-BC8F-E1EA8A227DFC}"/>
    <dgm:cxn modelId="{CEDC19E4-E1E0-47B7-80CA-25877EE90155}" type="presOf" srcId="{A835ADF3-C7EE-4DCE-A0AB-136C7EF80316}" destId="{CD89071A-270C-4610-AC16-483C085AE098}" srcOrd="0" destOrd="0" presId="urn:microsoft.com/office/officeart/2005/8/layout/radial4"/>
    <dgm:cxn modelId="{77670D23-CBB8-41BF-9F37-805CF85158F9}" type="presOf" srcId="{C715CD13-5FC4-4F16-AFC8-A6567F42D4A1}" destId="{BECA7B32-9C69-444E-94B6-4045F6E1817C}" srcOrd="0" destOrd="0" presId="urn:microsoft.com/office/officeart/2005/8/layout/radial4"/>
    <dgm:cxn modelId="{BEB7B3B7-DEB4-4CB2-8A41-EEEFFA9F4F77}" srcId="{A232B3FA-E8F4-4574-8E3A-29F061AFC6B7}" destId="{C715CD13-5FC4-4F16-AFC8-A6567F42D4A1}" srcOrd="4" destOrd="0" parTransId="{793995BB-0CA1-4598-BDEF-AC9A1956FC51}" sibTransId="{16FE6B02-2A2E-4FA6-8DF9-F836152FEB7C}"/>
    <dgm:cxn modelId="{A088752D-6F95-40B4-B0D2-1B60AD34C187}" type="presOf" srcId="{2A80FA3D-8691-42FE-B205-FB508DB2B6A7}" destId="{EFEF1B4B-C324-4D3E-937B-353BEC207539}" srcOrd="0" destOrd="0" presId="urn:microsoft.com/office/officeart/2005/8/layout/radial4"/>
    <dgm:cxn modelId="{F80BE12D-8A37-4207-8E38-9027E0989F08}" type="presOf" srcId="{353CF1F7-64EF-4852-8C0E-3F22399E8828}" destId="{2D074D7D-4FDC-437F-A5EA-1F774FEFE32E}" srcOrd="0" destOrd="0" presId="urn:microsoft.com/office/officeart/2005/8/layout/radial4"/>
    <dgm:cxn modelId="{68416B3C-F82B-4617-B63A-F99DE7576045}" type="presParOf" srcId="{DB1C4B80-245A-4A23-95E9-DE8C6C5A25FC}" destId="{ACD69F6F-2EFE-48C0-8070-C4943B443E2A}" srcOrd="0" destOrd="0" presId="urn:microsoft.com/office/officeart/2005/8/layout/radial4"/>
    <dgm:cxn modelId="{B9834934-6EA3-48C6-B7B4-AAC3092FE534}" type="presParOf" srcId="{DB1C4B80-245A-4A23-95E9-DE8C6C5A25FC}" destId="{2D074D7D-4FDC-437F-A5EA-1F774FEFE32E}" srcOrd="1" destOrd="0" presId="urn:microsoft.com/office/officeart/2005/8/layout/radial4"/>
    <dgm:cxn modelId="{D6682DAA-DC2B-475A-A91F-589D90EC17BA}" type="presParOf" srcId="{DB1C4B80-245A-4A23-95E9-DE8C6C5A25FC}" destId="{A9A0C5D6-A187-40A1-A554-CFB8DD866845}" srcOrd="2" destOrd="0" presId="urn:microsoft.com/office/officeart/2005/8/layout/radial4"/>
    <dgm:cxn modelId="{2C17637E-432E-46B7-9EFC-B74275FB7982}" type="presParOf" srcId="{DB1C4B80-245A-4A23-95E9-DE8C6C5A25FC}" destId="{9514EE61-0507-4F14-8A6C-6453745D4806}" srcOrd="3" destOrd="0" presId="urn:microsoft.com/office/officeart/2005/8/layout/radial4"/>
    <dgm:cxn modelId="{9D7337F9-A50C-415E-A602-4F4B27AB80C5}" type="presParOf" srcId="{DB1C4B80-245A-4A23-95E9-DE8C6C5A25FC}" destId="{EFEF1B4B-C324-4D3E-937B-353BEC207539}" srcOrd="4" destOrd="0" presId="urn:microsoft.com/office/officeart/2005/8/layout/radial4"/>
    <dgm:cxn modelId="{EBA6C1F1-1B65-4686-B68C-2C911876AC4C}" type="presParOf" srcId="{DB1C4B80-245A-4A23-95E9-DE8C6C5A25FC}" destId="{38FEFD03-554D-4CD7-89A3-3CE4DB85CE35}" srcOrd="5" destOrd="0" presId="urn:microsoft.com/office/officeart/2005/8/layout/radial4"/>
    <dgm:cxn modelId="{9D6DE8E9-BAEB-4702-A02F-CF3A60B86D3C}" type="presParOf" srcId="{DB1C4B80-245A-4A23-95E9-DE8C6C5A25FC}" destId="{F7D75C2E-0AE8-44FF-B1F1-36F9038AAF41}" srcOrd="6" destOrd="0" presId="urn:microsoft.com/office/officeart/2005/8/layout/radial4"/>
    <dgm:cxn modelId="{5E461576-C542-457C-9916-71C902417F51}" type="presParOf" srcId="{DB1C4B80-245A-4A23-95E9-DE8C6C5A25FC}" destId="{E6B2EBCC-296A-467F-9AD8-6623CDCF1F46}" srcOrd="7" destOrd="0" presId="urn:microsoft.com/office/officeart/2005/8/layout/radial4"/>
    <dgm:cxn modelId="{66AF629B-2D93-42AC-838B-2AB1961A258D}" type="presParOf" srcId="{DB1C4B80-245A-4A23-95E9-DE8C6C5A25FC}" destId="{CD89071A-270C-4610-AC16-483C085AE098}" srcOrd="8" destOrd="0" presId="urn:microsoft.com/office/officeart/2005/8/layout/radial4"/>
    <dgm:cxn modelId="{23077AFF-15EE-4E4A-84BB-AC2FC0D29EFA}" type="presParOf" srcId="{DB1C4B80-245A-4A23-95E9-DE8C6C5A25FC}" destId="{1CFAA15C-80DD-49D1-B213-F80CD1744EF2}" srcOrd="9" destOrd="0" presId="urn:microsoft.com/office/officeart/2005/8/layout/radial4"/>
    <dgm:cxn modelId="{5A5905A1-639D-43A1-A093-3F1AD7877C29}" type="presParOf" srcId="{DB1C4B80-245A-4A23-95E9-DE8C6C5A25FC}" destId="{BECA7B32-9C69-444E-94B6-4045F6E1817C}" srcOrd="10" destOrd="0" presId="urn:microsoft.com/office/officeart/2005/8/layout/radial4"/>
    <dgm:cxn modelId="{AF803E67-847F-42AA-A76A-71A6F253B7A8}" type="presParOf" srcId="{DB1C4B80-245A-4A23-95E9-DE8C6C5A25FC}" destId="{DDA148A5-4E0E-4D62-ACB9-0CDCFF75D1FE}" srcOrd="11" destOrd="0" presId="urn:microsoft.com/office/officeart/2005/8/layout/radial4"/>
    <dgm:cxn modelId="{AB07BFAC-0F4F-4902-8364-BD911DABB0AD}" type="presParOf" srcId="{DB1C4B80-245A-4A23-95E9-DE8C6C5A25FC}" destId="{C0A17AE9-FCB1-453F-AD13-686EAB3549B4}" srcOrd="12" destOrd="0" presId="urn:microsoft.com/office/officeart/2005/8/layout/radial4"/>
    <dgm:cxn modelId="{7811BABD-68B9-423C-BA28-3F2D55B4A717}" type="presParOf" srcId="{DB1C4B80-245A-4A23-95E9-DE8C6C5A25FC}" destId="{2F7BA448-4A07-414E-8BC4-8763AEC946D9}" srcOrd="13" destOrd="0" presId="urn:microsoft.com/office/officeart/2005/8/layout/radial4"/>
    <dgm:cxn modelId="{2C43E574-AA2B-4343-BBE4-D79FC1E82B4E}" type="presParOf" srcId="{DB1C4B80-245A-4A23-95E9-DE8C6C5A25FC}" destId="{42A11934-C2BE-4DE5-B640-242862C59BC6}" srcOrd="14" destOrd="0" presId="urn:microsoft.com/office/officeart/2005/8/layout/radial4"/>
    <dgm:cxn modelId="{D8903435-712B-4551-8E82-916D233E73B1}" type="presParOf" srcId="{DB1C4B80-245A-4A23-95E9-DE8C6C5A25FC}" destId="{90824FB7-6221-4E4C-84B3-749A0DB49A98}" srcOrd="15" destOrd="0" presId="urn:microsoft.com/office/officeart/2005/8/layout/radial4"/>
    <dgm:cxn modelId="{ADB02E2B-A11C-40B5-B020-059808C5BFEC}" type="presParOf" srcId="{DB1C4B80-245A-4A23-95E9-DE8C6C5A25FC}" destId="{9F163B9D-0297-404C-8AE2-C8F1D174876E}"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305C83-371F-42B2-BBA7-DBA2F79F5994}" type="doc">
      <dgm:prSet loTypeId="urn:microsoft.com/office/officeart/2005/8/layout/chevron2" loCatId="process" qsTypeId="urn:microsoft.com/office/officeart/2005/8/quickstyle/3d1" qsCatId="3D" csTypeId="urn:microsoft.com/office/officeart/2005/8/colors/colorful3" csCatId="colorful" phldr="1"/>
      <dgm:spPr/>
      <dgm:t>
        <a:bodyPr/>
        <a:lstStyle/>
        <a:p>
          <a:endParaRPr lang="en-IN"/>
        </a:p>
      </dgm:t>
    </dgm:pt>
    <dgm:pt modelId="{CBB6F4EB-70FA-4EAC-A6C1-D786478AC787}">
      <dgm:prSet phldrT="[Text]" custT="1"/>
      <dgm:spPr/>
      <dgm:t>
        <a:bodyPr/>
        <a:lstStyle/>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Make in India </a:t>
          </a:r>
          <a:endParaRPr lang="en-IN" sz="1600" dirty="0">
            <a:latin typeface="Times New Roman" pitchFamily="18" charset="0"/>
            <a:cs typeface="Times New Roman" pitchFamily="18" charset="0"/>
          </a:endParaRPr>
        </a:p>
      </dgm:t>
    </dgm:pt>
    <dgm:pt modelId="{144210DA-495E-44AC-9160-F4D87EFF119B}" type="parTrans" cxnId="{3E377984-49A1-4605-ACE5-A2DE3A7061EF}">
      <dgm:prSet/>
      <dgm:spPr/>
      <dgm:t>
        <a:bodyPr/>
        <a:lstStyle/>
        <a:p>
          <a:endParaRPr lang="en-IN" sz="2300">
            <a:latin typeface="Times New Roman" pitchFamily="18" charset="0"/>
            <a:cs typeface="Times New Roman" pitchFamily="18" charset="0"/>
          </a:endParaRPr>
        </a:p>
      </dgm:t>
    </dgm:pt>
    <dgm:pt modelId="{10E1FED3-DA22-4F0E-8293-CF406AEC7D82}" type="sibTrans" cxnId="{3E377984-49A1-4605-ACE5-A2DE3A7061EF}">
      <dgm:prSet/>
      <dgm:spPr/>
      <dgm:t>
        <a:bodyPr/>
        <a:lstStyle/>
        <a:p>
          <a:endParaRPr lang="en-IN" sz="2300">
            <a:latin typeface="Times New Roman" pitchFamily="18" charset="0"/>
            <a:cs typeface="Times New Roman" pitchFamily="18" charset="0"/>
          </a:endParaRPr>
        </a:p>
      </dgm:t>
    </dgm:pt>
    <dgm:pt modelId="{D4A20FA5-B28F-4D03-B3EF-C96EF647F73C}">
      <dgm:prSet phldrT="[Text]" custT="1"/>
      <dgm:spPr/>
      <dgm:t>
        <a:bodyPr/>
        <a:lstStyle/>
        <a:p>
          <a:r>
            <a:rPr lang="en-IN" sz="2000" dirty="0">
              <a:latin typeface="Times New Roman" pitchFamily="18" charset="0"/>
              <a:cs typeface="Times New Roman" pitchFamily="18" charset="0"/>
            </a:rPr>
            <a:t>Higher yield per hectare than cotton and timber.</a:t>
          </a:r>
        </a:p>
      </dgm:t>
    </dgm:pt>
    <dgm:pt modelId="{1D6C9373-E33B-45D9-B5C1-50C291B6BDBD}" type="parTrans" cxnId="{D89427C8-04F3-48B5-B0E2-D7FD144427CF}">
      <dgm:prSet/>
      <dgm:spPr/>
      <dgm:t>
        <a:bodyPr/>
        <a:lstStyle/>
        <a:p>
          <a:endParaRPr lang="en-IN" sz="2300">
            <a:latin typeface="Times New Roman" pitchFamily="18" charset="0"/>
            <a:cs typeface="Times New Roman" pitchFamily="18" charset="0"/>
          </a:endParaRPr>
        </a:p>
      </dgm:t>
    </dgm:pt>
    <dgm:pt modelId="{798CC1B0-97AD-46C0-A71D-3D2EAE99C570}" type="sibTrans" cxnId="{D89427C8-04F3-48B5-B0E2-D7FD144427CF}">
      <dgm:prSet/>
      <dgm:spPr/>
      <dgm:t>
        <a:bodyPr/>
        <a:lstStyle/>
        <a:p>
          <a:endParaRPr lang="en-IN" sz="2300">
            <a:latin typeface="Times New Roman" pitchFamily="18" charset="0"/>
            <a:cs typeface="Times New Roman" pitchFamily="18" charset="0"/>
          </a:endParaRPr>
        </a:p>
      </dgm:t>
    </dgm:pt>
    <dgm:pt modelId="{2A5968C4-F0F8-439E-A6B2-690099A1994A}">
      <dgm:prSet phldrT="[Text]" custT="1"/>
      <dgm:spPr/>
      <dgm:t>
        <a:bodyPr/>
        <a:lstStyle/>
        <a:p>
          <a:r>
            <a:rPr lang="en-IN" sz="2000" dirty="0">
              <a:latin typeface="Times New Roman" pitchFamily="18" charset="0"/>
              <a:cs typeface="Times New Roman" pitchFamily="18" charset="0"/>
            </a:rPr>
            <a:t>Timber substitute in furniture, houses, railways</a:t>
          </a:r>
        </a:p>
      </dgm:t>
    </dgm:pt>
    <dgm:pt modelId="{C4D7DD6C-0E76-4982-8EED-72A9ED27AD3D}" type="parTrans" cxnId="{18B12195-39A7-458F-9E88-7E1CCFB24ADC}">
      <dgm:prSet/>
      <dgm:spPr/>
      <dgm:t>
        <a:bodyPr/>
        <a:lstStyle/>
        <a:p>
          <a:endParaRPr lang="en-IN" sz="2300">
            <a:latin typeface="Times New Roman" pitchFamily="18" charset="0"/>
            <a:cs typeface="Times New Roman" pitchFamily="18" charset="0"/>
          </a:endParaRPr>
        </a:p>
      </dgm:t>
    </dgm:pt>
    <dgm:pt modelId="{2CA18DCF-E6F6-47EA-9B59-AA63586E5FDB}" type="sibTrans" cxnId="{18B12195-39A7-458F-9E88-7E1CCFB24ADC}">
      <dgm:prSet/>
      <dgm:spPr/>
      <dgm:t>
        <a:bodyPr/>
        <a:lstStyle/>
        <a:p>
          <a:endParaRPr lang="en-IN" sz="2300">
            <a:latin typeface="Times New Roman" pitchFamily="18" charset="0"/>
            <a:cs typeface="Times New Roman" pitchFamily="18" charset="0"/>
          </a:endParaRPr>
        </a:p>
      </dgm:t>
    </dgm:pt>
    <dgm:pt modelId="{3323689C-5542-4B7A-927F-E75A1A06B445}">
      <dgm:prSet phldrT="[Text]" custT="1"/>
      <dgm:spPr/>
      <dgm:t>
        <a:bodyPr/>
        <a:lstStyle/>
        <a:p>
          <a:endParaRPr lang="en-US" sz="1800" dirty="0">
            <a:latin typeface="Times New Roman" pitchFamily="18" charset="0"/>
            <a:cs typeface="Times New Roman" pitchFamily="18" charset="0"/>
          </a:endParaRPr>
        </a:p>
        <a:p>
          <a:r>
            <a:rPr lang="en-US" sz="1800" dirty="0">
              <a:latin typeface="Times New Roman" pitchFamily="18" charset="0"/>
              <a:cs typeface="Times New Roman" pitchFamily="18" charset="0"/>
            </a:rPr>
            <a:t>Clean India </a:t>
          </a:r>
          <a:endParaRPr lang="en-IN" sz="1800" dirty="0">
            <a:latin typeface="Times New Roman" pitchFamily="18" charset="0"/>
            <a:cs typeface="Times New Roman" pitchFamily="18" charset="0"/>
          </a:endParaRPr>
        </a:p>
      </dgm:t>
    </dgm:pt>
    <dgm:pt modelId="{4459DF42-802E-45AF-A2F1-D214F6416006}" type="parTrans" cxnId="{5F069AC4-EAC4-495F-93D0-5B9D442ACF36}">
      <dgm:prSet/>
      <dgm:spPr/>
      <dgm:t>
        <a:bodyPr/>
        <a:lstStyle/>
        <a:p>
          <a:endParaRPr lang="en-IN" sz="2300">
            <a:latin typeface="Times New Roman" pitchFamily="18" charset="0"/>
            <a:cs typeface="Times New Roman" pitchFamily="18" charset="0"/>
          </a:endParaRPr>
        </a:p>
      </dgm:t>
    </dgm:pt>
    <dgm:pt modelId="{117A2C5F-62E9-4BF8-9823-4B0A1BBDC6A1}" type="sibTrans" cxnId="{5F069AC4-EAC4-495F-93D0-5B9D442ACF36}">
      <dgm:prSet/>
      <dgm:spPr/>
      <dgm:t>
        <a:bodyPr/>
        <a:lstStyle/>
        <a:p>
          <a:endParaRPr lang="en-IN" sz="2300">
            <a:latin typeface="Times New Roman" pitchFamily="18" charset="0"/>
            <a:cs typeface="Times New Roman" pitchFamily="18" charset="0"/>
          </a:endParaRPr>
        </a:p>
      </dgm:t>
    </dgm:pt>
    <dgm:pt modelId="{39194697-639C-4916-BD06-3880AE8790DB}">
      <dgm:prSet phldrT="[Text]" custT="1"/>
      <dgm:spPr/>
      <dgm:t>
        <a:bodyPr/>
        <a:lstStyle/>
        <a:p>
          <a:r>
            <a:rPr lang="en-IN" sz="2000" dirty="0">
              <a:latin typeface="Times New Roman" pitchFamily="18" charset="0"/>
              <a:cs typeface="Times New Roman" pitchFamily="18" charset="0"/>
            </a:rPr>
            <a:t>Cost of a bamboo toilet – Rs 14,000</a:t>
          </a:r>
        </a:p>
      </dgm:t>
    </dgm:pt>
    <dgm:pt modelId="{04259B44-5A9B-4786-BCA2-3F03AA96EC7A}" type="parTrans" cxnId="{5F51666F-82BB-4DDF-A46E-E3F870AB41F5}">
      <dgm:prSet/>
      <dgm:spPr/>
      <dgm:t>
        <a:bodyPr/>
        <a:lstStyle/>
        <a:p>
          <a:endParaRPr lang="en-IN" sz="2300">
            <a:latin typeface="Times New Roman" pitchFamily="18" charset="0"/>
            <a:cs typeface="Times New Roman" pitchFamily="18" charset="0"/>
          </a:endParaRPr>
        </a:p>
      </dgm:t>
    </dgm:pt>
    <dgm:pt modelId="{B2011451-27D3-4A41-BC7D-EB2D9D550496}" type="sibTrans" cxnId="{5F51666F-82BB-4DDF-A46E-E3F870AB41F5}">
      <dgm:prSet/>
      <dgm:spPr/>
      <dgm:t>
        <a:bodyPr/>
        <a:lstStyle/>
        <a:p>
          <a:endParaRPr lang="en-IN" sz="2300">
            <a:latin typeface="Times New Roman" pitchFamily="18" charset="0"/>
            <a:cs typeface="Times New Roman" pitchFamily="18" charset="0"/>
          </a:endParaRPr>
        </a:p>
      </dgm:t>
    </dgm:pt>
    <dgm:pt modelId="{9817B7FD-9EA9-4E4D-86BB-26FD8FF1B2A3}">
      <dgm:prSet phldrT="[Text]" custT="1"/>
      <dgm:spPr/>
      <dgm:t>
        <a:bodyPr/>
        <a:lstStyle/>
        <a:p>
          <a:r>
            <a:rPr lang="en-IN" sz="2000" dirty="0">
              <a:latin typeface="Times New Roman" pitchFamily="18" charset="0"/>
              <a:cs typeface="Times New Roman" pitchFamily="18" charset="0"/>
            </a:rPr>
            <a:t>Lasts for 35-40 years</a:t>
          </a:r>
        </a:p>
      </dgm:t>
    </dgm:pt>
    <dgm:pt modelId="{EC9A8531-0D84-46D7-8EED-509B3123A714}" type="parTrans" cxnId="{18E9DF7F-EAD3-467E-AFBD-73BCCEB9385F}">
      <dgm:prSet/>
      <dgm:spPr/>
      <dgm:t>
        <a:bodyPr/>
        <a:lstStyle/>
        <a:p>
          <a:endParaRPr lang="en-IN" sz="2300">
            <a:latin typeface="Times New Roman" pitchFamily="18" charset="0"/>
            <a:cs typeface="Times New Roman" pitchFamily="18" charset="0"/>
          </a:endParaRPr>
        </a:p>
      </dgm:t>
    </dgm:pt>
    <dgm:pt modelId="{4C1C29E1-F7CA-491A-9AAB-C3D358A5982D}" type="sibTrans" cxnId="{18E9DF7F-EAD3-467E-AFBD-73BCCEB9385F}">
      <dgm:prSet/>
      <dgm:spPr/>
      <dgm:t>
        <a:bodyPr/>
        <a:lstStyle/>
        <a:p>
          <a:endParaRPr lang="en-IN" sz="2300">
            <a:latin typeface="Times New Roman" pitchFamily="18" charset="0"/>
            <a:cs typeface="Times New Roman" pitchFamily="18" charset="0"/>
          </a:endParaRPr>
        </a:p>
      </dgm:t>
    </dgm:pt>
    <dgm:pt modelId="{49BAECE5-D975-4469-B1D3-ABE37DE30567}">
      <dgm:prSet phldrT="[Text]" custT="1"/>
      <dgm:spPr/>
      <dgm:t>
        <a:bodyPr/>
        <a:lstStyle/>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Housing Mission</a:t>
          </a:r>
          <a:endParaRPr lang="en-IN" sz="1600" dirty="0">
            <a:latin typeface="Times New Roman" pitchFamily="18" charset="0"/>
            <a:cs typeface="Times New Roman" pitchFamily="18" charset="0"/>
          </a:endParaRPr>
        </a:p>
      </dgm:t>
    </dgm:pt>
    <dgm:pt modelId="{9A984A14-DCB7-423B-802E-6406736CF395}" type="parTrans" cxnId="{C2EFA184-45AE-49C2-A5AB-705F7D2F0247}">
      <dgm:prSet/>
      <dgm:spPr/>
      <dgm:t>
        <a:bodyPr/>
        <a:lstStyle/>
        <a:p>
          <a:endParaRPr lang="en-IN" sz="2300">
            <a:latin typeface="Times New Roman" pitchFamily="18" charset="0"/>
            <a:cs typeface="Times New Roman" pitchFamily="18" charset="0"/>
          </a:endParaRPr>
        </a:p>
      </dgm:t>
    </dgm:pt>
    <dgm:pt modelId="{284F74AB-488A-4EE2-B94C-B62AC0790A3F}" type="sibTrans" cxnId="{C2EFA184-45AE-49C2-A5AB-705F7D2F0247}">
      <dgm:prSet/>
      <dgm:spPr/>
      <dgm:t>
        <a:bodyPr/>
        <a:lstStyle/>
        <a:p>
          <a:endParaRPr lang="en-IN" sz="2300">
            <a:latin typeface="Times New Roman" pitchFamily="18" charset="0"/>
            <a:cs typeface="Times New Roman" pitchFamily="18" charset="0"/>
          </a:endParaRPr>
        </a:p>
      </dgm:t>
    </dgm:pt>
    <dgm:pt modelId="{3626FE50-8D48-42AF-B09F-4C44658D3E80}">
      <dgm:prSet phldrT="[Text]" custT="1"/>
      <dgm:spPr/>
      <dgm:t>
        <a:bodyPr/>
        <a:lstStyle/>
        <a:p>
          <a:r>
            <a:rPr lang="en-IN" sz="2000" dirty="0">
              <a:latin typeface="Times New Roman" pitchFamily="18" charset="0"/>
              <a:cs typeface="Times New Roman" pitchFamily="18" charset="0"/>
            </a:rPr>
            <a:t>Tensile strength of bamboo – 350-500 </a:t>
          </a:r>
          <a:r>
            <a:rPr lang="en-IN" sz="2000" dirty="0" err="1">
              <a:latin typeface="Times New Roman" pitchFamily="18" charset="0"/>
              <a:cs typeface="Times New Roman" pitchFamily="18" charset="0"/>
            </a:rPr>
            <a:t>Mpa</a:t>
          </a:r>
          <a:r>
            <a:rPr lang="en-IN" sz="2000" dirty="0">
              <a:latin typeface="Times New Roman" pitchFamily="18" charset="0"/>
              <a:cs typeface="Times New Roman" pitchFamily="18" charset="0"/>
            </a:rPr>
            <a:t> (&gt; mild steel)</a:t>
          </a:r>
        </a:p>
      </dgm:t>
    </dgm:pt>
    <dgm:pt modelId="{0E55EB81-17AE-4FAD-B6E6-31F89FFDF2CC}" type="parTrans" cxnId="{DC6861DB-2575-4A11-ADF4-C2C84B0F2110}">
      <dgm:prSet/>
      <dgm:spPr/>
      <dgm:t>
        <a:bodyPr/>
        <a:lstStyle/>
        <a:p>
          <a:endParaRPr lang="en-IN" sz="2300">
            <a:latin typeface="Times New Roman" pitchFamily="18" charset="0"/>
            <a:cs typeface="Times New Roman" pitchFamily="18" charset="0"/>
          </a:endParaRPr>
        </a:p>
      </dgm:t>
    </dgm:pt>
    <dgm:pt modelId="{C03D51F4-E42D-4979-B7AA-EEDE7923E740}" type="sibTrans" cxnId="{DC6861DB-2575-4A11-ADF4-C2C84B0F2110}">
      <dgm:prSet/>
      <dgm:spPr/>
      <dgm:t>
        <a:bodyPr/>
        <a:lstStyle/>
        <a:p>
          <a:endParaRPr lang="en-IN" sz="2300">
            <a:latin typeface="Times New Roman" pitchFamily="18" charset="0"/>
            <a:cs typeface="Times New Roman" pitchFamily="18" charset="0"/>
          </a:endParaRPr>
        </a:p>
      </dgm:t>
    </dgm:pt>
    <dgm:pt modelId="{1DF43D03-4FCE-4208-8D68-505458DB3F51}">
      <dgm:prSet phldrT="[Text]" custT="1"/>
      <dgm:spPr/>
      <dgm:t>
        <a:bodyPr/>
        <a:lstStyle/>
        <a:p>
          <a:r>
            <a:rPr lang="en-IN" sz="2000" dirty="0">
              <a:latin typeface="Times New Roman" pitchFamily="18" charset="0"/>
              <a:cs typeface="Times New Roman" pitchFamily="18" charset="0"/>
            </a:rPr>
            <a:t>Rs 1.25 lakh per house of 400 </a:t>
          </a:r>
          <a:r>
            <a:rPr lang="en-IN" sz="2000" dirty="0" err="1">
              <a:latin typeface="Times New Roman" pitchFamily="18" charset="0"/>
              <a:cs typeface="Times New Roman" pitchFamily="18" charset="0"/>
            </a:rPr>
            <a:t>sq</a:t>
          </a:r>
          <a:r>
            <a:rPr lang="en-IN" sz="2000" dirty="0">
              <a:latin typeface="Times New Roman" pitchFamily="18" charset="0"/>
              <a:cs typeface="Times New Roman" pitchFamily="18" charset="0"/>
            </a:rPr>
            <a:t> ft</a:t>
          </a:r>
        </a:p>
      </dgm:t>
    </dgm:pt>
    <dgm:pt modelId="{7F28303D-DD76-4E57-8109-2FE7303E1BF1}" type="parTrans" cxnId="{B31E173F-860E-40A9-9346-D581BC101AD2}">
      <dgm:prSet/>
      <dgm:spPr/>
      <dgm:t>
        <a:bodyPr/>
        <a:lstStyle/>
        <a:p>
          <a:endParaRPr lang="en-IN" sz="2300">
            <a:latin typeface="Times New Roman" pitchFamily="18" charset="0"/>
            <a:cs typeface="Times New Roman" pitchFamily="18" charset="0"/>
          </a:endParaRPr>
        </a:p>
      </dgm:t>
    </dgm:pt>
    <dgm:pt modelId="{7252E460-B876-4C7F-9108-A0F1D802D44C}" type="sibTrans" cxnId="{B31E173F-860E-40A9-9346-D581BC101AD2}">
      <dgm:prSet/>
      <dgm:spPr/>
      <dgm:t>
        <a:bodyPr/>
        <a:lstStyle/>
        <a:p>
          <a:endParaRPr lang="en-IN" sz="2300">
            <a:latin typeface="Times New Roman" pitchFamily="18" charset="0"/>
            <a:cs typeface="Times New Roman" pitchFamily="18" charset="0"/>
          </a:endParaRPr>
        </a:p>
      </dgm:t>
    </dgm:pt>
    <dgm:pt modelId="{163BEAE6-B454-449A-ABB8-BE7BE8FD7881}">
      <dgm:prSet custT="1"/>
      <dgm:spPr/>
      <dgm:t>
        <a:bodyPr/>
        <a:lstStyle/>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Inclusive Growth</a:t>
          </a:r>
          <a:endParaRPr lang="en-IN" sz="1600" dirty="0">
            <a:latin typeface="Times New Roman" pitchFamily="18" charset="0"/>
            <a:cs typeface="Times New Roman" pitchFamily="18" charset="0"/>
          </a:endParaRPr>
        </a:p>
      </dgm:t>
    </dgm:pt>
    <dgm:pt modelId="{7263A3AB-6B43-461E-AC62-C791CB384A8B}" type="parTrans" cxnId="{A19A8B15-28B5-4AC3-A37F-48D5ECCCDBF4}">
      <dgm:prSet/>
      <dgm:spPr/>
      <dgm:t>
        <a:bodyPr/>
        <a:lstStyle/>
        <a:p>
          <a:endParaRPr lang="en-IN" sz="2300">
            <a:latin typeface="Times New Roman" pitchFamily="18" charset="0"/>
            <a:cs typeface="Times New Roman" pitchFamily="18" charset="0"/>
          </a:endParaRPr>
        </a:p>
      </dgm:t>
    </dgm:pt>
    <dgm:pt modelId="{9A67B529-ECFC-4422-820A-92AE6B061DEC}" type="sibTrans" cxnId="{A19A8B15-28B5-4AC3-A37F-48D5ECCCDBF4}">
      <dgm:prSet/>
      <dgm:spPr/>
      <dgm:t>
        <a:bodyPr/>
        <a:lstStyle/>
        <a:p>
          <a:endParaRPr lang="en-IN" sz="2300">
            <a:latin typeface="Times New Roman" pitchFamily="18" charset="0"/>
            <a:cs typeface="Times New Roman" pitchFamily="18" charset="0"/>
          </a:endParaRPr>
        </a:p>
      </dgm:t>
    </dgm:pt>
    <dgm:pt modelId="{029B9E2C-622E-48CC-A3B3-E37433A79A85}">
      <dgm:prSet custT="1"/>
      <dgm:spPr/>
      <dgm:t>
        <a:bodyPr/>
        <a:lstStyle/>
        <a:p>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Green India Mission</a:t>
          </a:r>
          <a:endParaRPr lang="en-IN" sz="1600" dirty="0">
            <a:latin typeface="Times New Roman" pitchFamily="18" charset="0"/>
            <a:cs typeface="Times New Roman" pitchFamily="18" charset="0"/>
          </a:endParaRPr>
        </a:p>
      </dgm:t>
    </dgm:pt>
    <dgm:pt modelId="{83111EFF-C449-4CFA-8495-DB53580532D4}" type="parTrans" cxnId="{FEB1C420-2E72-415C-81DA-E792768D3C43}">
      <dgm:prSet/>
      <dgm:spPr/>
      <dgm:t>
        <a:bodyPr/>
        <a:lstStyle/>
        <a:p>
          <a:endParaRPr lang="en-IN" sz="2300">
            <a:latin typeface="Times New Roman" pitchFamily="18" charset="0"/>
            <a:cs typeface="Times New Roman" pitchFamily="18" charset="0"/>
          </a:endParaRPr>
        </a:p>
      </dgm:t>
    </dgm:pt>
    <dgm:pt modelId="{8801EC67-DF12-407A-914C-220DC41406AC}" type="sibTrans" cxnId="{FEB1C420-2E72-415C-81DA-E792768D3C43}">
      <dgm:prSet/>
      <dgm:spPr/>
      <dgm:t>
        <a:bodyPr/>
        <a:lstStyle/>
        <a:p>
          <a:endParaRPr lang="en-IN" sz="2300">
            <a:latin typeface="Times New Roman" pitchFamily="18" charset="0"/>
            <a:cs typeface="Times New Roman" pitchFamily="18" charset="0"/>
          </a:endParaRPr>
        </a:p>
      </dgm:t>
    </dgm:pt>
    <dgm:pt modelId="{9CFCA8F4-4C7C-4D28-A06C-8AAA7D810824}">
      <dgm:prSet custT="1"/>
      <dgm:spPr/>
      <dgm:t>
        <a:bodyPr/>
        <a:lstStyle/>
        <a:p>
          <a:r>
            <a:rPr lang="en-IN" sz="2000" dirty="0">
              <a:latin typeface="Times New Roman" pitchFamily="18" charset="0"/>
              <a:cs typeface="Times New Roman" pitchFamily="18" charset="0"/>
            </a:rPr>
            <a:t>1.5 million Ha forest is degraded every year</a:t>
          </a:r>
        </a:p>
      </dgm:t>
    </dgm:pt>
    <dgm:pt modelId="{01FC2382-BE85-4F92-AFF0-2B071E2A3E54}" type="parTrans" cxnId="{928A0B84-837F-4639-8D4B-C21B212A50A7}">
      <dgm:prSet/>
      <dgm:spPr/>
      <dgm:t>
        <a:bodyPr/>
        <a:lstStyle/>
        <a:p>
          <a:endParaRPr lang="en-IN" sz="2300"/>
        </a:p>
      </dgm:t>
    </dgm:pt>
    <dgm:pt modelId="{306C4CB0-C7B4-4D63-B5DA-B5162C9C4F5D}" type="sibTrans" cxnId="{928A0B84-837F-4639-8D4B-C21B212A50A7}">
      <dgm:prSet/>
      <dgm:spPr/>
      <dgm:t>
        <a:bodyPr/>
        <a:lstStyle/>
        <a:p>
          <a:endParaRPr lang="en-IN" sz="2300"/>
        </a:p>
      </dgm:t>
    </dgm:pt>
    <dgm:pt modelId="{0BABD8A2-11DA-4C4A-A446-E10AEFCFF5ED}">
      <dgm:prSet custT="1"/>
      <dgm:spPr/>
      <dgm:t>
        <a:bodyPr/>
        <a:lstStyle/>
        <a:p>
          <a:r>
            <a:rPr lang="en-IN" sz="2000" dirty="0">
              <a:latin typeface="Times New Roman" pitchFamily="18" charset="0"/>
              <a:cs typeface="Times New Roman" pitchFamily="18" charset="0"/>
            </a:rPr>
            <a:t>Social inclusion – Parity of wages of 43% women artisans  </a:t>
          </a:r>
        </a:p>
      </dgm:t>
    </dgm:pt>
    <dgm:pt modelId="{3AE433BC-957D-4A83-A772-8C1F8FD2B715}" type="parTrans" cxnId="{AFCD6B41-E67C-4A28-B7FD-CBCC244DA4F0}">
      <dgm:prSet/>
      <dgm:spPr/>
      <dgm:t>
        <a:bodyPr/>
        <a:lstStyle/>
        <a:p>
          <a:endParaRPr lang="en-IN" sz="2300"/>
        </a:p>
      </dgm:t>
    </dgm:pt>
    <dgm:pt modelId="{FDDB0246-0F95-4943-9594-8861D6727932}" type="sibTrans" cxnId="{AFCD6B41-E67C-4A28-B7FD-CBCC244DA4F0}">
      <dgm:prSet/>
      <dgm:spPr/>
      <dgm:t>
        <a:bodyPr/>
        <a:lstStyle/>
        <a:p>
          <a:endParaRPr lang="en-IN" sz="2300"/>
        </a:p>
      </dgm:t>
    </dgm:pt>
    <dgm:pt modelId="{C1764CE9-C8FE-4F21-83E1-1CC4FFA0355F}">
      <dgm:prSet custT="1"/>
      <dgm:spPr/>
      <dgm:t>
        <a:bodyPr/>
        <a:lstStyle/>
        <a:p>
          <a:r>
            <a:rPr lang="en-IN" sz="2000" dirty="0">
              <a:latin typeface="Times New Roman" pitchFamily="18" charset="0"/>
              <a:cs typeface="Times New Roman" pitchFamily="18" charset="0"/>
            </a:rPr>
            <a:t>NBM can converge with GIM for </a:t>
          </a:r>
          <a:r>
            <a:rPr lang="en-IN" sz="2000" dirty="0" err="1">
              <a:latin typeface="Times New Roman" pitchFamily="18" charset="0"/>
              <a:cs typeface="Times New Roman" pitchFamily="18" charset="0"/>
            </a:rPr>
            <a:t>afforestation</a:t>
          </a:r>
          <a:r>
            <a:rPr lang="en-IN" sz="2000" dirty="0">
              <a:latin typeface="Times New Roman" pitchFamily="18" charset="0"/>
              <a:cs typeface="Times New Roman" pitchFamily="18" charset="0"/>
            </a:rPr>
            <a:t> target of 5 m Ha </a:t>
          </a:r>
        </a:p>
      </dgm:t>
    </dgm:pt>
    <dgm:pt modelId="{2A0741CC-1A5D-47C9-A258-379026555F49}" type="parTrans" cxnId="{E72FDC13-37C2-4CC6-A885-17E7E0742444}">
      <dgm:prSet/>
      <dgm:spPr/>
      <dgm:t>
        <a:bodyPr/>
        <a:lstStyle/>
        <a:p>
          <a:endParaRPr lang="en-IN" sz="2300"/>
        </a:p>
      </dgm:t>
    </dgm:pt>
    <dgm:pt modelId="{E1CB4982-804B-497E-9465-12172EF111C1}" type="sibTrans" cxnId="{E72FDC13-37C2-4CC6-A885-17E7E0742444}">
      <dgm:prSet/>
      <dgm:spPr/>
      <dgm:t>
        <a:bodyPr/>
        <a:lstStyle/>
        <a:p>
          <a:endParaRPr lang="en-IN" sz="2300"/>
        </a:p>
      </dgm:t>
    </dgm:pt>
    <dgm:pt modelId="{C25EA375-45BE-4B6D-880B-E57C45644612}">
      <dgm:prSet custT="1"/>
      <dgm:spPr/>
      <dgm:t>
        <a:bodyPr/>
        <a:lstStyle/>
        <a:p>
          <a:r>
            <a:rPr lang="en-IN" sz="2000" dirty="0">
              <a:latin typeface="Times New Roman" pitchFamily="18" charset="0"/>
              <a:cs typeface="Times New Roman" pitchFamily="18" charset="0"/>
            </a:rPr>
            <a:t>Financial inclusion – Plantation can generate 97.2 m man days ~ 4860 m wages earning in cottage industry annually </a:t>
          </a:r>
        </a:p>
      </dgm:t>
    </dgm:pt>
    <dgm:pt modelId="{5427E37B-4524-4EB8-AE40-63F70CCD4E99}" type="parTrans" cxnId="{D25FCA6B-88A1-46FF-83DE-74389E8B7AC0}">
      <dgm:prSet/>
      <dgm:spPr/>
      <dgm:t>
        <a:bodyPr/>
        <a:lstStyle/>
        <a:p>
          <a:endParaRPr lang="en-IN" sz="2300"/>
        </a:p>
      </dgm:t>
    </dgm:pt>
    <dgm:pt modelId="{7EAFCCEB-5404-440F-BDB0-360E1E27FC40}" type="sibTrans" cxnId="{D25FCA6B-88A1-46FF-83DE-74389E8B7AC0}">
      <dgm:prSet/>
      <dgm:spPr/>
      <dgm:t>
        <a:bodyPr/>
        <a:lstStyle/>
        <a:p>
          <a:endParaRPr lang="en-IN" sz="2300"/>
        </a:p>
      </dgm:t>
    </dgm:pt>
    <dgm:pt modelId="{7321E92E-9E87-4AB4-B693-9E27D26524E2}" type="pres">
      <dgm:prSet presAssocID="{A5305C83-371F-42B2-BBA7-DBA2F79F5994}" presName="linearFlow" presStyleCnt="0">
        <dgm:presLayoutVars>
          <dgm:dir/>
          <dgm:animLvl val="lvl"/>
          <dgm:resizeHandles val="exact"/>
        </dgm:presLayoutVars>
      </dgm:prSet>
      <dgm:spPr/>
      <dgm:t>
        <a:bodyPr/>
        <a:lstStyle/>
        <a:p>
          <a:endParaRPr lang="en-IN"/>
        </a:p>
      </dgm:t>
    </dgm:pt>
    <dgm:pt modelId="{06EE4A62-7AE1-4591-9539-005B774A03E1}" type="pres">
      <dgm:prSet presAssocID="{CBB6F4EB-70FA-4EAC-A6C1-D786478AC787}" presName="composite" presStyleCnt="0"/>
      <dgm:spPr/>
    </dgm:pt>
    <dgm:pt modelId="{4215CF27-F721-43C3-8FBA-19A239B1C8A5}" type="pres">
      <dgm:prSet presAssocID="{CBB6F4EB-70FA-4EAC-A6C1-D786478AC787}" presName="parentText" presStyleLbl="alignNode1" presStyleIdx="0" presStyleCnt="5" custScaleX="107030">
        <dgm:presLayoutVars>
          <dgm:chMax val="1"/>
          <dgm:bulletEnabled val="1"/>
        </dgm:presLayoutVars>
      </dgm:prSet>
      <dgm:spPr/>
      <dgm:t>
        <a:bodyPr/>
        <a:lstStyle/>
        <a:p>
          <a:endParaRPr lang="en-IN"/>
        </a:p>
      </dgm:t>
    </dgm:pt>
    <dgm:pt modelId="{BEF3A34C-6047-4E2C-AC35-06FCB7D6EEB4}" type="pres">
      <dgm:prSet presAssocID="{CBB6F4EB-70FA-4EAC-A6C1-D786478AC787}" presName="descendantText" presStyleLbl="alignAcc1" presStyleIdx="0" presStyleCnt="5" custScaleX="91049" custLinFactNeighborX="784">
        <dgm:presLayoutVars>
          <dgm:bulletEnabled val="1"/>
        </dgm:presLayoutVars>
      </dgm:prSet>
      <dgm:spPr/>
      <dgm:t>
        <a:bodyPr/>
        <a:lstStyle/>
        <a:p>
          <a:endParaRPr lang="en-IN"/>
        </a:p>
      </dgm:t>
    </dgm:pt>
    <dgm:pt modelId="{B84D50A9-F2A8-4C87-A004-6BE22FD299DA}" type="pres">
      <dgm:prSet presAssocID="{10E1FED3-DA22-4F0E-8293-CF406AEC7D82}" presName="sp" presStyleCnt="0"/>
      <dgm:spPr/>
    </dgm:pt>
    <dgm:pt modelId="{467D1BB4-2C0B-4DAA-B8A5-407735589CDD}" type="pres">
      <dgm:prSet presAssocID="{3323689C-5542-4B7A-927F-E75A1A06B445}" presName="composite" presStyleCnt="0"/>
      <dgm:spPr/>
    </dgm:pt>
    <dgm:pt modelId="{6FE6D47E-F588-4C1B-9AD2-9B4121B2E564}" type="pres">
      <dgm:prSet presAssocID="{3323689C-5542-4B7A-927F-E75A1A06B445}" presName="parentText" presStyleLbl="alignNode1" presStyleIdx="1" presStyleCnt="5" custScaleX="109245">
        <dgm:presLayoutVars>
          <dgm:chMax val="1"/>
          <dgm:bulletEnabled val="1"/>
        </dgm:presLayoutVars>
      </dgm:prSet>
      <dgm:spPr/>
      <dgm:t>
        <a:bodyPr/>
        <a:lstStyle/>
        <a:p>
          <a:endParaRPr lang="en-IN"/>
        </a:p>
      </dgm:t>
    </dgm:pt>
    <dgm:pt modelId="{57D27D50-3930-4B9A-88C3-7E8F3393115E}" type="pres">
      <dgm:prSet presAssocID="{3323689C-5542-4B7A-927F-E75A1A06B445}" presName="descendantText" presStyleLbl="alignAcc1" presStyleIdx="1" presStyleCnt="5" custScaleX="90885" custLinFactNeighborX="800">
        <dgm:presLayoutVars>
          <dgm:bulletEnabled val="1"/>
        </dgm:presLayoutVars>
      </dgm:prSet>
      <dgm:spPr/>
      <dgm:t>
        <a:bodyPr/>
        <a:lstStyle/>
        <a:p>
          <a:endParaRPr lang="en-IN"/>
        </a:p>
      </dgm:t>
    </dgm:pt>
    <dgm:pt modelId="{43C5EAD9-2EE4-4E53-972E-F6660304DB20}" type="pres">
      <dgm:prSet presAssocID="{117A2C5F-62E9-4BF8-9823-4B0A1BBDC6A1}" presName="sp" presStyleCnt="0"/>
      <dgm:spPr/>
    </dgm:pt>
    <dgm:pt modelId="{C448724C-F020-43E8-B582-C8DF1DB61636}" type="pres">
      <dgm:prSet presAssocID="{49BAECE5-D975-4469-B1D3-ABE37DE30567}" presName="composite" presStyleCnt="0"/>
      <dgm:spPr/>
    </dgm:pt>
    <dgm:pt modelId="{5C9A300A-F977-42D0-AF37-AF6F76547A0D}" type="pres">
      <dgm:prSet presAssocID="{49BAECE5-D975-4469-B1D3-ABE37DE30567}" presName="parentText" presStyleLbl="alignNode1" presStyleIdx="2" presStyleCnt="5" custScaleX="119784">
        <dgm:presLayoutVars>
          <dgm:chMax val="1"/>
          <dgm:bulletEnabled val="1"/>
        </dgm:presLayoutVars>
      </dgm:prSet>
      <dgm:spPr/>
      <dgm:t>
        <a:bodyPr/>
        <a:lstStyle/>
        <a:p>
          <a:endParaRPr lang="en-IN"/>
        </a:p>
      </dgm:t>
    </dgm:pt>
    <dgm:pt modelId="{2B41EA7A-7A3C-4194-A51C-80679FE4748E}" type="pres">
      <dgm:prSet presAssocID="{49BAECE5-D975-4469-B1D3-ABE37DE30567}" presName="descendantText" presStyleLbl="alignAcc1" presStyleIdx="2" presStyleCnt="5" custScaleX="91360" custLinFactNeighborX="408" custLinFactNeighborY="1819">
        <dgm:presLayoutVars>
          <dgm:bulletEnabled val="1"/>
        </dgm:presLayoutVars>
      </dgm:prSet>
      <dgm:spPr/>
      <dgm:t>
        <a:bodyPr/>
        <a:lstStyle/>
        <a:p>
          <a:endParaRPr lang="en-IN"/>
        </a:p>
      </dgm:t>
    </dgm:pt>
    <dgm:pt modelId="{6DD29CCF-8DA6-4612-B127-BF45E2912A1D}" type="pres">
      <dgm:prSet presAssocID="{284F74AB-488A-4EE2-B94C-B62AC0790A3F}" presName="sp" presStyleCnt="0"/>
      <dgm:spPr/>
    </dgm:pt>
    <dgm:pt modelId="{36EAE436-5F5D-4A46-957A-B6EC0AE03242}" type="pres">
      <dgm:prSet presAssocID="{029B9E2C-622E-48CC-A3B3-E37433A79A85}" presName="composite" presStyleCnt="0"/>
      <dgm:spPr/>
    </dgm:pt>
    <dgm:pt modelId="{120424DE-AD68-4E38-AF42-32F3CAC88ABB}" type="pres">
      <dgm:prSet presAssocID="{029B9E2C-622E-48CC-A3B3-E37433A79A85}" presName="parentText" presStyleLbl="alignNode1" presStyleIdx="3" presStyleCnt="5" custScaleX="118374">
        <dgm:presLayoutVars>
          <dgm:chMax val="1"/>
          <dgm:bulletEnabled val="1"/>
        </dgm:presLayoutVars>
      </dgm:prSet>
      <dgm:spPr/>
      <dgm:t>
        <a:bodyPr/>
        <a:lstStyle/>
        <a:p>
          <a:endParaRPr lang="en-IN"/>
        </a:p>
      </dgm:t>
    </dgm:pt>
    <dgm:pt modelId="{0AE4B30E-BDB5-4045-99EF-BCE02D67BC78}" type="pres">
      <dgm:prSet presAssocID="{029B9E2C-622E-48CC-A3B3-E37433A79A85}" presName="descendantText" presStyleLbl="alignAcc1" presStyleIdx="3" presStyleCnt="5" custScaleX="91234" custScaleY="113512" custLinFactNeighborX="855">
        <dgm:presLayoutVars>
          <dgm:bulletEnabled val="1"/>
        </dgm:presLayoutVars>
      </dgm:prSet>
      <dgm:spPr/>
      <dgm:t>
        <a:bodyPr/>
        <a:lstStyle/>
        <a:p>
          <a:endParaRPr lang="en-IN"/>
        </a:p>
      </dgm:t>
    </dgm:pt>
    <dgm:pt modelId="{3707319C-1DE2-4405-82E0-FE1FEAD24A04}" type="pres">
      <dgm:prSet presAssocID="{8801EC67-DF12-407A-914C-220DC41406AC}" presName="sp" presStyleCnt="0"/>
      <dgm:spPr/>
    </dgm:pt>
    <dgm:pt modelId="{4AE476C7-EDE9-43E1-AF64-BAFC29C27B28}" type="pres">
      <dgm:prSet presAssocID="{163BEAE6-B454-449A-ABB8-BE7BE8FD7881}" presName="composite" presStyleCnt="0"/>
      <dgm:spPr/>
    </dgm:pt>
    <dgm:pt modelId="{338BDA70-27A1-4A40-8B11-F3404198FD74}" type="pres">
      <dgm:prSet presAssocID="{163BEAE6-B454-449A-ABB8-BE7BE8FD7881}" presName="parentText" presStyleLbl="alignNode1" presStyleIdx="4" presStyleCnt="5" custScaleX="117785" custLinFactNeighborX="-1446" custLinFactNeighborY="-4324">
        <dgm:presLayoutVars>
          <dgm:chMax val="1"/>
          <dgm:bulletEnabled val="1"/>
        </dgm:presLayoutVars>
      </dgm:prSet>
      <dgm:spPr/>
      <dgm:t>
        <a:bodyPr/>
        <a:lstStyle/>
        <a:p>
          <a:endParaRPr lang="en-IN"/>
        </a:p>
      </dgm:t>
    </dgm:pt>
    <dgm:pt modelId="{BA13B51C-0A0F-4501-8164-5E51BE4A037D}" type="pres">
      <dgm:prSet presAssocID="{163BEAE6-B454-449A-ABB8-BE7BE8FD7881}" presName="descendantText" presStyleLbl="alignAcc1" presStyleIdx="4" presStyleCnt="5" custScaleX="91127" custScaleY="136759" custLinFactNeighborX="769">
        <dgm:presLayoutVars>
          <dgm:bulletEnabled val="1"/>
        </dgm:presLayoutVars>
      </dgm:prSet>
      <dgm:spPr/>
      <dgm:t>
        <a:bodyPr/>
        <a:lstStyle/>
        <a:p>
          <a:endParaRPr lang="en-IN"/>
        </a:p>
      </dgm:t>
    </dgm:pt>
  </dgm:ptLst>
  <dgm:cxnLst>
    <dgm:cxn modelId="{C31BB0D5-840D-40E8-91FA-3ACE3F17DBFA}" type="presOf" srcId="{9817B7FD-9EA9-4E4D-86BB-26FD8FF1B2A3}" destId="{57D27D50-3930-4B9A-88C3-7E8F3393115E}" srcOrd="0" destOrd="1" presId="urn:microsoft.com/office/officeart/2005/8/layout/chevron2"/>
    <dgm:cxn modelId="{FD3229F3-38A9-431F-8CCD-AAE22248E4A3}" type="presOf" srcId="{163BEAE6-B454-449A-ABB8-BE7BE8FD7881}" destId="{338BDA70-27A1-4A40-8B11-F3404198FD74}" srcOrd="0" destOrd="0" presId="urn:microsoft.com/office/officeart/2005/8/layout/chevron2"/>
    <dgm:cxn modelId="{AD58C531-0A5F-443B-BD07-D63DEDE2B4B8}" type="presOf" srcId="{9CFCA8F4-4C7C-4D28-A06C-8AAA7D810824}" destId="{0AE4B30E-BDB5-4045-99EF-BCE02D67BC78}" srcOrd="0" destOrd="0" presId="urn:microsoft.com/office/officeart/2005/8/layout/chevron2"/>
    <dgm:cxn modelId="{11928902-34C2-40C5-A8D4-C62E2E9AAA4A}" type="presOf" srcId="{A5305C83-371F-42B2-BBA7-DBA2F79F5994}" destId="{7321E92E-9E87-4AB4-B693-9E27D26524E2}" srcOrd="0" destOrd="0" presId="urn:microsoft.com/office/officeart/2005/8/layout/chevron2"/>
    <dgm:cxn modelId="{910FF7F2-F572-4DCA-A2F7-D3E95B929344}" type="presOf" srcId="{2A5968C4-F0F8-439E-A6B2-690099A1994A}" destId="{BEF3A34C-6047-4E2C-AC35-06FCB7D6EEB4}" srcOrd="0" destOrd="1" presId="urn:microsoft.com/office/officeart/2005/8/layout/chevron2"/>
    <dgm:cxn modelId="{3E377984-49A1-4605-ACE5-A2DE3A7061EF}" srcId="{A5305C83-371F-42B2-BBA7-DBA2F79F5994}" destId="{CBB6F4EB-70FA-4EAC-A6C1-D786478AC787}" srcOrd="0" destOrd="0" parTransId="{144210DA-495E-44AC-9160-F4D87EFF119B}" sibTransId="{10E1FED3-DA22-4F0E-8293-CF406AEC7D82}"/>
    <dgm:cxn modelId="{8741E5AB-1438-46AB-8EED-B04AF2C45DCA}" type="presOf" srcId="{49BAECE5-D975-4469-B1D3-ABE37DE30567}" destId="{5C9A300A-F977-42D0-AF37-AF6F76547A0D}" srcOrd="0" destOrd="0" presId="urn:microsoft.com/office/officeart/2005/8/layout/chevron2"/>
    <dgm:cxn modelId="{7B63BBE4-121D-422B-90F2-7D6F0868D65D}" type="presOf" srcId="{1DF43D03-4FCE-4208-8D68-505458DB3F51}" destId="{2B41EA7A-7A3C-4194-A51C-80679FE4748E}" srcOrd="0" destOrd="1" presId="urn:microsoft.com/office/officeart/2005/8/layout/chevron2"/>
    <dgm:cxn modelId="{FEB1C420-2E72-415C-81DA-E792768D3C43}" srcId="{A5305C83-371F-42B2-BBA7-DBA2F79F5994}" destId="{029B9E2C-622E-48CC-A3B3-E37433A79A85}" srcOrd="3" destOrd="0" parTransId="{83111EFF-C449-4CFA-8495-DB53580532D4}" sibTransId="{8801EC67-DF12-407A-914C-220DC41406AC}"/>
    <dgm:cxn modelId="{D89427C8-04F3-48B5-B0E2-D7FD144427CF}" srcId="{CBB6F4EB-70FA-4EAC-A6C1-D786478AC787}" destId="{D4A20FA5-B28F-4D03-B3EF-C96EF647F73C}" srcOrd="0" destOrd="0" parTransId="{1D6C9373-E33B-45D9-B5C1-50C291B6BDBD}" sibTransId="{798CC1B0-97AD-46C0-A71D-3D2EAE99C570}"/>
    <dgm:cxn modelId="{C89F2221-15A4-4905-9AA4-2F45459AEA51}" type="presOf" srcId="{3626FE50-8D48-42AF-B09F-4C44658D3E80}" destId="{2B41EA7A-7A3C-4194-A51C-80679FE4748E}" srcOrd="0" destOrd="0" presId="urn:microsoft.com/office/officeart/2005/8/layout/chevron2"/>
    <dgm:cxn modelId="{18B12195-39A7-458F-9E88-7E1CCFB24ADC}" srcId="{CBB6F4EB-70FA-4EAC-A6C1-D786478AC787}" destId="{2A5968C4-F0F8-439E-A6B2-690099A1994A}" srcOrd="1" destOrd="0" parTransId="{C4D7DD6C-0E76-4982-8EED-72A9ED27AD3D}" sibTransId="{2CA18DCF-E6F6-47EA-9B59-AA63586E5FDB}"/>
    <dgm:cxn modelId="{E72FDC13-37C2-4CC6-A885-17E7E0742444}" srcId="{029B9E2C-622E-48CC-A3B3-E37433A79A85}" destId="{C1764CE9-C8FE-4F21-83E1-1CC4FFA0355F}" srcOrd="1" destOrd="0" parTransId="{2A0741CC-1A5D-47C9-A258-379026555F49}" sibTransId="{E1CB4982-804B-497E-9465-12172EF111C1}"/>
    <dgm:cxn modelId="{98E81A6C-B95E-451C-A491-A65497E1BE64}" type="presOf" srcId="{39194697-639C-4916-BD06-3880AE8790DB}" destId="{57D27D50-3930-4B9A-88C3-7E8F3393115E}" srcOrd="0" destOrd="0" presId="urn:microsoft.com/office/officeart/2005/8/layout/chevron2"/>
    <dgm:cxn modelId="{18E9DF7F-EAD3-467E-AFBD-73BCCEB9385F}" srcId="{3323689C-5542-4B7A-927F-E75A1A06B445}" destId="{9817B7FD-9EA9-4E4D-86BB-26FD8FF1B2A3}" srcOrd="1" destOrd="0" parTransId="{EC9A8531-0D84-46D7-8EED-509B3123A714}" sibTransId="{4C1C29E1-F7CA-491A-9AAB-C3D358A5982D}"/>
    <dgm:cxn modelId="{B31E173F-860E-40A9-9346-D581BC101AD2}" srcId="{49BAECE5-D975-4469-B1D3-ABE37DE30567}" destId="{1DF43D03-4FCE-4208-8D68-505458DB3F51}" srcOrd="1" destOrd="0" parTransId="{7F28303D-DD76-4E57-8109-2FE7303E1BF1}" sibTransId="{7252E460-B876-4C7F-9108-A0F1D802D44C}"/>
    <dgm:cxn modelId="{AFCD6B41-E67C-4A28-B7FD-CBCC244DA4F0}" srcId="{163BEAE6-B454-449A-ABB8-BE7BE8FD7881}" destId="{0BABD8A2-11DA-4C4A-A446-E10AEFCFF5ED}" srcOrd="0" destOrd="0" parTransId="{3AE433BC-957D-4A83-A772-8C1F8FD2B715}" sibTransId="{FDDB0246-0F95-4943-9594-8861D6727932}"/>
    <dgm:cxn modelId="{5F51666F-82BB-4DDF-A46E-E3F870AB41F5}" srcId="{3323689C-5542-4B7A-927F-E75A1A06B445}" destId="{39194697-639C-4916-BD06-3880AE8790DB}" srcOrd="0" destOrd="0" parTransId="{04259B44-5A9B-4786-BCA2-3F03AA96EC7A}" sibTransId="{B2011451-27D3-4A41-BC7D-EB2D9D550496}"/>
    <dgm:cxn modelId="{563F1229-BE6B-496A-BEEE-32AB50CBDFE4}" type="presOf" srcId="{029B9E2C-622E-48CC-A3B3-E37433A79A85}" destId="{120424DE-AD68-4E38-AF42-32F3CAC88ABB}" srcOrd="0" destOrd="0" presId="urn:microsoft.com/office/officeart/2005/8/layout/chevron2"/>
    <dgm:cxn modelId="{D25FCA6B-88A1-46FF-83DE-74389E8B7AC0}" srcId="{163BEAE6-B454-449A-ABB8-BE7BE8FD7881}" destId="{C25EA375-45BE-4B6D-880B-E57C45644612}" srcOrd="1" destOrd="0" parTransId="{5427E37B-4524-4EB8-AE40-63F70CCD4E99}" sibTransId="{7EAFCCEB-5404-440F-BDB0-360E1E27FC40}"/>
    <dgm:cxn modelId="{EC1894D9-26B3-46C2-B3AA-823801D8CC7D}" type="presOf" srcId="{C1764CE9-C8FE-4F21-83E1-1CC4FFA0355F}" destId="{0AE4B30E-BDB5-4045-99EF-BCE02D67BC78}" srcOrd="0" destOrd="1" presId="urn:microsoft.com/office/officeart/2005/8/layout/chevron2"/>
    <dgm:cxn modelId="{A19A8B15-28B5-4AC3-A37F-48D5ECCCDBF4}" srcId="{A5305C83-371F-42B2-BBA7-DBA2F79F5994}" destId="{163BEAE6-B454-449A-ABB8-BE7BE8FD7881}" srcOrd="4" destOrd="0" parTransId="{7263A3AB-6B43-461E-AC62-C791CB384A8B}" sibTransId="{9A67B529-ECFC-4422-820A-92AE6B061DEC}"/>
    <dgm:cxn modelId="{606B28EF-48D8-45E8-8839-7ECFBC700737}" type="presOf" srcId="{C25EA375-45BE-4B6D-880B-E57C45644612}" destId="{BA13B51C-0A0F-4501-8164-5E51BE4A037D}" srcOrd="0" destOrd="1" presId="urn:microsoft.com/office/officeart/2005/8/layout/chevron2"/>
    <dgm:cxn modelId="{518E0C98-0824-423A-90B5-993C796C442F}" type="presOf" srcId="{CBB6F4EB-70FA-4EAC-A6C1-D786478AC787}" destId="{4215CF27-F721-43C3-8FBA-19A239B1C8A5}" srcOrd="0" destOrd="0" presId="urn:microsoft.com/office/officeart/2005/8/layout/chevron2"/>
    <dgm:cxn modelId="{19E4D451-5F76-4076-B8FB-8C26C22CBB07}" type="presOf" srcId="{0BABD8A2-11DA-4C4A-A446-E10AEFCFF5ED}" destId="{BA13B51C-0A0F-4501-8164-5E51BE4A037D}" srcOrd="0" destOrd="0" presId="urn:microsoft.com/office/officeart/2005/8/layout/chevron2"/>
    <dgm:cxn modelId="{928A0B84-837F-4639-8D4B-C21B212A50A7}" srcId="{029B9E2C-622E-48CC-A3B3-E37433A79A85}" destId="{9CFCA8F4-4C7C-4D28-A06C-8AAA7D810824}" srcOrd="0" destOrd="0" parTransId="{01FC2382-BE85-4F92-AFF0-2B071E2A3E54}" sibTransId="{306C4CB0-C7B4-4D63-B5DA-B5162C9C4F5D}"/>
    <dgm:cxn modelId="{0CBB10A6-2A3E-48F6-B7FA-6A6CDDF5EF40}" type="presOf" srcId="{D4A20FA5-B28F-4D03-B3EF-C96EF647F73C}" destId="{BEF3A34C-6047-4E2C-AC35-06FCB7D6EEB4}" srcOrd="0" destOrd="0" presId="urn:microsoft.com/office/officeart/2005/8/layout/chevron2"/>
    <dgm:cxn modelId="{CBE8D551-714D-4A0E-A25A-596DC976C328}" type="presOf" srcId="{3323689C-5542-4B7A-927F-E75A1A06B445}" destId="{6FE6D47E-F588-4C1B-9AD2-9B4121B2E564}" srcOrd="0" destOrd="0" presId="urn:microsoft.com/office/officeart/2005/8/layout/chevron2"/>
    <dgm:cxn modelId="{5F069AC4-EAC4-495F-93D0-5B9D442ACF36}" srcId="{A5305C83-371F-42B2-BBA7-DBA2F79F5994}" destId="{3323689C-5542-4B7A-927F-E75A1A06B445}" srcOrd="1" destOrd="0" parTransId="{4459DF42-802E-45AF-A2F1-D214F6416006}" sibTransId="{117A2C5F-62E9-4BF8-9823-4B0A1BBDC6A1}"/>
    <dgm:cxn modelId="{DC6861DB-2575-4A11-ADF4-C2C84B0F2110}" srcId="{49BAECE5-D975-4469-B1D3-ABE37DE30567}" destId="{3626FE50-8D48-42AF-B09F-4C44658D3E80}" srcOrd="0" destOrd="0" parTransId="{0E55EB81-17AE-4FAD-B6E6-31F89FFDF2CC}" sibTransId="{C03D51F4-E42D-4979-B7AA-EEDE7923E740}"/>
    <dgm:cxn modelId="{C2EFA184-45AE-49C2-A5AB-705F7D2F0247}" srcId="{A5305C83-371F-42B2-BBA7-DBA2F79F5994}" destId="{49BAECE5-D975-4469-B1D3-ABE37DE30567}" srcOrd="2" destOrd="0" parTransId="{9A984A14-DCB7-423B-802E-6406736CF395}" sibTransId="{284F74AB-488A-4EE2-B94C-B62AC0790A3F}"/>
    <dgm:cxn modelId="{243E1E0E-D5A3-4793-8AFC-DB72F98B07BE}" type="presParOf" srcId="{7321E92E-9E87-4AB4-B693-9E27D26524E2}" destId="{06EE4A62-7AE1-4591-9539-005B774A03E1}" srcOrd="0" destOrd="0" presId="urn:microsoft.com/office/officeart/2005/8/layout/chevron2"/>
    <dgm:cxn modelId="{9143F72A-C364-482F-B92D-CF57B6B6B806}" type="presParOf" srcId="{06EE4A62-7AE1-4591-9539-005B774A03E1}" destId="{4215CF27-F721-43C3-8FBA-19A239B1C8A5}" srcOrd="0" destOrd="0" presId="urn:microsoft.com/office/officeart/2005/8/layout/chevron2"/>
    <dgm:cxn modelId="{64178CB0-F5AA-40CF-A89F-CA73893243E1}" type="presParOf" srcId="{06EE4A62-7AE1-4591-9539-005B774A03E1}" destId="{BEF3A34C-6047-4E2C-AC35-06FCB7D6EEB4}" srcOrd="1" destOrd="0" presId="urn:microsoft.com/office/officeart/2005/8/layout/chevron2"/>
    <dgm:cxn modelId="{A7CE6FF4-149D-4692-A375-5B90D794C17B}" type="presParOf" srcId="{7321E92E-9E87-4AB4-B693-9E27D26524E2}" destId="{B84D50A9-F2A8-4C87-A004-6BE22FD299DA}" srcOrd="1" destOrd="0" presId="urn:microsoft.com/office/officeart/2005/8/layout/chevron2"/>
    <dgm:cxn modelId="{BCF45CCC-FE0A-489D-94C6-69EA03F22946}" type="presParOf" srcId="{7321E92E-9E87-4AB4-B693-9E27D26524E2}" destId="{467D1BB4-2C0B-4DAA-B8A5-407735589CDD}" srcOrd="2" destOrd="0" presId="urn:microsoft.com/office/officeart/2005/8/layout/chevron2"/>
    <dgm:cxn modelId="{F58C823B-D333-4587-BCEA-CCCD88376E16}" type="presParOf" srcId="{467D1BB4-2C0B-4DAA-B8A5-407735589CDD}" destId="{6FE6D47E-F588-4C1B-9AD2-9B4121B2E564}" srcOrd="0" destOrd="0" presId="urn:microsoft.com/office/officeart/2005/8/layout/chevron2"/>
    <dgm:cxn modelId="{54FF6236-910D-49C7-994E-6D296DD0630C}" type="presParOf" srcId="{467D1BB4-2C0B-4DAA-B8A5-407735589CDD}" destId="{57D27D50-3930-4B9A-88C3-7E8F3393115E}" srcOrd="1" destOrd="0" presId="urn:microsoft.com/office/officeart/2005/8/layout/chevron2"/>
    <dgm:cxn modelId="{FDD93500-1EE0-4146-A2ED-92582AE34790}" type="presParOf" srcId="{7321E92E-9E87-4AB4-B693-9E27D26524E2}" destId="{43C5EAD9-2EE4-4E53-972E-F6660304DB20}" srcOrd="3" destOrd="0" presId="urn:microsoft.com/office/officeart/2005/8/layout/chevron2"/>
    <dgm:cxn modelId="{E75132D5-FDB7-4E79-8913-D3131FC1A4C2}" type="presParOf" srcId="{7321E92E-9E87-4AB4-B693-9E27D26524E2}" destId="{C448724C-F020-43E8-B582-C8DF1DB61636}" srcOrd="4" destOrd="0" presId="urn:microsoft.com/office/officeart/2005/8/layout/chevron2"/>
    <dgm:cxn modelId="{AB2ABECD-C0D6-4585-BAD5-31BA3ABF9042}" type="presParOf" srcId="{C448724C-F020-43E8-B582-C8DF1DB61636}" destId="{5C9A300A-F977-42D0-AF37-AF6F76547A0D}" srcOrd="0" destOrd="0" presId="urn:microsoft.com/office/officeart/2005/8/layout/chevron2"/>
    <dgm:cxn modelId="{FF992361-27B2-48EC-93AE-1E8BF2135F2E}" type="presParOf" srcId="{C448724C-F020-43E8-B582-C8DF1DB61636}" destId="{2B41EA7A-7A3C-4194-A51C-80679FE4748E}" srcOrd="1" destOrd="0" presId="urn:microsoft.com/office/officeart/2005/8/layout/chevron2"/>
    <dgm:cxn modelId="{305E550B-9247-4614-B984-594C8939720C}" type="presParOf" srcId="{7321E92E-9E87-4AB4-B693-9E27D26524E2}" destId="{6DD29CCF-8DA6-4612-B127-BF45E2912A1D}" srcOrd="5" destOrd="0" presId="urn:microsoft.com/office/officeart/2005/8/layout/chevron2"/>
    <dgm:cxn modelId="{F96D4312-3BF1-40C1-8842-132BACB3AF92}" type="presParOf" srcId="{7321E92E-9E87-4AB4-B693-9E27D26524E2}" destId="{36EAE436-5F5D-4A46-957A-B6EC0AE03242}" srcOrd="6" destOrd="0" presId="urn:microsoft.com/office/officeart/2005/8/layout/chevron2"/>
    <dgm:cxn modelId="{7AE63613-4760-423C-98DD-6F97F509128B}" type="presParOf" srcId="{36EAE436-5F5D-4A46-957A-B6EC0AE03242}" destId="{120424DE-AD68-4E38-AF42-32F3CAC88ABB}" srcOrd="0" destOrd="0" presId="urn:microsoft.com/office/officeart/2005/8/layout/chevron2"/>
    <dgm:cxn modelId="{07B2120C-08B4-45DF-B776-5440433503F7}" type="presParOf" srcId="{36EAE436-5F5D-4A46-957A-B6EC0AE03242}" destId="{0AE4B30E-BDB5-4045-99EF-BCE02D67BC78}" srcOrd="1" destOrd="0" presId="urn:microsoft.com/office/officeart/2005/8/layout/chevron2"/>
    <dgm:cxn modelId="{B0B492C1-7269-447C-A57D-75BAB73826DA}" type="presParOf" srcId="{7321E92E-9E87-4AB4-B693-9E27D26524E2}" destId="{3707319C-1DE2-4405-82E0-FE1FEAD24A04}" srcOrd="7" destOrd="0" presId="urn:microsoft.com/office/officeart/2005/8/layout/chevron2"/>
    <dgm:cxn modelId="{CCEEC184-156B-4A88-9A43-4789D1D96BD4}" type="presParOf" srcId="{7321E92E-9E87-4AB4-B693-9E27D26524E2}" destId="{4AE476C7-EDE9-43E1-AF64-BAFC29C27B28}" srcOrd="8" destOrd="0" presId="urn:microsoft.com/office/officeart/2005/8/layout/chevron2"/>
    <dgm:cxn modelId="{AF5BE498-0906-4400-9EA8-F695B1363B3E}" type="presParOf" srcId="{4AE476C7-EDE9-43E1-AF64-BAFC29C27B28}" destId="{338BDA70-27A1-4A40-8B11-F3404198FD74}" srcOrd="0" destOrd="0" presId="urn:microsoft.com/office/officeart/2005/8/layout/chevron2"/>
    <dgm:cxn modelId="{74941858-56CD-4E8B-90AF-D9CF90A21137}" type="presParOf" srcId="{4AE476C7-EDE9-43E1-AF64-BAFC29C27B28}" destId="{BA13B51C-0A0F-4501-8164-5E51BE4A037D}" srcOrd="1" destOrd="0" presId="urn:microsoft.com/office/officeart/2005/8/layout/chevron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5531DA-EDD2-4C34-A5C9-6667CD37ACEE}" type="doc">
      <dgm:prSet loTypeId="urn:microsoft.com/office/officeart/2005/8/layout/radial5" loCatId="cycle" qsTypeId="urn:microsoft.com/office/officeart/2005/8/quickstyle/3d7" qsCatId="3D" csTypeId="urn:microsoft.com/office/officeart/2005/8/colors/colorful5" csCatId="colorful" phldr="1"/>
      <dgm:spPr/>
      <dgm:t>
        <a:bodyPr/>
        <a:lstStyle/>
        <a:p>
          <a:endParaRPr lang="en-US"/>
        </a:p>
      </dgm:t>
    </dgm:pt>
    <dgm:pt modelId="{EEC5C663-2AA9-4B5A-9C2D-3563D9A54283}">
      <dgm:prSet phldrT="[Text]"/>
      <dgm:spPr/>
      <dgm:t>
        <a:bodyPr/>
        <a:lstStyle/>
        <a:p>
          <a:r>
            <a:rPr lang="en-US" dirty="0"/>
            <a:t>Bamboo- Change Agent</a:t>
          </a:r>
        </a:p>
      </dgm:t>
    </dgm:pt>
    <dgm:pt modelId="{7B70AF62-C24E-4EDB-8B55-5C0D82549DB7}" type="parTrans" cxnId="{23F9C8C5-2FD2-4372-9B63-CC99F01B2510}">
      <dgm:prSet/>
      <dgm:spPr/>
      <dgm:t>
        <a:bodyPr/>
        <a:lstStyle/>
        <a:p>
          <a:endParaRPr lang="en-US"/>
        </a:p>
      </dgm:t>
    </dgm:pt>
    <dgm:pt modelId="{F5324288-D571-4C75-96C4-F2945DF99945}" type="sibTrans" cxnId="{23F9C8C5-2FD2-4372-9B63-CC99F01B2510}">
      <dgm:prSet/>
      <dgm:spPr/>
      <dgm:t>
        <a:bodyPr/>
        <a:lstStyle/>
        <a:p>
          <a:endParaRPr lang="en-US"/>
        </a:p>
      </dgm:t>
    </dgm:pt>
    <dgm:pt modelId="{88B10485-4140-4E69-ADE6-FD53768E3C41}">
      <dgm:prSet phldrT="[Text]"/>
      <dgm:spPr/>
      <dgm:t>
        <a:bodyPr/>
        <a:lstStyle/>
        <a:p>
          <a:r>
            <a:rPr lang="en-US" dirty="0"/>
            <a:t>Economical</a:t>
          </a:r>
        </a:p>
      </dgm:t>
    </dgm:pt>
    <dgm:pt modelId="{0ED81590-656C-486D-91FE-4926B5E780E3}" type="parTrans" cxnId="{D3B1C07F-02D3-4873-8B82-AFF90F0178A1}">
      <dgm:prSet/>
      <dgm:spPr/>
      <dgm:t>
        <a:bodyPr/>
        <a:lstStyle/>
        <a:p>
          <a:endParaRPr lang="en-US"/>
        </a:p>
      </dgm:t>
    </dgm:pt>
    <dgm:pt modelId="{0EA264DC-5C1B-4AD4-8321-B13BACB6F0C0}" type="sibTrans" cxnId="{D3B1C07F-02D3-4873-8B82-AFF90F0178A1}">
      <dgm:prSet/>
      <dgm:spPr/>
      <dgm:t>
        <a:bodyPr/>
        <a:lstStyle/>
        <a:p>
          <a:endParaRPr lang="en-US"/>
        </a:p>
      </dgm:t>
    </dgm:pt>
    <dgm:pt modelId="{B4ADE33C-DB81-42BC-985E-3C3B40CAACFC}">
      <dgm:prSet phldrT="[Text]"/>
      <dgm:spPr/>
      <dgm:t>
        <a:bodyPr/>
        <a:lstStyle/>
        <a:p>
          <a:r>
            <a:rPr lang="en-US" dirty="0"/>
            <a:t>Gender Equality </a:t>
          </a:r>
        </a:p>
      </dgm:t>
    </dgm:pt>
    <dgm:pt modelId="{6E95EB7E-48CF-4324-90A4-84467855604E}" type="parTrans" cxnId="{2C445082-CA91-4C38-B17D-F654E7F57063}">
      <dgm:prSet/>
      <dgm:spPr/>
      <dgm:t>
        <a:bodyPr/>
        <a:lstStyle/>
        <a:p>
          <a:endParaRPr lang="en-US"/>
        </a:p>
      </dgm:t>
    </dgm:pt>
    <dgm:pt modelId="{E4B6F478-DCC7-4D09-BBA8-47B64469CA42}" type="sibTrans" cxnId="{2C445082-CA91-4C38-B17D-F654E7F57063}">
      <dgm:prSet/>
      <dgm:spPr/>
      <dgm:t>
        <a:bodyPr/>
        <a:lstStyle/>
        <a:p>
          <a:endParaRPr lang="en-US"/>
        </a:p>
      </dgm:t>
    </dgm:pt>
    <dgm:pt modelId="{2C210D93-94AB-4693-A2F7-396B2FA981DD}">
      <dgm:prSet phldrT="[Text]"/>
      <dgm:spPr/>
      <dgm:t>
        <a:bodyPr/>
        <a:lstStyle/>
        <a:p>
          <a:r>
            <a:rPr lang="en-US" dirty="0"/>
            <a:t>Social</a:t>
          </a:r>
        </a:p>
      </dgm:t>
    </dgm:pt>
    <dgm:pt modelId="{0C4F2DBC-26AB-419B-B51D-46EFEB3C241E}" type="parTrans" cxnId="{900B3583-F2FA-45E5-8EA0-5728F2B614CF}">
      <dgm:prSet/>
      <dgm:spPr/>
      <dgm:t>
        <a:bodyPr/>
        <a:lstStyle/>
        <a:p>
          <a:endParaRPr lang="en-US"/>
        </a:p>
      </dgm:t>
    </dgm:pt>
    <dgm:pt modelId="{C71DA0B4-40DB-45F3-B9AC-BFB7CC96877C}" type="sibTrans" cxnId="{900B3583-F2FA-45E5-8EA0-5728F2B614CF}">
      <dgm:prSet/>
      <dgm:spPr/>
      <dgm:t>
        <a:bodyPr/>
        <a:lstStyle/>
        <a:p>
          <a:endParaRPr lang="en-US"/>
        </a:p>
      </dgm:t>
    </dgm:pt>
    <dgm:pt modelId="{13105D8C-CA5D-47B3-BAE2-F65440ABF11F}">
      <dgm:prSet phldrT="[Text]"/>
      <dgm:spPr/>
      <dgm:t>
        <a:bodyPr/>
        <a:lstStyle/>
        <a:p>
          <a:r>
            <a:rPr lang="en-US" dirty="0"/>
            <a:t>Ecological </a:t>
          </a:r>
        </a:p>
      </dgm:t>
    </dgm:pt>
    <dgm:pt modelId="{A54BD8E4-C7B4-431F-A4FB-E52CC6387844}" type="parTrans" cxnId="{AE1518EF-80AC-415A-87E3-DE68FEBC8A3D}">
      <dgm:prSet/>
      <dgm:spPr/>
      <dgm:t>
        <a:bodyPr/>
        <a:lstStyle/>
        <a:p>
          <a:endParaRPr lang="en-US"/>
        </a:p>
      </dgm:t>
    </dgm:pt>
    <dgm:pt modelId="{273C7699-DF99-4DA7-8810-26350C3DCDEF}" type="sibTrans" cxnId="{AE1518EF-80AC-415A-87E3-DE68FEBC8A3D}">
      <dgm:prSet/>
      <dgm:spPr/>
      <dgm:t>
        <a:bodyPr/>
        <a:lstStyle/>
        <a:p>
          <a:endParaRPr lang="en-US"/>
        </a:p>
      </dgm:t>
    </dgm:pt>
    <dgm:pt modelId="{9EF5982A-EF7F-469A-9987-A6E4739629A6}">
      <dgm:prSet/>
      <dgm:spPr/>
      <dgm:t>
        <a:bodyPr/>
        <a:lstStyle/>
        <a:p>
          <a:r>
            <a:rPr lang="en-US" dirty="0"/>
            <a:t>Energy </a:t>
          </a:r>
        </a:p>
      </dgm:t>
    </dgm:pt>
    <dgm:pt modelId="{55F182E9-67F2-485A-B362-53E50F8AED48}" type="parTrans" cxnId="{A54B10CF-61C8-4E01-88D1-A2BC4ECD3323}">
      <dgm:prSet/>
      <dgm:spPr/>
      <dgm:t>
        <a:bodyPr/>
        <a:lstStyle/>
        <a:p>
          <a:endParaRPr lang="en-US"/>
        </a:p>
      </dgm:t>
    </dgm:pt>
    <dgm:pt modelId="{7B41A837-040E-4F66-AFDF-61E1E09A754F}" type="sibTrans" cxnId="{A54B10CF-61C8-4E01-88D1-A2BC4ECD3323}">
      <dgm:prSet/>
      <dgm:spPr/>
      <dgm:t>
        <a:bodyPr/>
        <a:lstStyle/>
        <a:p>
          <a:endParaRPr lang="en-US"/>
        </a:p>
      </dgm:t>
    </dgm:pt>
    <dgm:pt modelId="{977B9730-22AF-4FC7-BE22-C43D7547FEE7}">
      <dgm:prSet/>
      <dgm:spPr/>
      <dgm:t>
        <a:bodyPr/>
        <a:lstStyle/>
        <a:p>
          <a:r>
            <a:rPr lang="en-US" dirty="0"/>
            <a:t>Lifestyle</a:t>
          </a:r>
        </a:p>
      </dgm:t>
    </dgm:pt>
    <dgm:pt modelId="{F8733253-2B0F-452A-B018-2895CEB791C5}" type="parTrans" cxnId="{8912FF70-E10D-458C-AC21-C664EA28810D}">
      <dgm:prSet/>
      <dgm:spPr/>
      <dgm:t>
        <a:bodyPr/>
        <a:lstStyle/>
        <a:p>
          <a:endParaRPr lang="en-US"/>
        </a:p>
      </dgm:t>
    </dgm:pt>
    <dgm:pt modelId="{645C9F01-E52F-40AC-8FF0-488DFE8296A8}" type="sibTrans" cxnId="{8912FF70-E10D-458C-AC21-C664EA28810D}">
      <dgm:prSet/>
      <dgm:spPr/>
      <dgm:t>
        <a:bodyPr/>
        <a:lstStyle/>
        <a:p>
          <a:endParaRPr lang="en-US"/>
        </a:p>
      </dgm:t>
    </dgm:pt>
    <dgm:pt modelId="{2483E207-BC4A-4D40-BBCE-18AB773C06E5}" type="pres">
      <dgm:prSet presAssocID="{385531DA-EDD2-4C34-A5C9-6667CD37ACEE}" presName="Name0" presStyleCnt="0">
        <dgm:presLayoutVars>
          <dgm:chMax val="1"/>
          <dgm:dir/>
          <dgm:animLvl val="ctr"/>
          <dgm:resizeHandles val="exact"/>
        </dgm:presLayoutVars>
      </dgm:prSet>
      <dgm:spPr/>
      <dgm:t>
        <a:bodyPr/>
        <a:lstStyle/>
        <a:p>
          <a:endParaRPr lang="en-IN"/>
        </a:p>
      </dgm:t>
    </dgm:pt>
    <dgm:pt modelId="{B3ECC668-FE93-48BD-9575-4E3FAED19097}" type="pres">
      <dgm:prSet presAssocID="{EEC5C663-2AA9-4B5A-9C2D-3563D9A54283}" presName="centerShape" presStyleLbl="node0" presStyleIdx="0" presStyleCnt="1"/>
      <dgm:spPr/>
      <dgm:t>
        <a:bodyPr/>
        <a:lstStyle/>
        <a:p>
          <a:endParaRPr lang="en-IN"/>
        </a:p>
      </dgm:t>
    </dgm:pt>
    <dgm:pt modelId="{A9FE5945-36B2-46D7-9B10-1D6EACA271EB}" type="pres">
      <dgm:prSet presAssocID="{0ED81590-656C-486D-91FE-4926B5E780E3}" presName="parTrans" presStyleLbl="sibTrans2D1" presStyleIdx="0" presStyleCnt="6"/>
      <dgm:spPr/>
      <dgm:t>
        <a:bodyPr/>
        <a:lstStyle/>
        <a:p>
          <a:endParaRPr lang="en-IN"/>
        </a:p>
      </dgm:t>
    </dgm:pt>
    <dgm:pt modelId="{F2E8729C-E76F-478C-9C8E-5DC90824B591}" type="pres">
      <dgm:prSet presAssocID="{0ED81590-656C-486D-91FE-4926B5E780E3}" presName="connectorText" presStyleLbl="sibTrans2D1" presStyleIdx="0" presStyleCnt="6"/>
      <dgm:spPr/>
      <dgm:t>
        <a:bodyPr/>
        <a:lstStyle/>
        <a:p>
          <a:endParaRPr lang="en-IN"/>
        </a:p>
      </dgm:t>
    </dgm:pt>
    <dgm:pt modelId="{8D116E25-54AA-410F-AA8E-3BEDEEC6ED3A}" type="pres">
      <dgm:prSet presAssocID="{88B10485-4140-4E69-ADE6-FD53768E3C41}" presName="node" presStyleLbl="node1" presStyleIdx="0" presStyleCnt="6">
        <dgm:presLayoutVars>
          <dgm:bulletEnabled val="1"/>
        </dgm:presLayoutVars>
      </dgm:prSet>
      <dgm:spPr/>
      <dgm:t>
        <a:bodyPr/>
        <a:lstStyle/>
        <a:p>
          <a:endParaRPr lang="en-IN"/>
        </a:p>
      </dgm:t>
    </dgm:pt>
    <dgm:pt modelId="{0AE0B140-A076-4DB1-B052-61153F156B0F}" type="pres">
      <dgm:prSet presAssocID="{6E95EB7E-48CF-4324-90A4-84467855604E}" presName="parTrans" presStyleLbl="sibTrans2D1" presStyleIdx="1" presStyleCnt="6"/>
      <dgm:spPr/>
      <dgm:t>
        <a:bodyPr/>
        <a:lstStyle/>
        <a:p>
          <a:endParaRPr lang="en-IN"/>
        </a:p>
      </dgm:t>
    </dgm:pt>
    <dgm:pt modelId="{1140A8E5-B16E-4AE3-9AEE-6B3E3207622F}" type="pres">
      <dgm:prSet presAssocID="{6E95EB7E-48CF-4324-90A4-84467855604E}" presName="connectorText" presStyleLbl="sibTrans2D1" presStyleIdx="1" presStyleCnt="6"/>
      <dgm:spPr/>
      <dgm:t>
        <a:bodyPr/>
        <a:lstStyle/>
        <a:p>
          <a:endParaRPr lang="en-IN"/>
        </a:p>
      </dgm:t>
    </dgm:pt>
    <dgm:pt modelId="{A8C3FD05-0953-4ABA-B32F-727BFDA84A65}" type="pres">
      <dgm:prSet presAssocID="{B4ADE33C-DB81-42BC-985E-3C3B40CAACFC}" presName="node" presStyleLbl="node1" presStyleIdx="1" presStyleCnt="6">
        <dgm:presLayoutVars>
          <dgm:bulletEnabled val="1"/>
        </dgm:presLayoutVars>
      </dgm:prSet>
      <dgm:spPr/>
      <dgm:t>
        <a:bodyPr/>
        <a:lstStyle/>
        <a:p>
          <a:endParaRPr lang="en-IN"/>
        </a:p>
      </dgm:t>
    </dgm:pt>
    <dgm:pt modelId="{2F895FBB-0038-46DE-864B-EF55F077A9E8}" type="pres">
      <dgm:prSet presAssocID="{55F182E9-67F2-485A-B362-53E50F8AED48}" presName="parTrans" presStyleLbl="sibTrans2D1" presStyleIdx="2" presStyleCnt="6"/>
      <dgm:spPr/>
      <dgm:t>
        <a:bodyPr/>
        <a:lstStyle/>
        <a:p>
          <a:endParaRPr lang="en-IN"/>
        </a:p>
      </dgm:t>
    </dgm:pt>
    <dgm:pt modelId="{66038B9D-185E-44CA-9BB5-4CF4AFE19A4B}" type="pres">
      <dgm:prSet presAssocID="{55F182E9-67F2-485A-B362-53E50F8AED48}" presName="connectorText" presStyleLbl="sibTrans2D1" presStyleIdx="2" presStyleCnt="6"/>
      <dgm:spPr/>
      <dgm:t>
        <a:bodyPr/>
        <a:lstStyle/>
        <a:p>
          <a:endParaRPr lang="en-IN"/>
        </a:p>
      </dgm:t>
    </dgm:pt>
    <dgm:pt modelId="{EAF9A1A5-B042-4C80-B16A-332CD2F3BF68}" type="pres">
      <dgm:prSet presAssocID="{9EF5982A-EF7F-469A-9987-A6E4739629A6}" presName="node" presStyleLbl="node1" presStyleIdx="2" presStyleCnt="6">
        <dgm:presLayoutVars>
          <dgm:bulletEnabled val="1"/>
        </dgm:presLayoutVars>
      </dgm:prSet>
      <dgm:spPr/>
      <dgm:t>
        <a:bodyPr/>
        <a:lstStyle/>
        <a:p>
          <a:endParaRPr lang="en-IN"/>
        </a:p>
      </dgm:t>
    </dgm:pt>
    <dgm:pt modelId="{6614B462-7E89-4403-AA0B-BD8EA1FDA73C}" type="pres">
      <dgm:prSet presAssocID="{F8733253-2B0F-452A-B018-2895CEB791C5}" presName="parTrans" presStyleLbl="sibTrans2D1" presStyleIdx="3" presStyleCnt="6"/>
      <dgm:spPr/>
      <dgm:t>
        <a:bodyPr/>
        <a:lstStyle/>
        <a:p>
          <a:endParaRPr lang="en-IN"/>
        </a:p>
      </dgm:t>
    </dgm:pt>
    <dgm:pt modelId="{59BED4EE-83E2-4DAB-B67F-32C8F1088674}" type="pres">
      <dgm:prSet presAssocID="{F8733253-2B0F-452A-B018-2895CEB791C5}" presName="connectorText" presStyleLbl="sibTrans2D1" presStyleIdx="3" presStyleCnt="6"/>
      <dgm:spPr/>
      <dgm:t>
        <a:bodyPr/>
        <a:lstStyle/>
        <a:p>
          <a:endParaRPr lang="en-IN"/>
        </a:p>
      </dgm:t>
    </dgm:pt>
    <dgm:pt modelId="{6B29E4AA-6118-4CA6-8C4B-7485D87F4FF9}" type="pres">
      <dgm:prSet presAssocID="{977B9730-22AF-4FC7-BE22-C43D7547FEE7}" presName="node" presStyleLbl="node1" presStyleIdx="3" presStyleCnt="6">
        <dgm:presLayoutVars>
          <dgm:bulletEnabled val="1"/>
        </dgm:presLayoutVars>
      </dgm:prSet>
      <dgm:spPr/>
      <dgm:t>
        <a:bodyPr/>
        <a:lstStyle/>
        <a:p>
          <a:endParaRPr lang="en-IN"/>
        </a:p>
      </dgm:t>
    </dgm:pt>
    <dgm:pt modelId="{18DAC225-CDF4-4B6C-A2D3-219925A06FDA}" type="pres">
      <dgm:prSet presAssocID="{0C4F2DBC-26AB-419B-B51D-46EFEB3C241E}" presName="parTrans" presStyleLbl="sibTrans2D1" presStyleIdx="4" presStyleCnt="6"/>
      <dgm:spPr/>
      <dgm:t>
        <a:bodyPr/>
        <a:lstStyle/>
        <a:p>
          <a:endParaRPr lang="en-IN"/>
        </a:p>
      </dgm:t>
    </dgm:pt>
    <dgm:pt modelId="{21F9164A-D7AE-4B4D-BD7B-10EF038A9CE8}" type="pres">
      <dgm:prSet presAssocID="{0C4F2DBC-26AB-419B-B51D-46EFEB3C241E}" presName="connectorText" presStyleLbl="sibTrans2D1" presStyleIdx="4" presStyleCnt="6"/>
      <dgm:spPr/>
      <dgm:t>
        <a:bodyPr/>
        <a:lstStyle/>
        <a:p>
          <a:endParaRPr lang="en-IN"/>
        </a:p>
      </dgm:t>
    </dgm:pt>
    <dgm:pt modelId="{FF77F667-33DB-4B9E-98D5-3ADC2BAC6E1C}" type="pres">
      <dgm:prSet presAssocID="{2C210D93-94AB-4693-A2F7-396B2FA981DD}" presName="node" presStyleLbl="node1" presStyleIdx="4" presStyleCnt="6">
        <dgm:presLayoutVars>
          <dgm:bulletEnabled val="1"/>
        </dgm:presLayoutVars>
      </dgm:prSet>
      <dgm:spPr/>
      <dgm:t>
        <a:bodyPr/>
        <a:lstStyle/>
        <a:p>
          <a:endParaRPr lang="en-IN"/>
        </a:p>
      </dgm:t>
    </dgm:pt>
    <dgm:pt modelId="{609EE279-0688-4D71-AA0A-34AC21AF00D4}" type="pres">
      <dgm:prSet presAssocID="{A54BD8E4-C7B4-431F-A4FB-E52CC6387844}" presName="parTrans" presStyleLbl="sibTrans2D1" presStyleIdx="5" presStyleCnt="6"/>
      <dgm:spPr/>
      <dgm:t>
        <a:bodyPr/>
        <a:lstStyle/>
        <a:p>
          <a:endParaRPr lang="en-IN"/>
        </a:p>
      </dgm:t>
    </dgm:pt>
    <dgm:pt modelId="{C7121939-D546-4C03-8B5E-0D1ABB8108AB}" type="pres">
      <dgm:prSet presAssocID="{A54BD8E4-C7B4-431F-A4FB-E52CC6387844}" presName="connectorText" presStyleLbl="sibTrans2D1" presStyleIdx="5" presStyleCnt="6"/>
      <dgm:spPr/>
      <dgm:t>
        <a:bodyPr/>
        <a:lstStyle/>
        <a:p>
          <a:endParaRPr lang="en-IN"/>
        </a:p>
      </dgm:t>
    </dgm:pt>
    <dgm:pt modelId="{A7E87C1E-D270-43A9-BE24-D01C13C96A70}" type="pres">
      <dgm:prSet presAssocID="{13105D8C-CA5D-47B3-BAE2-F65440ABF11F}" presName="node" presStyleLbl="node1" presStyleIdx="5" presStyleCnt="6">
        <dgm:presLayoutVars>
          <dgm:bulletEnabled val="1"/>
        </dgm:presLayoutVars>
      </dgm:prSet>
      <dgm:spPr/>
      <dgm:t>
        <a:bodyPr/>
        <a:lstStyle/>
        <a:p>
          <a:endParaRPr lang="en-IN"/>
        </a:p>
      </dgm:t>
    </dgm:pt>
  </dgm:ptLst>
  <dgm:cxnLst>
    <dgm:cxn modelId="{723A4A72-2D61-47F9-9A48-5710A2C93E14}" type="presOf" srcId="{F8733253-2B0F-452A-B018-2895CEB791C5}" destId="{59BED4EE-83E2-4DAB-B67F-32C8F1088674}" srcOrd="1" destOrd="0" presId="urn:microsoft.com/office/officeart/2005/8/layout/radial5"/>
    <dgm:cxn modelId="{7A2CA0FF-C2EE-4628-9800-8358D8175F20}" type="presOf" srcId="{6E95EB7E-48CF-4324-90A4-84467855604E}" destId="{1140A8E5-B16E-4AE3-9AEE-6B3E3207622F}" srcOrd="1" destOrd="0" presId="urn:microsoft.com/office/officeart/2005/8/layout/radial5"/>
    <dgm:cxn modelId="{23F9C8C5-2FD2-4372-9B63-CC99F01B2510}" srcId="{385531DA-EDD2-4C34-A5C9-6667CD37ACEE}" destId="{EEC5C663-2AA9-4B5A-9C2D-3563D9A54283}" srcOrd="0" destOrd="0" parTransId="{7B70AF62-C24E-4EDB-8B55-5C0D82549DB7}" sibTransId="{F5324288-D571-4C75-96C4-F2945DF99945}"/>
    <dgm:cxn modelId="{900B3583-F2FA-45E5-8EA0-5728F2B614CF}" srcId="{EEC5C663-2AA9-4B5A-9C2D-3563D9A54283}" destId="{2C210D93-94AB-4693-A2F7-396B2FA981DD}" srcOrd="4" destOrd="0" parTransId="{0C4F2DBC-26AB-419B-B51D-46EFEB3C241E}" sibTransId="{C71DA0B4-40DB-45F3-B9AC-BFB7CC96877C}"/>
    <dgm:cxn modelId="{E4AF4076-15CF-4074-85ED-63D9B7643928}" type="presOf" srcId="{55F182E9-67F2-485A-B362-53E50F8AED48}" destId="{66038B9D-185E-44CA-9BB5-4CF4AFE19A4B}" srcOrd="1" destOrd="0" presId="urn:microsoft.com/office/officeart/2005/8/layout/radial5"/>
    <dgm:cxn modelId="{2C445082-CA91-4C38-B17D-F654E7F57063}" srcId="{EEC5C663-2AA9-4B5A-9C2D-3563D9A54283}" destId="{B4ADE33C-DB81-42BC-985E-3C3B40CAACFC}" srcOrd="1" destOrd="0" parTransId="{6E95EB7E-48CF-4324-90A4-84467855604E}" sibTransId="{E4B6F478-DCC7-4D09-BBA8-47B64469CA42}"/>
    <dgm:cxn modelId="{D662CBE5-E58C-4D3C-A624-0EB738D91A14}" type="presOf" srcId="{385531DA-EDD2-4C34-A5C9-6667CD37ACEE}" destId="{2483E207-BC4A-4D40-BBCE-18AB773C06E5}" srcOrd="0" destOrd="0" presId="urn:microsoft.com/office/officeart/2005/8/layout/radial5"/>
    <dgm:cxn modelId="{D66D2489-B8BC-4843-A1D5-A0EB2F8D5883}" type="presOf" srcId="{13105D8C-CA5D-47B3-BAE2-F65440ABF11F}" destId="{A7E87C1E-D270-43A9-BE24-D01C13C96A70}" srcOrd="0" destOrd="0" presId="urn:microsoft.com/office/officeart/2005/8/layout/radial5"/>
    <dgm:cxn modelId="{EBC5C21C-2959-48B5-BEA2-8FC998166709}" type="presOf" srcId="{A54BD8E4-C7B4-431F-A4FB-E52CC6387844}" destId="{C7121939-D546-4C03-8B5E-0D1ABB8108AB}" srcOrd="1" destOrd="0" presId="urn:microsoft.com/office/officeart/2005/8/layout/radial5"/>
    <dgm:cxn modelId="{B7F310C4-97D2-4B11-A2FD-43A0E1EA8241}" type="presOf" srcId="{A54BD8E4-C7B4-431F-A4FB-E52CC6387844}" destId="{609EE279-0688-4D71-AA0A-34AC21AF00D4}" srcOrd="0" destOrd="0" presId="urn:microsoft.com/office/officeart/2005/8/layout/radial5"/>
    <dgm:cxn modelId="{3D01DC0A-2737-40C0-8161-C49A598CF5ED}" type="presOf" srcId="{977B9730-22AF-4FC7-BE22-C43D7547FEE7}" destId="{6B29E4AA-6118-4CA6-8C4B-7485D87F4FF9}" srcOrd="0" destOrd="0" presId="urn:microsoft.com/office/officeart/2005/8/layout/radial5"/>
    <dgm:cxn modelId="{D6BB87C5-4DF5-46C4-BE2B-62A4FE7A7AAF}" type="presOf" srcId="{0C4F2DBC-26AB-419B-B51D-46EFEB3C241E}" destId="{18DAC225-CDF4-4B6C-A2D3-219925A06FDA}" srcOrd="0" destOrd="0" presId="urn:microsoft.com/office/officeart/2005/8/layout/radial5"/>
    <dgm:cxn modelId="{708193A5-FAC5-43C8-A274-DB6DEE9F1EB5}" type="presOf" srcId="{2C210D93-94AB-4693-A2F7-396B2FA981DD}" destId="{FF77F667-33DB-4B9E-98D5-3ADC2BAC6E1C}" srcOrd="0" destOrd="0" presId="urn:microsoft.com/office/officeart/2005/8/layout/radial5"/>
    <dgm:cxn modelId="{86F76AE3-687B-4091-A9A2-3C8A3F99EDA0}" type="presOf" srcId="{EEC5C663-2AA9-4B5A-9C2D-3563D9A54283}" destId="{B3ECC668-FE93-48BD-9575-4E3FAED19097}" srcOrd="0" destOrd="0" presId="urn:microsoft.com/office/officeart/2005/8/layout/radial5"/>
    <dgm:cxn modelId="{F8F034DF-C97C-4205-95B0-38B8D4E804CD}" type="presOf" srcId="{9EF5982A-EF7F-469A-9987-A6E4739629A6}" destId="{EAF9A1A5-B042-4C80-B16A-332CD2F3BF68}" srcOrd="0" destOrd="0" presId="urn:microsoft.com/office/officeart/2005/8/layout/radial5"/>
    <dgm:cxn modelId="{481BC787-B7DF-47D2-B68D-BE756A642D13}" type="presOf" srcId="{88B10485-4140-4E69-ADE6-FD53768E3C41}" destId="{8D116E25-54AA-410F-AA8E-3BEDEEC6ED3A}" srcOrd="0" destOrd="0" presId="urn:microsoft.com/office/officeart/2005/8/layout/radial5"/>
    <dgm:cxn modelId="{871A7D15-FEC0-472F-B831-5620C422D093}" type="presOf" srcId="{0C4F2DBC-26AB-419B-B51D-46EFEB3C241E}" destId="{21F9164A-D7AE-4B4D-BD7B-10EF038A9CE8}" srcOrd="1" destOrd="0" presId="urn:microsoft.com/office/officeart/2005/8/layout/radial5"/>
    <dgm:cxn modelId="{423139D2-B95C-4624-9FBE-04C1A84D9E16}" type="presOf" srcId="{0ED81590-656C-486D-91FE-4926B5E780E3}" destId="{F2E8729C-E76F-478C-9C8E-5DC90824B591}" srcOrd="1" destOrd="0" presId="urn:microsoft.com/office/officeart/2005/8/layout/radial5"/>
    <dgm:cxn modelId="{A54B10CF-61C8-4E01-88D1-A2BC4ECD3323}" srcId="{EEC5C663-2AA9-4B5A-9C2D-3563D9A54283}" destId="{9EF5982A-EF7F-469A-9987-A6E4739629A6}" srcOrd="2" destOrd="0" parTransId="{55F182E9-67F2-485A-B362-53E50F8AED48}" sibTransId="{7B41A837-040E-4F66-AFDF-61E1E09A754F}"/>
    <dgm:cxn modelId="{8912FF70-E10D-458C-AC21-C664EA28810D}" srcId="{EEC5C663-2AA9-4B5A-9C2D-3563D9A54283}" destId="{977B9730-22AF-4FC7-BE22-C43D7547FEE7}" srcOrd="3" destOrd="0" parTransId="{F8733253-2B0F-452A-B018-2895CEB791C5}" sibTransId="{645C9F01-E52F-40AC-8FF0-488DFE8296A8}"/>
    <dgm:cxn modelId="{02B4C00D-1A19-4341-ADB7-DDB33B998226}" type="presOf" srcId="{B4ADE33C-DB81-42BC-985E-3C3B40CAACFC}" destId="{A8C3FD05-0953-4ABA-B32F-727BFDA84A65}" srcOrd="0" destOrd="0" presId="urn:microsoft.com/office/officeart/2005/8/layout/radial5"/>
    <dgm:cxn modelId="{AA283FD5-48A0-46FB-AEE4-21E0C4DA664E}" type="presOf" srcId="{F8733253-2B0F-452A-B018-2895CEB791C5}" destId="{6614B462-7E89-4403-AA0B-BD8EA1FDA73C}" srcOrd="0" destOrd="0" presId="urn:microsoft.com/office/officeart/2005/8/layout/radial5"/>
    <dgm:cxn modelId="{1DA21A6B-28E7-4FB2-B358-5AB2A3161079}" type="presOf" srcId="{6E95EB7E-48CF-4324-90A4-84467855604E}" destId="{0AE0B140-A076-4DB1-B052-61153F156B0F}" srcOrd="0" destOrd="0" presId="urn:microsoft.com/office/officeart/2005/8/layout/radial5"/>
    <dgm:cxn modelId="{D3B1C07F-02D3-4873-8B82-AFF90F0178A1}" srcId="{EEC5C663-2AA9-4B5A-9C2D-3563D9A54283}" destId="{88B10485-4140-4E69-ADE6-FD53768E3C41}" srcOrd="0" destOrd="0" parTransId="{0ED81590-656C-486D-91FE-4926B5E780E3}" sibTransId="{0EA264DC-5C1B-4AD4-8321-B13BACB6F0C0}"/>
    <dgm:cxn modelId="{AE1518EF-80AC-415A-87E3-DE68FEBC8A3D}" srcId="{EEC5C663-2AA9-4B5A-9C2D-3563D9A54283}" destId="{13105D8C-CA5D-47B3-BAE2-F65440ABF11F}" srcOrd="5" destOrd="0" parTransId="{A54BD8E4-C7B4-431F-A4FB-E52CC6387844}" sibTransId="{273C7699-DF99-4DA7-8810-26350C3DCDEF}"/>
    <dgm:cxn modelId="{F9132D68-F80F-4540-AD1D-9B876A188087}" type="presOf" srcId="{0ED81590-656C-486D-91FE-4926B5E780E3}" destId="{A9FE5945-36B2-46D7-9B10-1D6EACA271EB}" srcOrd="0" destOrd="0" presId="urn:microsoft.com/office/officeart/2005/8/layout/radial5"/>
    <dgm:cxn modelId="{0C36F378-9132-4AA0-A962-84A3970FA991}" type="presOf" srcId="{55F182E9-67F2-485A-B362-53E50F8AED48}" destId="{2F895FBB-0038-46DE-864B-EF55F077A9E8}" srcOrd="0" destOrd="0" presId="urn:microsoft.com/office/officeart/2005/8/layout/radial5"/>
    <dgm:cxn modelId="{DDAE870E-C11A-48AB-8E98-5343269E5E92}" type="presParOf" srcId="{2483E207-BC4A-4D40-BBCE-18AB773C06E5}" destId="{B3ECC668-FE93-48BD-9575-4E3FAED19097}" srcOrd="0" destOrd="0" presId="urn:microsoft.com/office/officeart/2005/8/layout/radial5"/>
    <dgm:cxn modelId="{4F323C1D-5093-4FA8-BEC0-1A4271FF0396}" type="presParOf" srcId="{2483E207-BC4A-4D40-BBCE-18AB773C06E5}" destId="{A9FE5945-36B2-46D7-9B10-1D6EACA271EB}" srcOrd="1" destOrd="0" presId="urn:microsoft.com/office/officeart/2005/8/layout/radial5"/>
    <dgm:cxn modelId="{519C1F19-059C-4203-9C83-854D385E8EE0}" type="presParOf" srcId="{A9FE5945-36B2-46D7-9B10-1D6EACA271EB}" destId="{F2E8729C-E76F-478C-9C8E-5DC90824B591}" srcOrd="0" destOrd="0" presId="urn:microsoft.com/office/officeart/2005/8/layout/radial5"/>
    <dgm:cxn modelId="{C265D22D-1AE0-4585-9556-0C2D5285A930}" type="presParOf" srcId="{2483E207-BC4A-4D40-BBCE-18AB773C06E5}" destId="{8D116E25-54AA-410F-AA8E-3BEDEEC6ED3A}" srcOrd="2" destOrd="0" presId="urn:microsoft.com/office/officeart/2005/8/layout/radial5"/>
    <dgm:cxn modelId="{67180342-B9EC-4B71-BE47-D1E2E3E68313}" type="presParOf" srcId="{2483E207-BC4A-4D40-BBCE-18AB773C06E5}" destId="{0AE0B140-A076-4DB1-B052-61153F156B0F}" srcOrd="3" destOrd="0" presId="urn:microsoft.com/office/officeart/2005/8/layout/radial5"/>
    <dgm:cxn modelId="{A4BF5AC9-A8F7-4597-ACCA-A6C2FC35F5A7}" type="presParOf" srcId="{0AE0B140-A076-4DB1-B052-61153F156B0F}" destId="{1140A8E5-B16E-4AE3-9AEE-6B3E3207622F}" srcOrd="0" destOrd="0" presId="urn:microsoft.com/office/officeart/2005/8/layout/radial5"/>
    <dgm:cxn modelId="{46E2E397-6C73-4DBA-B802-9A8F59F00050}" type="presParOf" srcId="{2483E207-BC4A-4D40-BBCE-18AB773C06E5}" destId="{A8C3FD05-0953-4ABA-B32F-727BFDA84A65}" srcOrd="4" destOrd="0" presId="urn:microsoft.com/office/officeart/2005/8/layout/radial5"/>
    <dgm:cxn modelId="{ECECC607-57B5-4C72-BD28-BC636E774A71}" type="presParOf" srcId="{2483E207-BC4A-4D40-BBCE-18AB773C06E5}" destId="{2F895FBB-0038-46DE-864B-EF55F077A9E8}" srcOrd="5" destOrd="0" presId="urn:microsoft.com/office/officeart/2005/8/layout/radial5"/>
    <dgm:cxn modelId="{66D4154D-3C1A-4301-AEC6-2C930BC4C687}" type="presParOf" srcId="{2F895FBB-0038-46DE-864B-EF55F077A9E8}" destId="{66038B9D-185E-44CA-9BB5-4CF4AFE19A4B}" srcOrd="0" destOrd="0" presId="urn:microsoft.com/office/officeart/2005/8/layout/radial5"/>
    <dgm:cxn modelId="{B37DCF7C-0484-42ED-B07C-050DA3A6D940}" type="presParOf" srcId="{2483E207-BC4A-4D40-BBCE-18AB773C06E5}" destId="{EAF9A1A5-B042-4C80-B16A-332CD2F3BF68}" srcOrd="6" destOrd="0" presId="urn:microsoft.com/office/officeart/2005/8/layout/radial5"/>
    <dgm:cxn modelId="{0B64F321-EDD6-47A1-8C9D-9E95E4AD7F59}" type="presParOf" srcId="{2483E207-BC4A-4D40-BBCE-18AB773C06E5}" destId="{6614B462-7E89-4403-AA0B-BD8EA1FDA73C}" srcOrd="7" destOrd="0" presId="urn:microsoft.com/office/officeart/2005/8/layout/radial5"/>
    <dgm:cxn modelId="{29890720-9D5A-466B-A402-E24C1212E249}" type="presParOf" srcId="{6614B462-7E89-4403-AA0B-BD8EA1FDA73C}" destId="{59BED4EE-83E2-4DAB-B67F-32C8F1088674}" srcOrd="0" destOrd="0" presId="urn:microsoft.com/office/officeart/2005/8/layout/radial5"/>
    <dgm:cxn modelId="{5D80229A-8354-47C1-A2AE-2EBC79DE004C}" type="presParOf" srcId="{2483E207-BC4A-4D40-BBCE-18AB773C06E5}" destId="{6B29E4AA-6118-4CA6-8C4B-7485D87F4FF9}" srcOrd="8" destOrd="0" presId="urn:microsoft.com/office/officeart/2005/8/layout/radial5"/>
    <dgm:cxn modelId="{1A5FCB3E-52FA-456B-B485-A541A99E3AB7}" type="presParOf" srcId="{2483E207-BC4A-4D40-BBCE-18AB773C06E5}" destId="{18DAC225-CDF4-4B6C-A2D3-219925A06FDA}" srcOrd="9" destOrd="0" presId="urn:microsoft.com/office/officeart/2005/8/layout/radial5"/>
    <dgm:cxn modelId="{756F0A32-C180-4482-8D31-9D7259E21489}" type="presParOf" srcId="{18DAC225-CDF4-4B6C-A2D3-219925A06FDA}" destId="{21F9164A-D7AE-4B4D-BD7B-10EF038A9CE8}" srcOrd="0" destOrd="0" presId="urn:microsoft.com/office/officeart/2005/8/layout/radial5"/>
    <dgm:cxn modelId="{00A40D0E-D00B-49DD-9A2E-A9D3682EF686}" type="presParOf" srcId="{2483E207-BC4A-4D40-BBCE-18AB773C06E5}" destId="{FF77F667-33DB-4B9E-98D5-3ADC2BAC6E1C}" srcOrd="10" destOrd="0" presId="urn:microsoft.com/office/officeart/2005/8/layout/radial5"/>
    <dgm:cxn modelId="{5508DFA4-784C-43E6-B722-BD708361C454}" type="presParOf" srcId="{2483E207-BC4A-4D40-BBCE-18AB773C06E5}" destId="{609EE279-0688-4D71-AA0A-34AC21AF00D4}" srcOrd="11" destOrd="0" presId="urn:microsoft.com/office/officeart/2005/8/layout/radial5"/>
    <dgm:cxn modelId="{98824458-92B5-4DAE-A0C1-23F4167910DA}" type="presParOf" srcId="{609EE279-0688-4D71-AA0A-34AC21AF00D4}" destId="{C7121939-D546-4C03-8B5E-0D1ABB8108AB}" srcOrd="0" destOrd="0" presId="urn:microsoft.com/office/officeart/2005/8/layout/radial5"/>
    <dgm:cxn modelId="{A81AD683-3CD7-458C-A1B8-869AD3982A88}" type="presParOf" srcId="{2483E207-BC4A-4D40-BBCE-18AB773C06E5}" destId="{A7E87C1E-D270-43A9-BE24-D01C13C96A70}"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2F29F3-182F-4520-B4B9-F230B19B21B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EE5EE2B0-8840-495C-B8B9-6C0055A4718B}">
      <dgm:prSet phldrT="[Text]">
        <dgm:style>
          <a:lnRef idx="0">
            <a:schemeClr val="accent3"/>
          </a:lnRef>
          <a:fillRef idx="3">
            <a:schemeClr val="accent3"/>
          </a:fillRef>
          <a:effectRef idx="3">
            <a:schemeClr val="accent3"/>
          </a:effectRef>
          <a:fontRef idx="minor">
            <a:schemeClr val="lt1"/>
          </a:fontRef>
        </dgm:style>
      </dgm:prSet>
      <dgm:spPr/>
      <dgm:t>
        <a:bodyPr/>
        <a:lstStyle/>
        <a:p>
          <a:r>
            <a:rPr lang="en-US" b="1" dirty="0" err="1"/>
            <a:t>Basods</a:t>
          </a:r>
          <a:endParaRPr lang="en-US" b="1" dirty="0"/>
        </a:p>
      </dgm:t>
    </dgm:pt>
    <dgm:pt modelId="{1CEF1FAB-FA76-4B6B-81BD-51461B598AFB}" type="parTrans" cxnId="{6B9115AF-E052-47F2-BE2D-ECF67BEC5D15}">
      <dgm:prSet/>
      <dgm:spPr/>
      <dgm:t>
        <a:bodyPr/>
        <a:lstStyle/>
        <a:p>
          <a:endParaRPr lang="en-US"/>
        </a:p>
      </dgm:t>
    </dgm:pt>
    <dgm:pt modelId="{1D1DAFA8-5A00-4C64-804B-28103E931A49}" type="sibTrans" cxnId="{6B9115AF-E052-47F2-BE2D-ECF67BEC5D15}">
      <dgm:prSet/>
      <dgm:spPr/>
      <dgm:t>
        <a:bodyPr/>
        <a:lstStyle/>
        <a:p>
          <a:endParaRPr lang="en-US"/>
        </a:p>
      </dgm:t>
    </dgm:pt>
    <dgm:pt modelId="{E0CA0928-C5D3-44C0-8495-3A9AA6876958}">
      <dgm:prSet phldrT="[Text]">
        <dgm:style>
          <a:lnRef idx="0">
            <a:schemeClr val="accent3"/>
          </a:lnRef>
          <a:fillRef idx="3">
            <a:schemeClr val="accent3"/>
          </a:fillRef>
          <a:effectRef idx="3">
            <a:schemeClr val="accent3"/>
          </a:effectRef>
          <a:fontRef idx="minor">
            <a:schemeClr val="lt1"/>
          </a:fontRef>
        </dgm:style>
      </dgm:prSet>
      <dgm:spPr/>
      <dgm:t>
        <a:bodyPr/>
        <a:lstStyle/>
        <a:p>
          <a:r>
            <a:rPr lang="en-US" dirty="0" err="1"/>
            <a:t>Basods</a:t>
          </a:r>
          <a:r>
            <a:rPr lang="en-US" dirty="0"/>
            <a:t> are the people belonging to community of bamboo craftsmen who are traditionally dependent on bamboo for their livelihood</a:t>
          </a:r>
        </a:p>
      </dgm:t>
    </dgm:pt>
    <dgm:pt modelId="{2EB12919-58C4-4FB0-8180-BA15D9F03395}" type="parTrans" cxnId="{0125D485-73BC-4FFC-A0E6-C11D9275D612}">
      <dgm:prSet/>
      <dgm:spPr/>
      <dgm:t>
        <a:bodyPr/>
        <a:lstStyle/>
        <a:p>
          <a:endParaRPr lang="en-US"/>
        </a:p>
      </dgm:t>
    </dgm:pt>
    <dgm:pt modelId="{0C094662-1A53-4B62-B5BB-8AE6B5893177}" type="sibTrans" cxnId="{0125D485-73BC-4FFC-A0E6-C11D9275D612}">
      <dgm:prSet/>
      <dgm:spPr/>
      <dgm:t>
        <a:bodyPr/>
        <a:lstStyle/>
        <a:p>
          <a:endParaRPr lang="en-US"/>
        </a:p>
      </dgm:t>
    </dgm:pt>
    <dgm:pt modelId="{9468BE76-91E0-4896-90E6-4E1880481AED}">
      <dgm:prSet phldrT="[Text]">
        <dgm:style>
          <a:lnRef idx="0">
            <a:schemeClr val="accent3"/>
          </a:lnRef>
          <a:fillRef idx="3">
            <a:schemeClr val="accent3"/>
          </a:fillRef>
          <a:effectRef idx="3">
            <a:schemeClr val="accent3"/>
          </a:effectRef>
          <a:fontRef idx="minor">
            <a:schemeClr val="lt1"/>
          </a:fontRef>
        </dgm:style>
      </dgm:prSet>
      <dgm:spPr/>
      <dgm:t>
        <a:bodyPr/>
        <a:lstStyle/>
        <a:p>
          <a:r>
            <a:rPr lang="en-US" b="1" dirty="0" err="1"/>
            <a:t>Nistari</a:t>
          </a:r>
          <a:endParaRPr lang="en-US" b="1" dirty="0"/>
        </a:p>
      </dgm:t>
    </dgm:pt>
    <dgm:pt modelId="{03346C0A-03CD-4AC3-8986-A5C2A22AE7D1}" type="parTrans" cxnId="{7A3B6DFF-A40C-461A-A8E6-5E929D23B0C4}">
      <dgm:prSet/>
      <dgm:spPr/>
      <dgm:t>
        <a:bodyPr/>
        <a:lstStyle/>
        <a:p>
          <a:endParaRPr lang="en-US"/>
        </a:p>
      </dgm:t>
    </dgm:pt>
    <dgm:pt modelId="{43E92899-465C-4944-BA12-A0D8C15BCF68}" type="sibTrans" cxnId="{7A3B6DFF-A40C-461A-A8E6-5E929D23B0C4}">
      <dgm:prSet/>
      <dgm:spPr/>
      <dgm:t>
        <a:bodyPr/>
        <a:lstStyle/>
        <a:p>
          <a:endParaRPr lang="en-US"/>
        </a:p>
      </dgm:t>
    </dgm:pt>
    <dgm:pt modelId="{2A6337C8-7B61-4B12-87B5-9D6D2B283E6E}">
      <dgm:prSet phldrT="[Text]">
        <dgm:style>
          <a:lnRef idx="0">
            <a:schemeClr val="accent3"/>
          </a:lnRef>
          <a:fillRef idx="3">
            <a:schemeClr val="accent3"/>
          </a:fillRef>
          <a:effectRef idx="3">
            <a:schemeClr val="accent3"/>
          </a:effectRef>
          <a:fontRef idx="minor">
            <a:schemeClr val="lt1"/>
          </a:fontRef>
        </dgm:style>
      </dgm:prSet>
      <dgm:spPr/>
      <dgm:t>
        <a:bodyPr/>
        <a:lstStyle/>
        <a:p>
          <a:r>
            <a:rPr lang="en-US" dirty="0"/>
            <a:t>The </a:t>
          </a:r>
          <a:r>
            <a:rPr lang="en-US" dirty="0" err="1"/>
            <a:t>nistaris</a:t>
          </a:r>
          <a:r>
            <a:rPr lang="en-US" dirty="0"/>
            <a:t> use bamboo for house repair and crop harvesting and other domestic uses.</a:t>
          </a:r>
        </a:p>
      </dgm:t>
    </dgm:pt>
    <dgm:pt modelId="{78CB1278-1FA7-4898-BC13-1BD11045F511}" type="parTrans" cxnId="{64FF1DE2-DB11-4A38-8A6D-03723A804303}">
      <dgm:prSet/>
      <dgm:spPr/>
      <dgm:t>
        <a:bodyPr/>
        <a:lstStyle/>
        <a:p>
          <a:endParaRPr lang="en-US"/>
        </a:p>
      </dgm:t>
    </dgm:pt>
    <dgm:pt modelId="{C130CA67-9A69-4998-9E8C-8624903AD7DE}" type="sibTrans" cxnId="{64FF1DE2-DB11-4A38-8A6D-03723A804303}">
      <dgm:prSet/>
      <dgm:spPr/>
      <dgm:t>
        <a:bodyPr/>
        <a:lstStyle/>
        <a:p>
          <a:endParaRPr lang="en-US"/>
        </a:p>
      </dgm:t>
    </dgm:pt>
    <dgm:pt modelId="{DE10F14B-898F-43F4-A393-D6F0FF1A80A5}">
      <dgm:prSet phldrT="[Text]">
        <dgm:style>
          <a:lnRef idx="0">
            <a:schemeClr val="accent3"/>
          </a:lnRef>
          <a:fillRef idx="3">
            <a:schemeClr val="accent3"/>
          </a:fillRef>
          <a:effectRef idx="3">
            <a:schemeClr val="accent3"/>
          </a:effectRef>
          <a:fontRef idx="minor">
            <a:schemeClr val="lt1"/>
          </a:fontRef>
        </dgm:style>
      </dgm:prSet>
      <dgm:spPr/>
      <dgm:t>
        <a:bodyPr/>
        <a:lstStyle/>
        <a:p>
          <a:r>
            <a:rPr lang="en-US" b="0" i="0" dirty="0" err="1"/>
            <a:t>Basods</a:t>
          </a:r>
          <a:r>
            <a:rPr lang="en-US" b="0" i="0" dirty="0"/>
            <a:t> are poorest of the poor among the rural population.</a:t>
          </a:r>
          <a:endParaRPr lang="en-US" dirty="0"/>
        </a:p>
      </dgm:t>
    </dgm:pt>
    <dgm:pt modelId="{4CA1148E-87C2-435C-BB0B-EB0282A1513E}" type="parTrans" cxnId="{19A6E1DF-6472-4CFC-98B1-41021BCF7CCC}">
      <dgm:prSet/>
      <dgm:spPr/>
    </dgm:pt>
    <dgm:pt modelId="{DC1E194B-CAC1-4478-935E-2738A108D8D8}" type="sibTrans" cxnId="{19A6E1DF-6472-4CFC-98B1-41021BCF7CCC}">
      <dgm:prSet/>
      <dgm:spPr/>
    </dgm:pt>
    <dgm:pt modelId="{E212B96B-93CA-4B8A-BCE7-B5F7C956E5D7}" type="pres">
      <dgm:prSet presAssocID="{8F2F29F3-182F-4520-B4B9-F230B19B21B2}" presName="Name0" presStyleCnt="0">
        <dgm:presLayoutVars>
          <dgm:dir/>
          <dgm:resizeHandles val="exact"/>
        </dgm:presLayoutVars>
      </dgm:prSet>
      <dgm:spPr/>
      <dgm:t>
        <a:bodyPr/>
        <a:lstStyle/>
        <a:p>
          <a:endParaRPr lang="en-IN"/>
        </a:p>
      </dgm:t>
    </dgm:pt>
    <dgm:pt modelId="{F6FEFB20-EF68-4B6A-8A68-367D8057EC05}" type="pres">
      <dgm:prSet presAssocID="{EE5EE2B0-8840-495C-B8B9-6C0055A4718B}" presName="node" presStyleLbl="node1" presStyleIdx="0" presStyleCnt="2">
        <dgm:presLayoutVars>
          <dgm:bulletEnabled val="1"/>
        </dgm:presLayoutVars>
      </dgm:prSet>
      <dgm:spPr/>
      <dgm:t>
        <a:bodyPr/>
        <a:lstStyle/>
        <a:p>
          <a:endParaRPr lang="en-IN"/>
        </a:p>
      </dgm:t>
    </dgm:pt>
    <dgm:pt modelId="{077CB002-5330-43B4-8FE9-B854E02599C3}" type="pres">
      <dgm:prSet presAssocID="{1D1DAFA8-5A00-4C64-804B-28103E931A49}" presName="sibTrans" presStyleCnt="0"/>
      <dgm:spPr/>
    </dgm:pt>
    <dgm:pt modelId="{6D15E09D-AA33-4C61-9BFC-8000DD03AD4C}" type="pres">
      <dgm:prSet presAssocID="{9468BE76-91E0-4896-90E6-4E1880481AED}" presName="node" presStyleLbl="node1" presStyleIdx="1" presStyleCnt="2">
        <dgm:presLayoutVars>
          <dgm:bulletEnabled val="1"/>
        </dgm:presLayoutVars>
      </dgm:prSet>
      <dgm:spPr/>
      <dgm:t>
        <a:bodyPr/>
        <a:lstStyle/>
        <a:p>
          <a:endParaRPr lang="en-IN"/>
        </a:p>
      </dgm:t>
    </dgm:pt>
  </dgm:ptLst>
  <dgm:cxnLst>
    <dgm:cxn modelId="{7A3B6DFF-A40C-461A-A8E6-5E929D23B0C4}" srcId="{8F2F29F3-182F-4520-B4B9-F230B19B21B2}" destId="{9468BE76-91E0-4896-90E6-4E1880481AED}" srcOrd="1" destOrd="0" parTransId="{03346C0A-03CD-4AC3-8986-A5C2A22AE7D1}" sibTransId="{43E92899-465C-4944-BA12-A0D8C15BCF68}"/>
    <dgm:cxn modelId="{EE5F0706-02A9-4051-9213-E63F3C52CD79}" type="presOf" srcId="{DE10F14B-898F-43F4-A393-D6F0FF1A80A5}" destId="{F6FEFB20-EF68-4B6A-8A68-367D8057EC05}" srcOrd="0" destOrd="2" presId="urn:microsoft.com/office/officeart/2005/8/layout/hList6"/>
    <dgm:cxn modelId="{1579C57C-6FBA-4A1B-A33B-9FE6EFA984F6}" type="presOf" srcId="{2A6337C8-7B61-4B12-87B5-9D6D2B283E6E}" destId="{6D15E09D-AA33-4C61-9BFC-8000DD03AD4C}" srcOrd="0" destOrd="1" presId="urn:microsoft.com/office/officeart/2005/8/layout/hList6"/>
    <dgm:cxn modelId="{E603FDA2-1765-4EAF-ABEB-1EB71752AD76}" type="presOf" srcId="{8F2F29F3-182F-4520-B4B9-F230B19B21B2}" destId="{E212B96B-93CA-4B8A-BCE7-B5F7C956E5D7}" srcOrd="0" destOrd="0" presId="urn:microsoft.com/office/officeart/2005/8/layout/hList6"/>
    <dgm:cxn modelId="{7E3890C6-7062-4055-93F5-3B9CC368D0D2}" type="presOf" srcId="{E0CA0928-C5D3-44C0-8495-3A9AA6876958}" destId="{F6FEFB20-EF68-4B6A-8A68-367D8057EC05}" srcOrd="0" destOrd="1" presId="urn:microsoft.com/office/officeart/2005/8/layout/hList6"/>
    <dgm:cxn modelId="{6B9115AF-E052-47F2-BE2D-ECF67BEC5D15}" srcId="{8F2F29F3-182F-4520-B4B9-F230B19B21B2}" destId="{EE5EE2B0-8840-495C-B8B9-6C0055A4718B}" srcOrd="0" destOrd="0" parTransId="{1CEF1FAB-FA76-4B6B-81BD-51461B598AFB}" sibTransId="{1D1DAFA8-5A00-4C64-804B-28103E931A49}"/>
    <dgm:cxn modelId="{1CBAF657-77BF-436F-9227-DA6DFD4F56CA}" type="presOf" srcId="{EE5EE2B0-8840-495C-B8B9-6C0055A4718B}" destId="{F6FEFB20-EF68-4B6A-8A68-367D8057EC05}" srcOrd="0" destOrd="0" presId="urn:microsoft.com/office/officeart/2005/8/layout/hList6"/>
    <dgm:cxn modelId="{19A6E1DF-6472-4CFC-98B1-41021BCF7CCC}" srcId="{EE5EE2B0-8840-495C-B8B9-6C0055A4718B}" destId="{DE10F14B-898F-43F4-A393-D6F0FF1A80A5}" srcOrd="1" destOrd="0" parTransId="{4CA1148E-87C2-435C-BB0B-EB0282A1513E}" sibTransId="{DC1E194B-CAC1-4478-935E-2738A108D8D8}"/>
    <dgm:cxn modelId="{64FF1DE2-DB11-4A38-8A6D-03723A804303}" srcId="{9468BE76-91E0-4896-90E6-4E1880481AED}" destId="{2A6337C8-7B61-4B12-87B5-9D6D2B283E6E}" srcOrd="0" destOrd="0" parTransId="{78CB1278-1FA7-4898-BC13-1BD11045F511}" sibTransId="{C130CA67-9A69-4998-9E8C-8624903AD7DE}"/>
    <dgm:cxn modelId="{0125D485-73BC-4FFC-A0E6-C11D9275D612}" srcId="{EE5EE2B0-8840-495C-B8B9-6C0055A4718B}" destId="{E0CA0928-C5D3-44C0-8495-3A9AA6876958}" srcOrd="0" destOrd="0" parTransId="{2EB12919-58C4-4FB0-8180-BA15D9F03395}" sibTransId="{0C094662-1A53-4B62-B5BB-8AE6B5893177}"/>
    <dgm:cxn modelId="{37405937-BE43-44C3-B210-9D66D8446781}" type="presOf" srcId="{9468BE76-91E0-4896-90E6-4E1880481AED}" destId="{6D15E09D-AA33-4C61-9BFC-8000DD03AD4C}" srcOrd="0" destOrd="0" presId="urn:microsoft.com/office/officeart/2005/8/layout/hList6"/>
    <dgm:cxn modelId="{D68891B0-1FCE-452F-96CA-F2E4CC58F212}" type="presParOf" srcId="{E212B96B-93CA-4B8A-BCE7-B5F7C956E5D7}" destId="{F6FEFB20-EF68-4B6A-8A68-367D8057EC05}" srcOrd="0" destOrd="0" presId="urn:microsoft.com/office/officeart/2005/8/layout/hList6"/>
    <dgm:cxn modelId="{467F5FEA-1F51-45B3-9483-D91AA816BE89}" type="presParOf" srcId="{E212B96B-93CA-4B8A-BCE7-B5F7C956E5D7}" destId="{077CB002-5330-43B4-8FE9-B854E02599C3}" srcOrd="1" destOrd="0" presId="urn:microsoft.com/office/officeart/2005/8/layout/hList6"/>
    <dgm:cxn modelId="{921F2598-B6E4-4850-853C-D4D12BDB4EDC}" type="presParOf" srcId="{E212B96B-93CA-4B8A-BCE7-B5F7C956E5D7}" destId="{6D15E09D-AA33-4C61-9BFC-8000DD03AD4C}"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8913B-EF69-425D-B9BB-A825C12C69EA}">
      <dsp:nvSpPr>
        <dsp:cNvPr id="0" name=""/>
        <dsp:cNvSpPr/>
      </dsp:nvSpPr>
      <dsp:spPr>
        <a:xfrm>
          <a:off x="2380505" y="-335942"/>
          <a:ext cx="1334988" cy="147626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1" kern="1200" dirty="0"/>
            <a:t>Human capital </a:t>
          </a:r>
          <a:r>
            <a:rPr lang="en-IN" sz="1400" kern="1200" dirty="0"/>
            <a:t>– Nutrition from shoots,  Skill </a:t>
          </a:r>
          <a:r>
            <a:rPr lang="en-IN" sz="1400" kern="1200" dirty="0" err="1"/>
            <a:t>upgradation</a:t>
          </a:r>
          <a:r>
            <a:rPr lang="en-IN" sz="1400" kern="1200" dirty="0"/>
            <a:t> of artisans</a:t>
          </a:r>
        </a:p>
        <a:p>
          <a:pPr lvl="0" algn="ctr" defTabSz="622300">
            <a:lnSpc>
              <a:spcPct val="90000"/>
            </a:lnSpc>
            <a:spcBef>
              <a:spcPct val="0"/>
            </a:spcBef>
            <a:spcAft>
              <a:spcPct val="35000"/>
            </a:spcAft>
          </a:pPr>
          <a:endParaRPr lang="en-IN" sz="1400" kern="1200" dirty="0"/>
        </a:p>
      </dsp:txBody>
      <dsp:txXfrm>
        <a:off x="2445674" y="-270773"/>
        <a:ext cx="1204650" cy="1345926"/>
      </dsp:txXfrm>
    </dsp:sp>
    <dsp:sp modelId="{5350BBF0-7E65-4A79-8B76-A0067D215E23}">
      <dsp:nvSpPr>
        <dsp:cNvPr id="0" name=""/>
        <dsp:cNvSpPr/>
      </dsp:nvSpPr>
      <dsp:spPr>
        <a:xfrm>
          <a:off x="1315405" y="402189"/>
          <a:ext cx="3465188" cy="3465188"/>
        </a:xfrm>
        <a:custGeom>
          <a:avLst/>
          <a:gdLst/>
          <a:ahLst/>
          <a:cxnLst/>
          <a:rect l="0" t="0" r="0" b="0"/>
          <a:pathLst>
            <a:path>
              <a:moveTo>
                <a:pt x="2405651" y="136073"/>
              </a:moveTo>
              <a:arcTo wR="1732594" hR="1732594" stAng="17571552" swAng="1179181"/>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21B5EBB6-7951-4BD5-B5A4-6CE0106CE6BD}">
      <dsp:nvSpPr>
        <dsp:cNvPr id="0" name=""/>
        <dsp:cNvSpPr/>
      </dsp:nvSpPr>
      <dsp:spPr>
        <a:xfrm>
          <a:off x="4028301" y="861715"/>
          <a:ext cx="1334988" cy="147533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1" kern="1200" dirty="0"/>
            <a:t>Natural capital – </a:t>
          </a:r>
        </a:p>
        <a:p>
          <a:pPr lvl="0" algn="ctr" defTabSz="622300">
            <a:lnSpc>
              <a:spcPct val="90000"/>
            </a:lnSpc>
            <a:spcBef>
              <a:spcPct val="0"/>
            </a:spcBef>
            <a:spcAft>
              <a:spcPct val="35000"/>
            </a:spcAft>
          </a:pPr>
          <a:r>
            <a:rPr lang="en-IN" sz="1400" kern="1200" dirty="0"/>
            <a:t>Environmental services,</a:t>
          </a:r>
        </a:p>
        <a:p>
          <a:pPr lvl="0" algn="ctr" defTabSz="622300">
            <a:lnSpc>
              <a:spcPct val="90000"/>
            </a:lnSpc>
            <a:spcBef>
              <a:spcPct val="0"/>
            </a:spcBef>
            <a:spcAft>
              <a:spcPct val="35000"/>
            </a:spcAft>
          </a:pPr>
          <a:r>
            <a:rPr lang="en-IN" sz="1400" kern="1200" dirty="0"/>
            <a:t>Bamboo briquettes</a:t>
          </a:r>
        </a:p>
      </dsp:txBody>
      <dsp:txXfrm>
        <a:off x="4093470" y="926884"/>
        <a:ext cx="1204650" cy="1344997"/>
      </dsp:txXfrm>
    </dsp:sp>
    <dsp:sp modelId="{A2F28EA8-0878-4666-A04A-892A5B7D92D8}">
      <dsp:nvSpPr>
        <dsp:cNvPr id="0" name=""/>
        <dsp:cNvSpPr/>
      </dsp:nvSpPr>
      <dsp:spPr>
        <a:xfrm>
          <a:off x="1315405" y="402189"/>
          <a:ext cx="3465188" cy="3465188"/>
        </a:xfrm>
        <a:custGeom>
          <a:avLst/>
          <a:gdLst/>
          <a:ahLst/>
          <a:cxnLst/>
          <a:rect l="0" t="0" r="0" b="0"/>
          <a:pathLst>
            <a:path>
              <a:moveTo>
                <a:pt x="3452936" y="1938277"/>
              </a:moveTo>
              <a:arcTo wR="1732594" hR="1732594" stAng="409072" swAng="670023"/>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A6CCA1C3-856D-4B69-9DEF-311DD9290821}">
      <dsp:nvSpPr>
        <dsp:cNvPr id="0" name=""/>
        <dsp:cNvSpPr/>
      </dsp:nvSpPr>
      <dsp:spPr>
        <a:xfrm>
          <a:off x="3408384" y="2673022"/>
          <a:ext cx="1316018" cy="172692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1" kern="1200" dirty="0"/>
            <a:t>Financial capital –</a:t>
          </a:r>
        </a:p>
        <a:p>
          <a:pPr lvl="0" algn="ctr" defTabSz="622300">
            <a:lnSpc>
              <a:spcPct val="90000"/>
            </a:lnSpc>
            <a:spcBef>
              <a:spcPct val="0"/>
            </a:spcBef>
            <a:spcAft>
              <a:spcPct val="35000"/>
            </a:spcAft>
          </a:pPr>
          <a:r>
            <a:rPr lang="en-IN" sz="1400" kern="1200" dirty="0"/>
            <a:t>Income from bamboo products,</a:t>
          </a:r>
        </a:p>
        <a:p>
          <a:pPr lvl="0" algn="ctr" defTabSz="622300">
            <a:lnSpc>
              <a:spcPct val="90000"/>
            </a:lnSpc>
            <a:spcBef>
              <a:spcPct val="0"/>
            </a:spcBef>
            <a:spcAft>
              <a:spcPct val="35000"/>
            </a:spcAft>
          </a:pPr>
          <a:r>
            <a:rPr lang="en-IN" sz="1400" kern="1200" dirty="0"/>
            <a:t>Boost to local economy</a:t>
          </a:r>
        </a:p>
      </dsp:txBody>
      <dsp:txXfrm>
        <a:off x="3472627" y="2737265"/>
        <a:ext cx="1187532" cy="1598434"/>
      </dsp:txXfrm>
    </dsp:sp>
    <dsp:sp modelId="{44CDD3F9-BD10-4ACB-BAC9-22F5AC1C95A5}">
      <dsp:nvSpPr>
        <dsp:cNvPr id="0" name=""/>
        <dsp:cNvSpPr/>
      </dsp:nvSpPr>
      <dsp:spPr>
        <a:xfrm>
          <a:off x="1315405" y="402189"/>
          <a:ext cx="3465188" cy="3465188"/>
        </a:xfrm>
        <a:custGeom>
          <a:avLst/>
          <a:gdLst/>
          <a:ahLst/>
          <a:cxnLst/>
          <a:rect l="0" t="0" r="0" b="0"/>
          <a:pathLst>
            <a:path>
              <a:moveTo>
                <a:pt x="2086018" y="3428759"/>
              </a:moveTo>
              <a:arcTo wR="1732594" hR="1732594" stAng="4693793" swAng="1393184"/>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93DDAA6-944C-4005-BE9A-1B42827A8756}">
      <dsp:nvSpPr>
        <dsp:cNvPr id="0" name=""/>
        <dsp:cNvSpPr/>
      </dsp:nvSpPr>
      <dsp:spPr>
        <a:xfrm>
          <a:off x="1362112" y="2711550"/>
          <a:ext cx="1334988" cy="164986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1" kern="1200" dirty="0"/>
            <a:t>Physical capital –</a:t>
          </a:r>
        </a:p>
        <a:p>
          <a:pPr lvl="0" algn="ctr" defTabSz="622300">
            <a:lnSpc>
              <a:spcPct val="90000"/>
            </a:lnSpc>
            <a:spcBef>
              <a:spcPct val="0"/>
            </a:spcBef>
            <a:spcAft>
              <a:spcPct val="35000"/>
            </a:spcAft>
          </a:pPr>
          <a:r>
            <a:rPr lang="en-IN" sz="1400" kern="1200" dirty="0"/>
            <a:t>Housing infrastructure,</a:t>
          </a:r>
        </a:p>
        <a:p>
          <a:pPr lvl="0" algn="ctr" defTabSz="622300">
            <a:lnSpc>
              <a:spcPct val="90000"/>
            </a:lnSpc>
            <a:spcBef>
              <a:spcPct val="0"/>
            </a:spcBef>
            <a:spcAft>
              <a:spcPct val="35000"/>
            </a:spcAft>
          </a:pPr>
          <a:r>
            <a:rPr lang="en-IN" sz="1400" kern="1200" dirty="0"/>
            <a:t>Low cost toilets</a:t>
          </a:r>
        </a:p>
        <a:p>
          <a:pPr lvl="0" algn="ctr" defTabSz="622300">
            <a:lnSpc>
              <a:spcPct val="90000"/>
            </a:lnSpc>
            <a:spcBef>
              <a:spcPct val="0"/>
            </a:spcBef>
            <a:spcAft>
              <a:spcPct val="35000"/>
            </a:spcAft>
          </a:pPr>
          <a:endParaRPr lang="en-IN" sz="1400" kern="1200" dirty="0"/>
        </a:p>
      </dsp:txBody>
      <dsp:txXfrm>
        <a:off x="1427281" y="2776719"/>
        <a:ext cx="1204650" cy="1519526"/>
      </dsp:txXfrm>
    </dsp:sp>
    <dsp:sp modelId="{456E89E5-7FB9-4E62-B8C5-066B70525503}">
      <dsp:nvSpPr>
        <dsp:cNvPr id="0" name=""/>
        <dsp:cNvSpPr/>
      </dsp:nvSpPr>
      <dsp:spPr>
        <a:xfrm>
          <a:off x="1315405" y="402189"/>
          <a:ext cx="3465188" cy="3465188"/>
        </a:xfrm>
        <a:custGeom>
          <a:avLst/>
          <a:gdLst/>
          <a:ahLst/>
          <a:cxnLst/>
          <a:rect l="0" t="0" r="0" b="0"/>
          <a:pathLst>
            <a:path>
              <a:moveTo>
                <a:pt x="97451" y="2305473"/>
              </a:moveTo>
              <a:arcTo wR="1732594" hR="1732594" stAng="9641512" swAng="803033"/>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8406679-B507-406D-9653-4B090E16C9A0}">
      <dsp:nvSpPr>
        <dsp:cNvPr id="0" name=""/>
        <dsp:cNvSpPr/>
      </dsp:nvSpPr>
      <dsp:spPr>
        <a:xfrm>
          <a:off x="732710" y="889252"/>
          <a:ext cx="1334988" cy="142025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IN" sz="1400" b="1" i="1" kern="1200" dirty="0"/>
            <a:t>Social Capital–</a:t>
          </a:r>
        </a:p>
        <a:p>
          <a:pPr lvl="0" algn="ctr" defTabSz="622300">
            <a:lnSpc>
              <a:spcPct val="90000"/>
            </a:lnSpc>
            <a:spcBef>
              <a:spcPct val="0"/>
            </a:spcBef>
            <a:spcAft>
              <a:spcPct val="35000"/>
            </a:spcAft>
          </a:pPr>
          <a:r>
            <a:rPr lang="en-IN" sz="1400" kern="1200" dirty="0"/>
            <a:t>Bargaining power,</a:t>
          </a:r>
        </a:p>
        <a:p>
          <a:pPr lvl="0" algn="ctr" defTabSz="622300">
            <a:lnSpc>
              <a:spcPct val="90000"/>
            </a:lnSpc>
            <a:spcBef>
              <a:spcPct val="0"/>
            </a:spcBef>
            <a:spcAft>
              <a:spcPct val="35000"/>
            </a:spcAft>
          </a:pPr>
          <a:r>
            <a:rPr lang="en-IN" sz="1400" kern="1200" dirty="0"/>
            <a:t>Traditional Knowledge </a:t>
          </a:r>
        </a:p>
      </dsp:txBody>
      <dsp:txXfrm>
        <a:off x="797879" y="954421"/>
        <a:ext cx="1204650" cy="1289921"/>
      </dsp:txXfrm>
    </dsp:sp>
    <dsp:sp modelId="{717F6DF8-CD24-4FC1-ABFC-C1F87D0C5001}">
      <dsp:nvSpPr>
        <dsp:cNvPr id="0" name=""/>
        <dsp:cNvSpPr/>
      </dsp:nvSpPr>
      <dsp:spPr>
        <a:xfrm>
          <a:off x="1315405" y="402189"/>
          <a:ext cx="3465188" cy="3465188"/>
        </a:xfrm>
        <a:custGeom>
          <a:avLst/>
          <a:gdLst/>
          <a:ahLst/>
          <a:cxnLst/>
          <a:rect l="0" t="0" r="0" b="0"/>
          <a:pathLst>
            <a:path>
              <a:moveTo>
                <a:pt x="532841" y="482604"/>
              </a:moveTo>
              <a:arcTo wR="1732594" hR="1732594" stAng="13570488" swAng="1257177"/>
            </a:path>
          </a:pathLst>
        </a:custGeom>
        <a:noFill/>
        <a:ln w="9525"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B09F0-D7FB-4EC0-9819-8FCCE189AAFF}">
      <dsp:nvSpPr>
        <dsp:cNvPr id="0" name=""/>
        <dsp:cNvSpPr/>
      </dsp:nvSpPr>
      <dsp:spPr>
        <a:xfrm>
          <a:off x="1828803" y="2209798"/>
          <a:ext cx="1752593" cy="1638443"/>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rPr>
            <a:t>Single hectare of Bamboo with 500 Clumps</a:t>
          </a:r>
        </a:p>
      </dsp:txBody>
      <dsp:txXfrm>
        <a:off x="2085464" y="2449742"/>
        <a:ext cx="1239271" cy="1158555"/>
      </dsp:txXfrm>
    </dsp:sp>
    <dsp:sp modelId="{2DEA41C7-72F9-4C08-9918-038EE2FEDB24}">
      <dsp:nvSpPr>
        <dsp:cNvPr id="0" name=""/>
        <dsp:cNvSpPr/>
      </dsp:nvSpPr>
      <dsp:spPr>
        <a:xfrm rot="16200000">
          <a:off x="2545487" y="1649571"/>
          <a:ext cx="319225" cy="536212"/>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593371" y="1804697"/>
        <a:ext cx="223458" cy="321728"/>
      </dsp:txXfrm>
    </dsp:sp>
    <dsp:sp modelId="{71B72AD4-3A46-4020-BFFD-5BC09E9E6EF7}">
      <dsp:nvSpPr>
        <dsp:cNvPr id="0" name=""/>
        <dsp:cNvSpPr/>
      </dsp:nvSpPr>
      <dsp:spPr>
        <a:xfrm>
          <a:off x="1916552" y="30392"/>
          <a:ext cx="1577094" cy="1577094"/>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384 days of unskilled labor</a:t>
          </a:r>
        </a:p>
      </dsp:txBody>
      <dsp:txXfrm>
        <a:off x="2147512" y="261352"/>
        <a:ext cx="1115174" cy="1115174"/>
      </dsp:txXfrm>
    </dsp:sp>
    <dsp:sp modelId="{A48A411E-8564-4D45-8C31-1442511996F2}">
      <dsp:nvSpPr>
        <dsp:cNvPr id="0" name=""/>
        <dsp:cNvSpPr/>
      </dsp:nvSpPr>
      <dsp:spPr>
        <a:xfrm rot="1800000">
          <a:off x="3537583" y="3327322"/>
          <a:ext cx="297126" cy="536212"/>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3543554" y="3412280"/>
        <a:ext cx="207988" cy="321728"/>
      </dsp:txXfrm>
    </dsp:sp>
    <dsp:sp modelId="{A673FF29-49EE-48E8-8BD9-4276515E5703}">
      <dsp:nvSpPr>
        <dsp:cNvPr id="0" name=""/>
        <dsp:cNvSpPr/>
      </dsp:nvSpPr>
      <dsp:spPr>
        <a:xfrm>
          <a:off x="3830538" y="3345513"/>
          <a:ext cx="1577094" cy="1577094"/>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48 days of supervisory work </a:t>
          </a:r>
        </a:p>
      </dsp:txBody>
      <dsp:txXfrm>
        <a:off x="4061498" y="3576473"/>
        <a:ext cx="1115174" cy="1115174"/>
      </dsp:txXfrm>
    </dsp:sp>
    <dsp:sp modelId="{C231419D-38AC-4D55-84EF-D25ED0D99EA1}">
      <dsp:nvSpPr>
        <dsp:cNvPr id="0" name=""/>
        <dsp:cNvSpPr/>
      </dsp:nvSpPr>
      <dsp:spPr>
        <a:xfrm rot="9000000">
          <a:off x="1575489" y="3327322"/>
          <a:ext cx="297126" cy="536212"/>
        </a:xfrm>
        <a:prstGeom prst="rightArrow">
          <a:avLst>
            <a:gd name="adj1" fmla="val 60000"/>
            <a:gd name="adj2" fmla="val 50000"/>
          </a:avLst>
        </a:prstGeom>
        <a:solidFill>
          <a:schemeClr val="accent3">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1658656" y="3412280"/>
        <a:ext cx="207988" cy="321728"/>
      </dsp:txXfrm>
    </dsp:sp>
    <dsp:sp modelId="{69D1D797-6757-4B10-A221-F5ABCB54E12C}">
      <dsp:nvSpPr>
        <dsp:cNvPr id="0" name=""/>
        <dsp:cNvSpPr/>
      </dsp:nvSpPr>
      <dsp:spPr>
        <a:xfrm>
          <a:off x="2566" y="3345513"/>
          <a:ext cx="1577094" cy="1577094"/>
        </a:xfrm>
        <a:prstGeom prst="ellipse">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Over a period of 30 days</a:t>
          </a:r>
        </a:p>
      </dsp:txBody>
      <dsp:txXfrm>
        <a:off x="233526" y="3576473"/>
        <a:ext cx="1115174" cy="1115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DE2E5-9A8E-4C46-943A-27A90722AC48}">
      <dsp:nvSpPr>
        <dsp:cNvPr id="0" name=""/>
        <dsp:cNvSpPr/>
      </dsp:nvSpPr>
      <dsp:spPr>
        <a:xfrm>
          <a:off x="1263553" y="327172"/>
          <a:ext cx="4984883" cy="4984883"/>
        </a:xfrm>
        <a:prstGeom prst="blockArc">
          <a:avLst>
            <a:gd name="adj1" fmla="val 14121886"/>
            <a:gd name="adj2" fmla="val 17311736"/>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2AC5DE-E2AC-4C98-ABC9-04F4AAB4D140}">
      <dsp:nvSpPr>
        <dsp:cNvPr id="0" name=""/>
        <dsp:cNvSpPr/>
      </dsp:nvSpPr>
      <dsp:spPr>
        <a:xfrm>
          <a:off x="1205820" y="315544"/>
          <a:ext cx="4984883" cy="4984883"/>
        </a:xfrm>
        <a:prstGeom prst="blockArc">
          <a:avLst>
            <a:gd name="adj1" fmla="val 10928640"/>
            <a:gd name="adj2" fmla="val 13829220"/>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086F20-A05C-4E52-8208-3374B7731612}">
      <dsp:nvSpPr>
        <dsp:cNvPr id="0" name=""/>
        <dsp:cNvSpPr/>
      </dsp:nvSpPr>
      <dsp:spPr>
        <a:xfrm>
          <a:off x="1217270" y="726446"/>
          <a:ext cx="4984883" cy="4984883"/>
        </a:xfrm>
        <a:prstGeom prst="blockArc">
          <a:avLst>
            <a:gd name="adj1" fmla="val 8382527"/>
            <a:gd name="adj2" fmla="val 11568161"/>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EAEAC-E3F3-4036-A22F-A525D7024839}">
      <dsp:nvSpPr>
        <dsp:cNvPr id="0" name=""/>
        <dsp:cNvSpPr/>
      </dsp:nvSpPr>
      <dsp:spPr>
        <a:xfrm>
          <a:off x="1419977" y="670999"/>
          <a:ext cx="4984883" cy="4984883"/>
        </a:xfrm>
        <a:prstGeom prst="blockArc">
          <a:avLst>
            <a:gd name="adj1" fmla="val 4315933"/>
            <a:gd name="adj2" fmla="val 8301055"/>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4E3A5A-10CD-4167-9935-AC7FFACA8BBD}">
      <dsp:nvSpPr>
        <dsp:cNvPr id="0" name=""/>
        <dsp:cNvSpPr/>
      </dsp:nvSpPr>
      <dsp:spPr>
        <a:xfrm>
          <a:off x="2635196" y="665174"/>
          <a:ext cx="4984883" cy="4984883"/>
        </a:xfrm>
        <a:prstGeom prst="blockArc">
          <a:avLst>
            <a:gd name="adj1" fmla="val 2158092"/>
            <a:gd name="adj2" fmla="val 6036268"/>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F4EEC3-5F63-461F-AC2E-EDA9E5528017}">
      <dsp:nvSpPr>
        <dsp:cNvPr id="0" name=""/>
        <dsp:cNvSpPr/>
      </dsp:nvSpPr>
      <dsp:spPr>
        <a:xfrm>
          <a:off x="2276599" y="1067422"/>
          <a:ext cx="4984883" cy="4984883"/>
        </a:xfrm>
        <a:prstGeom prst="blockArc">
          <a:avLst>
            <a:gd name="adj1" fmla="val 20903144"/>
            <a:gd name="adj2" fmla="val 2046387"/>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27B3BA-0C17-45FA-B4C9-EB6372F3951E}">
      <dsp:nvSpPr>
        <dsp:cNvPr id="0" name=""/>
        <dsp:cNvSpPr/>
      </dsp:nvSpPr>
      <dsp:spPr>
        <a:xfrm>
          <a:off x="2217772" y="-21962"/>
          <a:ext cx="4984883" cy="4984883"/>
        </a:xfrm>
        <a:prstGeom prst="blockArc">
          <a:avLst>
            <a:gd name="adj1" fmla="val 18825588"/>
            <a:gd name="adj2" fmla="val 21298351"/>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FB67CA-E801-47D0-A381-99EAD4BB0DC3}">
      <dsp:nvSpPr>
        <dsp:cNvPr id="0" name=""/>
        <dsp:cNvSpPr/>
      </dsp:nvSpPr>
      <dsp:spPr>
        <a:xfrm>
          <a:off x="2400166" y="484341"/>
          <a:ext cx="4984883" cy="4984883"/>
        </a:xfrm>
        <a:prstGeom prst="blockArc">
          <a:avLst>
            <a:gd name="adj1" fmla="val 15482507"/>
            <a:gd name="adj2" fmla="val 18649482"/>
            <a:gd name="adj3" fmla="val 343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BFF636-C06C-4624-9374-E91C79C00BCC}">
      <dsp:nvSpPr>
        <dsp:cNvPr id="0" name=""/>
        <dsp:cNvSpPr/>
      </dsp:nvSpPr>
      <dsp:spPr>
        <a:xfrm>
          <a:off x="3199279" y="2225885"/>
          <a:ext cx="2591919" cy="1698873"/>
        </a:xfrm>
        <a:prstGeom prst="ellipse">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solidFill>
                <a:srgbClr val="FF0000"/>
              </a:solidFill>
            </a:rPr>
            <a:t>Jobs!!!</a:t>
          </a:r>
        </a:p>
        <a:p>
          <a:pPr lvl="0" algn="ctr" defTabSz="800100">
            <a:lnSpc>
              <a:spcPct val="90000"/>
            </a:lnSpc>
            <a:spcBef>
              <a:spcPct val="0"/>
            </a:spcBef>
            <a:spcAft>
              <a:spcPct val="35000"/>
            </a:spcAft>
          </a:pPr>
          <a:r>
            <a:rPr lang="en-US" sz="1800" b="1" kern="1200" dirty="0">
              <a:solidFill>
                <a:srgbClr val="FF0000"/>
              </a:solidFill>
            </a:rPr>
            <a:t>Placements…!!</a:t>
          </a:r>
        </a:p>
        <a:p>
          <a:pPr lvl="0" algn="ctr" defTabSz="800100">
            <a:lnSpc>
              <a:spcPct val="90000"/>
            </a:lnSpc>
            <a:spcBef>
              <a:spcPct val="0"/>
            </a:spcBef>
            <a:spcAft>
              <a:spcPct val="35000"/>
            </a:spcAft>
          </a:pPr>
          <a:r>
            <a:rPr lang="en-US" sz="1800" b="1" kern="1200" dirty="0">
              <a:solidFill>
                <a:srgbClr val="FF0000"/>
              </a:solidFill>
            </a:rPr>
            <a:t>Employment..!!</a:t>
          </a:r>
        </a:p>
      </dsp:txBody>
      <dsp:txXfrm>
        <a:off x="3578857" y="2474679"/>
        <a:ext cx="1832763" cy="1201285"/>
      </dsp:txXfrm>
    </dsp:sp>
    <dsp:sp modelId="{8200CA1E-6FE0-4BE7-9F60-4E13A02B0205}">
      <dsp:nvSpPr>
        <dsp:cNvPr id="0" name=""/>
        <dsp:cNvSpPr/>
      </dsp:nvSpPr>
      <dsp:spPr>
        <a:xfrm>
          <a:off x="3841669" y="28277"/>
          <a:ext cx="1492329" cy="1189211"/>
        </a:xfrm>
        <a:prstGeom prst="wedgeRoundRectCallou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Common facility </a:t>
          </a:r>
          <a:r>
            <a:rPr lang="en-US" sz="2000" kern="1200" dirty="0" err="1"/>
            <a:t>Centres</a:t>
          </a:r>
          <a:r>
            <a:rPr lang="en-US" sz="2000" kern="1200" dirty="0"/>
            <a:t> (14)</a:t>
          </a:r>
        </a:p>
      </dsp:txBody>
      <dsp:txXfrm>
        <a:off x="3899721" y="86329"/>
        <a:ext cx="1376225" cy="1073107"/>
      </dsp:txXfrm>
    </dsp:sp>
    <dsp:sp modelId="{498835F2-B62E-4758-9DF8-06B67F2B4D96}">
      <dsp:nvSpPr>
        <dsp:cNvPr id="0" name=""/>
        <dsp:cNvSpPr/>
      </dsp:nvSpPr>
      <dsp:spPr>
        <a:xfrm>
          <a:off x="5545062" y="761996"/>
          <a:ext cx="2303537" cy="807379"/>
        </a:xfrm>
        <a:prstGeom prst="flowChartPreparation">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Bamboo Emporiums</a:t>
          </a:r>
        </a:p>
      </dsp:txBody>
      <dsp:txXfrm>
        <a:off x="6005769" y="761996"/>
        <a:ext cx="1382123" cy="807379"/>
      </dsp:txXfrm>
    </dsp:sp>
    <dsp:sp modelId="{AA4520E0-FB1E-4808-91BD-3CDB2795C6D7}">
      <dsp:nvSpPr>
        <dsp:cNvPr id="0" name=""/>
        <dsp:cNvSpPr/>
      </dsp:nvSpPr>
      <dsp:spPr>
        <a:xfrm>
          <a:off x="6447259" y="2125645"/>
          <a:ext cx="1991048" cy="1189211"/>
        </a:xfrm>
        <a:prstGeom prst="flowChartDisplay">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Bamboo Training Centre “Centre of Excellence”</a:t>
          </a:r>
        </a:p>
      </dsp:txBody>
      <dsp:txXfrm>
        <a:off x="6779100" y="2125645"/>
        <a:ext cx="1327366" cy="1189211"/>
      </dsp:txXfrm>
    </dsp:sp>
    <dsp:sp modelId="{36AC7898-74C4-4FFD-ADDF-3B379F7743B7}">
      <dsp:nvSpPr>
        <dsp:cNvPr id="0" name=""/>
        <dsp:cNvSpPr/>
      </dsp:nvSpPr>
      <dsp:spPr>
        <a:xfrm>
          <a:off x="6142191" y="3992401"/>
          <a:ext cx="1858808" cy="1189199"/>
        </a:xfrm>
        <a:prstGeom prst="flowChartPunchedCard">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Bamboo Producers’ Co.</a:t>
          </a:r>
        </a:p>
      </dsp:txBody>
      <dsp:txXfrm>
        <a:off x="6142191" y="4230241"/>
        <a:ext cx="1858808" cy="951359"/>
      </dsp:txXfrm>
    </dsp:sp>
    <dsp:sp modelId="{C45814BC-FFF0-4279-8987-64A051568F91}">
      <dsp:nvSpPr>
        <dsp:cNvPr id="0" name=""/>
        <dsp:cNvSpPr/>
      </dsp:nvSpPr>
      <dsp:spPr>
        <a:xfrm>
          <a:off x="3332807" y="5016075"/>
          <a:ext cx="2610794" cy="1079922"/>
        </a:xfrm>
        <a:prstGeom prst="homePlat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err="1">
              <a:solidFill>
                <a:schemeClr val="bg1"/>
              </a:solidFill>
            </a:rPr>
            <a:t>Bamboosetums</a:t>
          </a:r>
          <a:r>
            <a:rPr lang="en-US" sz="2200" kern="1200" dirty="0">
              <a:solidFill>
                <a:schemeClr val="bg1"/>
              </a:solidFill>
            </a:rPr>
            <a:t> / Nurseries</a:t>
          </a:r>
        </a:p>
      </dsp:txBody>
      <dsp:txXfrm>
        <a:off x="3332807" y="5016075"/>
        <a:ext cx="2340814" cy="1079922"/>
      </dsp:txXfrm>
    </dsp:sp>
    <dsp:sp modelId="{88C4ED78-BA2D-4DE2-87B5-39C9C27F2ED2}">
      <dsp:nvSpPr>
        <dsp:cNvPr id="0" name=""/>
        <dsp:cNvSpPr/>
      </dsp:nvSpPr>
      <dsp:spPr>
        <a:xfrm>
          <a:off x="1142994" y="4038609"/>
          <a:ext cx="1810086" cy="1633060"/>
        </a:xfrm>
        <a:prstGeom prst="flowChartDocumen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Private Farmlands/ Entrepreneurs (through PPP mode)</a:t>
          </a:r>
        </a:p>
      </dsp:txBody>
      <dsp:txXfrm>
        <a:off x="1142994" y="4038609"/>
        <a:ext cx="1810086" cy="1309623"/>
      </dsp:txXfrm>
    </dsp:sp>
    <dsp:sp modelId="{C79D7939-8E39-4977-88E4-95DE70CA38C8}">
      <dsp:nvSpPr>
        <dsp:cNvPr id="0" name=""/>
        <dsp:cNvSpPr/>
      </dsp:nvSpPr>
      <dsp:spPr>
        <a:xfrm>
          <a:off x="685802" y="2133601"/>
          <a:ext cx="1684006" cy="1189211"/>
        </a:xfrm>
        <a:prstGeom prst="flowChartDisplay">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Bamboo Housing / Pavilions</a:t>
          </a:r>
        </a:p>
      </dsp:txBody>
      <dsp:txXfrm>
        <a:off x="966470" y="2133601"/>
        <a:ext cx="1122670" cy="1189211"/>
      </dsp:txXfrm>
    </dsp:sp>
    <dsp:sp modelId="{13BDCC1F-5EAE-4578-AD20-C8F1A2D28FC0}">
      <dsp:nvSpPr>
        <dsp:cNvPr id="0" name=""/>
        <dsp:cNvSpPr/>
      </dsp:nvSpPr>
      <dsp:spPr>
        <a:xfrm>
          <a:off x="1447797" y="304799"/>
          <a:ext cx="1938675" cy="1250419"/>
        </a:xfrm>
        <a:prstGeom prst="flowChartPunchedTap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Bamboo Marts (6/year)</a:t>
          </a:r>
        </a:p>
      </dsp:txBody>
      <dsp:txXfrm>
        <a:off x="1447797" y="554883"/>
        <a:ext cx="1938675" cy="7502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69F6F-2EFE-48C0-8070-C4943B443E2A}">
      <dsp:nvSpPr>
        <dsp:cNvPr id="0" name=""/>
        <dsp:cNvSpPr/>
      </dsp:nvSpPr>
      <dsp:spPr>
        <a:xfrm>
          <a:off x="4093279" y="4019452"/>
          <a:ext cx="2329041" cy="232904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Bamboo Based Livelihood</a:t>
          </a:r>
        </a:p>
      </dsp:txBody>
      <dsp:txXfrm>
        <a:off x="4434359" y="4360532"/>
        <a:ext cx="1646881" cy="1646881"/>
      </dsp:txXfrm>
    </dsp:sp>
    <dsp:sp modelId="{2D074D7D-4FDC-437F-A5EA-1F774FEFE32E}">
      <dsp:nvSpPr>
        <dsp:cNvPr id="0" name=""/>
        <dsp:cNvSpPr/>
      </dsp:nvSpPr>
      <dsp:spPr>
        <a:xfrm rot="10800000">
          <a:off x="819384" y="4852084"/>
          <a:ext cx="3093830" cy="66377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A0C5D6-A187-40A1-A554-CFB8DD866845}">
      <dsp:nvSpPr>
        <dsp:cNvPr id="0" name=""/>
        <dsp:cNvSpPr/>
      </dsp:nvSpPr>
      <dsp:spPr>
        <a:xfrm>
          <a:off x="4219" y="4531841"/>
          <a:ext cx="1630328" cy="130426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t>Bamboo Farming Products Industry </a:t>
          </a:r>
        </a:p>
        <a:p>
          <a:pPr lvl="0" algn="ctr" defTabSz="622300">
            <a:lnSpc>
              <a:spcPct val="90000"/>
            </a:lnSpc>
            <a:spcBef>
              <a:spcPct val="0"/>
            </a:spcBef>
            <a:spcAft>
              <a:spcPct val="35000"/>
            </a:spcAft>
          </a:pPr>
          <a:r>
            <a:rPr lang="en-US" sz="1400" b="1" kern="1200" dirty="0"/>
            <a:t>(Baskets, green houses, fences)</a:t>
          </a:r>
        </a:p>
      </dsp:txBody>
      <dsp:txXfrm>
        <a:off x="42420" y="4570042"/>
        <a:ext cx="1553926" cy="1227861"/>
      </dsp:txXfrm>
    </dsp:sp>
    <dsp:sp modelId="{A05F4294-689C-4D62-9248-1B6CB4ED2D80}">
      <dsp:nvSpPr>
        <dsp:cNvPr id="0" name=""/>
        <dsp:cNvSpPr/>
      </dsp:nvSpPr>
      <dsp:spPr>
        <a:xfrm rot="12342857">
          <a:off x="1105732" y="3597509"/>
          <a:ext cx="3093830" cy="663776"/>
        </a:xfrm>
        <a:prstGeom prst="leftArrow">
          <a:avLst>
            <a:gd name="adj1" fmla="val 60000"/>
            <a:gd name="adj2" fmla="val 50000"/>
          </a:avLst>
        </a:prstGeom>
        <a:solidFill>
          <a:schemeClr val="accent5">
            <a:hueOff val="-1419125"/>
            <a:satOff val="5687"/>
            <a:lumOff val="12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4DC9EA-EDB6-42DB-9C01-10FB7B665D95}">
      <dsp:nvSpPr>
        <dsp:cNvPr id="0" name=""/>
        <dsp:cNvSpPr/>
      </dsp:nvSpPr>
      <dsp:spPr>
        <a:xfrm>
          <a:off x="443761" y="2606085"/>
          <a:ext cx="1630328" cy="1304263"/>
        </a:xfrm>
        <a:prstGeom prst="roundRect">
          <a:avLst>
            <a:gd name="adj" fmla="val 10000"/>
          </a:avLst>
        </a:prstGeom>
        <a:solidFill>
          <a:schemeClr val="accent5">
            <a:hueOff val="-1419125"/>
            <a:satOff val="5687"/>
            <a:lumOff val="1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t>Bamboo Food and Beverage Industry</a:t>
          </a:r>
        </a:p>
        <a:p>
          <a:pPr lvl="0" algn="ctr" defTabSz="622300">
            <a:lnSpc>
              <a:spcPct val="90000"/>
            </a:lnSpc>
            <a:spcBef>
              <a:spcPct val="0"/>
            </a:spcBef>
            <a:spcAft>
              <a:spcPct val="35000"/>
            </a:spcAft>
          </a:pPr>
          <a:r>
            <a:rPr lang="en-US" sz="1400" b="1" kern="1200" dirty="0"/>
            <a:t>(Bamboo shoots, bamboo wine, bamboo pickle) </a:t>
          </a:r>
        </a:p>
      </dsp:txBody>
      <dsp:txXfrm>
        <a:off x="481962" y="2644286"/>
        <a:ext cx="1553926" cy="1227861"/>
      </dsp:txXfrm>
    </dsp:sp>
    <dsp:sp modelId="{6A4FD91C-48DE-4705-8D02-DEE2B0ABA697}">
      <dsp:nvSpPr>
        <dsp:cNvPr id="0" name=""/>
        <dsp:cNvSpPr/>
      </dsp:nvSpPr>
      <dsp:spPr>
        <a:xfrm rot="13885714">
          <a:off x="1908063" y="2591418"/>
          <a:ext cx="3093830" cy="663776"/>
        </a:xfrm>
        <a:prstGeom prst="leftArrow">
          <a:avLst>
            <a:gd name="adj1" fmla="val 60000"/>
            <a:gd name="adj2" fmla="val 50000"/>
          </a:avLst>
        </a:prstGeom>
        <a:solidFill>
          <a:schemeClr val="accent5">
            <a:hueOff val="-2838251"/>
            <a:satOff val="11375"/>
            <a:lumOff val="24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D045EA-4F79-44FD-BB30-8E60B5B313D3}">
      <dsp:nvSpPr>
        <dsp:cNvPr id="0" name=""/>
        <dsp:cNvSpPr/>
      </dsp:nvSpPr>
      <dsp:spPr>
        <a:xfrm>
          <a:off x="1675328" y="1061748"/>
          <a:ext cx="1630328" cy="1304263"/>
        </a:xfrm>
        <a:prstGeom prst="roundRect">
          <a:avLst>
            <a:gd name="adj" fmla="val 10000"/>
          </a:avLst>
        </a:prstGeom>
        <a:solidFill>
          <a:schemeClr val="accent5">
            <a:hueOff val="-2838251"/>
            <a:satOff val="11375"/>
            <a:lumOff val="24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t>Bamboo Textile Industry (clothing, diaper, sanitary napkins)</a:t>
          </a:r>
        </a:p>
      </dsp:txBody>
      <dsp:txXfrm>
        <a:off x="1713529" y="1099949"/>
        <a:ext cx="1553926" cy="1227861"/>
      </dsp:txXfrm>
    </dsp:sp>
    <dsp:sp modelId="{E6B2EBCC-296A-467F-9AD8-6623CDCF1F46}">
      <dsp:nvSpPr>
        <dsp:cNvPr id="0" name=""/>
        <dsp:cNvSpPr/>
      </dsp:nvSpPr>
      <dsp:spPr>
        <a:xfrm rot="15428571">
          <a:off x="3067465" y="2033080"/>
          <a:ext cx="3093830" cy="663776"/>
        </a:xfrm>
        <a:prstGeom prst="leftArrow">
          <a:avLst>
            <a:gd name="adj1" fmla="val 60000"/>
            <a:gd name="adj2" fmla="val 50000"/>
          </a:avLst>
        </a:prstGeom>
        <a:solidFill>
          <a:schemeClr val="accent5">
            <a:hueOff val="-4257376"/>
            <a:satOff val="17062"/>
            <a:lumOff val="36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89071A-270C-4610-AC16-483C085AE098}">
      <dsp:nvSpPr>
        <dsp:cNvPr id="0" name=""/>
        <dsp:cNvSpPr/>
      </dsp:nvSpPr>
      <dsp:spPr>
        <a:xfrm>
          <a:off x="3454995" y="204706"/>
          <a:ext cx="1630328" cy="1304263"/>
        </a:xfrm>
        <a:prstGeom prst="roundRect">
          <a:avLst>
            <a:gd name="adj" fmla="val 10000"/>
          </a:avLst>
        </a:prstGeom>
        <a:solidFill>
          <a:schemeClr val="accent5">
            <a:hueOff val="-4257376"/>
            <a:satOff val="17062"/>
            <a:lumOff val="36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t>Bamboo Bio-energy Industry</a:t>
          </a:r>
        </a:p>
        <a:p>
          <a:pPr lvl="0" algn="ctr" defTabSz="622300">
            <a:lnSpc>
              <a:spcPct val="90000"/>
            </a:lnSpc>
            <a:spcBef>
              <a:spcPct val="0"/>
            </a:spcBef>
            <a:spcAft>
              <a:spcPct val="35000"/>
            </a:spcAft>
          </a:pPr>
          <a:r>
            <a:rPr lang="en-US" sz="1400" b="1" kern="1200" dirty="0"/>
            <a:t>(Bamboo briquettes, bamboo charcoal, biochar) </a:t>
          </a:r>
        </a:p>
      </dsp:txBody>
      <dsp:txXfrm>
        <a:off x="3493196" y="242907"/>
        <a:ext cx="1553926" cy="1227861"/>
      </dsp:txXfrm>
    </dsp:sp>
    <dsp:sp modelId="{F104872E-03AA-4E70-B48A-356B3350F55B}">
      <dsp:nvSpPr>
        <dsp:cNvPr id="0" name=""/>
        <dsp:cNvSpPr/>
      </dsp:nvSpPr>
      <dsp:spPr>
        <a:xfrm rot="16971429">
          <a:off x="4354303" y="2033080"/>
          <a:ext cx="3093830" cy="663776"/>
        </a:xfrm>
        <a:prstGeom prst="leftArrow">
          <a:avLst>
            <a:gd name="adj1" fmla="val 60000"/>
            <a:gd name="adj2" fmla="val 50000"/>
          </a:avLst>
        </a:prstGeom>
        <a:solidFill>
          <a:schemeClr val="accent5">
            <a:hueOff val="-5676501"/>
            <a:satOff val="22749"/>
            <a:lumOff val="49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668C5A-D0DA-41BE-9A18-F4EDEB4E36B5}">
      <dsp:nvSpPr>
        <dsp:cNvPr id="0" name=""/>
        <dsp:cNvSpPr/>
      </dsp:nvSpPr>
      <dsp:spPr>
        <a:xfrm>
          <a:off x="5430276" y="204706"/>
          <a:ext cx="1630328" cy="1304263"/>
        </a:xfrm>
        <a:prstGeom prst="roundRect">
          <a:avLst>
            <a:gd name="adj" fmla="val 10000"/>
          </a:avLst>
        </a:prstGeom>
        <a:solidFill>
          <a:schemeClr val="accent5">
            <a:hueOff val="-5676501"/>
            <a:satOff val="22749"/>
            <a:lumOff val="49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t>Bamboo pulp and paper Industry (newspaper, bond paper, cardboard) </a:t>
          </a:r>
        </a:p>
      </dsp:txBody>
      <dsp:txXfrm>
        <a:off x="5468477" y="242907"/>
        <a:ext cx="1553926" cy="1227861"/>
      </dsp:txXfrm>
    </dsp:sp>
    <dsp:sp modelId="{DDA148A5-4E0E-4D62-ACB9-0CDCFF75D1FE}">
      <dsp:nvSpPr>
        <dsp:cNvPr id="0" name=""/>
        <dsp:cNvSpPr/>
      </dsp:nvSpPr>
      <dsp:spPr>
        <a:xfrm rot="18514286">
          <a:off x="5513705" y="2591418"/>
          <a:ext cx="3093830" cy="663776"/>
        </a:xfrm>
        <a:prstGeom prst="leftArrow">
          <a:avLst>
            <a:gd name="adj1" fmla="val 60000"/>
            <a:gd name="adj2" fmla="val 50000"/>
          </a:avLst>
        </a:prstGeom>
        <a:solidFill>
          <a:schemeClr val="accent5">
            <a:hueOff val="-7095626"/>
            <a:satOff val="28436"/>
            <a:lumOff val="616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A17AE9-FCB1-453F-AD13-686EAB3549B4}">
      <dsp:nvSpPr>
        <dsp:cNvPr id="0" name=""/>
        <dsp:cNvSpPr/>
      </dsp:nvSpPr>
      <dsp:spPr>
        <a:xfrm>
          <a:off x="7209942" y="1061748"/>
          <a:ext cx="1630328" cy="1304263"/>
        </a:xfrm>
        <a:prstGeom prst="roundRect">
          <a:avLst>
            <a:gd name="adj" fmla="val 10000"/>
          </a:avLst>
        </a:prstGeom>
        <a:solidFill>
          <a:schemeClr val="accent5">
            <a:hueOff val="-7095626"/>
            <a:satOff val="28436"/>
            <a:lumOff val="61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Bamboo wood industry (poles, stripes, bamboo mat boards, veneers)</a:t>
          </a:r>
        </a:p>
      </dsp:txBody>
      <dsp:txXfrm>
        <a:off x="7248143" y="1099949"/>
        <a:ext cx="1553926" cy="1227861"/>
      </dsp:txXfrm>
    </dsp:sp>
    <dsp:sp modelId="{2F7BA448-4A07-414E-8BC4-8763AEC946D9}">
      <dsp:nvSpPr>
        <dsp:cNvPr id="0" name=""/>
        <dsp:cNvSpPr/>
      </dsp:nvSpPr>
      <dsp:spPr>
        <a:xfrm rot="20057143">
          <a:off x="6316036" y="3597509"/>
          <a:ext cx="3093830" cy="663776"/>
        </a:xfrm>
        <a:prstGeom prst="leftArrow">
          <a:avLst>
            <a:gd name="adj1" fmla="val 60000"/>
            <a:gd name="adj2" fmla="val 50000"/>
          </a:avLst>
        </a:prstGeom>
        <a:solidFill>
          <a:schemeClr val="accent5">
            <a:hueOff val="-8514751"/>
            <a:satOff val="34124"/>
            <a:lumOff val="73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A11934-C2BE-4DE5-B640-242862C59BC6}">
      <dsp:nvSpPr>
        <dsp:cNvPr id="0" name=""/>
        <dsp:cNvSpPr/>
      </dsp:nvSpPr>
      <dsp:spPr>
        <a:xfrm>
          <a:off x="8441509" y="2606085"/>
          <a:ext cx="1630328" cy="1304263"/>
        </a:xfrm>
        <a:prstGeom prst="roundRect">
          <a:avLst>
            <a:gd name="adj" fmla="val 10000"/>
          </a:avLst>
        </a:prstGeom>
        <a:solidFill>
          <a:schemeClr val="accent5">
            <a:hueOff val="-8514751"/>
            <a:satOff val="34124"/>
            <a:lumOff val="73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Building Industries- (Bamboo engineered  housings, bridges, furniture, roads)</a:t>
          </a:r>
        </a:p>
      </dsp:txBody>
      <dsp:txXfrm>
        <a:off x="8479710" y="2644286"/>
        <a:ext cx="1553926" cy="1227861"/>
      </dsp:txXfrm>
    </dsp:sp>
    <dsp:sp modelId="{D4014FDF-B4CB-4B62-904A-D3C002B42118}">
      <dsp:nvSpPr>
        <dsp:cNvPr id="0" name=""/>
        <dsp:cNvSpPr/>
      </dsp:nvSpPr>
      <dsp:spPr>
        <a:xfrm>
          <a:off x="6602384" y="4852084"/>
          <a:ext cx="3093830" cy="663776"/>
        </a:xfrm>
        <a:prstGeom prst="lef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6FF76F-C7F3-44CB-A6A8-A07DFE02FD66}">
      <dsp:nvSpPr>
        <dsp:cNvPr id="0" name=""/>
        <dsp:cNvSpPr/>
      </dsp:nvSpPr>
      <dsp:spPr>
        <a:xfrm>
          <a:off x="8881051" y="4531841"/>
          <a:ext cx="1630328" cy="1304263"/>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kern="1200" dirty="0"/>
            <a:t>Bamboo Craft Industry (Handicrafts, toys, jewelry, utility handicraft items, </a:t>
          </a:r>
          <a:r>
            <a:rPr lang="en-US" sz="1400" b="1" kern="1200" dirty="0" err="1"/>
            <a:t>etc</a:t>
          </a:r>
          <a:endParaRPr lang="en-US" sz="1400" b="1" kern="1200" dirty="0"/>
        </a:p>
      </dsp:txBody>
      <dsp:txXfrm>
        <a:off x="8919252" y="4570042"/>
        <a:ext cx="1553926" cy="1227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69F6F-2EFE-48C0-8070-C4943B443E2A}">
      <dsp:nvSpPr>
        <dsp:cNvPr id="0" name=""/>
        <dsp:cNvSpPr/>
      </dsp:nvSpPr>
      <dsp:spPr>
        <a:xfrm>
          <a:off x="4951140" y="2886655"/>
          <a:ext cx="1762337" cy="176233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dirty="0"/>
            <a:t>Bamboo </a:t>
          </a:r>
        </a:p>
        <a:p>
          <a:pPr lvl="0" algn="ctr" defTabSz="1111250">
            <a:lnSpc>
              <a:spcPct val="90000"/>
            </a:lnSpc>
            <a:spcBef>
              <a:spcPct val="0"/>
            </a:spcBef>
            <a:spcAft>
              <a:spcPct val="35000"/>
            </a:spcAft>
          </a:pPr>
          <a:r>
            <a:rPr lang="en-US" sz="2500" kern="1200" dirty="0"/>
            <a:t>Economy</a:t>
          </a:r>
        </a:p>
      </dsp:txBody>
      <dsp:txXfrm>
        <a:off x="5209228" y="3144743"/>
        <a:ext cx="1246161" cy="1246161"/>
      </dsp:txXfrm>
    </dsp:sp>
    <dsp:sp modelId="{2D074D7D-4FDC-437F-A5EA-1F774FEFE32E}">
      <dsp:nvSpPr>
        <dsp:cNvPr id="0" name=""/>
        <dsp:cNvSpPr/>
      </dsp:nvSpPr>
      <dsp:spPr>
        <a:xfrm rot="10800000">
          <a:off x="2475010" y="3516690"/>
          <a:ext cx="2339943" cy="502266"/>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A0C5D6-A187-40A1-A554-CFB8DD866845}">
      <dsp:nvSpPr>
        <dsp:cNvPr id="0" name=""/>
        <dsp:cNvSpPr/>
      </dsp:nvSpPr>
      <dsp:spPr>
        <a:xfrm>
          <a:off x="1858192" y="3274369"/>
          <a:ext cx="1233635" cy="98690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a:t>Farming</a:t>
          </a:r>
        </a:p>
      </dsp:txBody>
      <dsp:txXfrm>
        <a:off x="1887098" y="3303275"/>
        <a:ext cx="1175823" cy="929096"/>
      </dsp:txXfrm>
    </dsp:sp>
    <dsp:sp modelId="{9514EE61-0507-4F14-8A6C-6453745D4806}">
      <dsp:nvSpPr>
        <dsp:cNvPr id="0" name=""/>
        <dsp:cNvSpPr/>
      </dsp:nvSpPr>
      <dsp:spPr>
        <a:xfrm rot="12342857">
          <a:off x="2691623" y="2567644"/>
          <a:ext cx="2339943" cy="502266"/>
        </a:xfrm>
        <a:prstGeom prst="leftArrow">
          <a:avLst>
            <a:gd name="adj1" fmla="val 60000"/>
            <a:gd name="adj2" fmla="val 50000"/>
          </a:avLst>
        </a:prstGeom>
        <a:solidFill>
          <a:schemeClr val="accent5">
            <a:hueOff val="-1419125"/>
            <a:satOff val="5687"/>
            <a:lumOff val="12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EF1B4B-C324-4D3E-937B-353BEC207539}">
      <dsp:nvSpPr>
        <dsp:cNvPr id="0" name=""/>
        <dsp:cNvSpPr/>
      </dsp:nvSpPr>
      <dsp:spPr>
        <a:xfrm>
          <a:off x="2190669" y="1817691"/>
          <a:ext cx="1233635" cy="986908"/>
        </a:xfrm>
        <a:prstGeom prst="roundRect">
          <a:avLst>
            <a:gd name="adj" fmla="val 10000"/>
          </a:avLst>
        </a:prstGeom>
        <a:solidFill>
          <a:schemeClr val="accent5">
            <a:hueOff val="-1419125"/>
            <a:satOff val="5687"/>
            <a:lumOff val="12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a:t>Food and Beverage Industry</a:t>
          </a:r>
          <a:endParaRPr lang="en-US" sz="1600" kern="1200" dirty="0"/>
        </a:p>
      </dsp:txBody>
      <dsp:txXfrm>
        <a:off x="2219575" y="1846597"/>
        <a:ext cx="1175823" cy="929096"/>
      </dsp:txXfrm>
    </dsp:sp>
    <dsp:sp modelId="{38FEFD03-554D-4CD7-89A3-3CE4DB85CE35}">
      <dsp:nvSpPr>
        <dsp:cNvPr id="0" name=""/>
        <dsp:cNvSpPr/>
      </dsp:nvSpPr>
      <dsp:spPr>
        <a:xfrm rot="13885714">
          <a:off x="3298561" y="1806569"/>
          <a:ext cx="2339943" cy="502266"/>
        </a:xfrm>
        <a:prstGeom prst="leftArrow">
          <a:avLst>
            <a:gd name="adj1" fmla="val 60000"/>
            <a:gd name="adj2" fmla="val 50000"/>
          </a:avLst>
        </a:prstGeom>
        <a:solidFill>
          <a:schemeClr val="accent5">
            <a:hueOff val="-2838251"/>
            <a:satOff val="11375"/>
            <a:lumOff val="24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D75C2E-0AE8-44FF-B1F1-36F9038AAF41}">
      <dsp:nvSpPr>
        <dsp:cNvPr id="0" name=""/>
        <dsp:cNvSpPr/>
      </dsp:nvSpPr>
      <dsp:spPr>
        <a:xfrm>
          <a:off x="3122249" y="649527"/>
          <a:ext cx="1233635" cy="986908"/>
        </a:xfrm>
        <a:prstGeom prst="roundRect">
          <a:avLst>
            <a:gd name="adj" fmla="val 10000"/>
          </a:avLst>
        </a:prstGeom>
        <a:solidFill>
          <a:schemeClr val="accent5">
            <a:hueOff val="-2838251"/>
            <a:satOff val="11375"/>
            <a:lumOff val="24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b="1" kern="1200" dirty="0"/>
            <a:t>Textile Industry</a:t>
          </a:r>
          <a:endParaRPr lang="en-US" sz="1400" kern="1200" dirty="0"/>
        </a:p>
      </dsp:txBody>
      <dsp:txXfrm>
        <a:off x="3151155" y="678433"/>
        <a:ext cx="1175823" cy="929096"/>
      </dsp:txXfrm>
    </dsp:sp>
    <dsp:sp modelId="{E6B2EBCC-296A-467F-9AD8-6623CDCF1F46}">
      <dsp:nvSpPr>
        <dsp:cNvPr id="0" name=""/>
        <dsp:cNvSpPr/>
      </dsp:nvSpPr>
      <dsp:spPr>
        <a:xfrm rot="15400667">
          <a:off x="4153790" y="1384312"/>
          <a:ext cx="2347145" cy="502266"/>
        </a:xfrm>
        <a:prstGeom prst="leftArrow">
          <a:avLst>
            <a:gd name="adj1" fmla="val 60000"/>
            <a:gd name="adj2" fmla="val 50000"/>
          </a:avLst>
        </a:prstGeom>
        <a:solidFill>
          <a:schemeClr val="accent5">
            <a:hueOff val="-4257376"/>
            <a:satOff val="17062"/>
            <a:lumOff val="369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89071A-270C-4610-AC16-483C085AE098}">
      <dsp:nvSpPr>
        <dsp:cNvPr id="0" name=""/>
        <dsp:cNvSpPr/>
      </dsp:nvSpPr>
      <dsp:spPr>
        <a:xfrm>
          <a:off x="4440122" y="0"/>
          <a:ext cx="1233635" cy="986908"/>
        </a:xfrm>
        <a:prstGeom prst="roundRect">
          <a:avLst>
            <a:gd name="adj" fmla="val 10000"/>
          </a:avLst>
        </a:prstGeom>
        <a:solidFill>
          <a:schemeClr val="accent5">
            <a:hueOff val="-4257376"/>
            <a:satOff val="17062"/>
            <a:lumOff val="36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a:t>Bio-energy Industry</a:t>
          </a:r>
        </a:p>
      </dsp:txBody>
      <dsp:txXfrm>
        <a:off x="4469028" y="28906"/>
        <a:ext cx="1175823" cy="929096"/>
      </dsp:txXfrm>
    </dsp:sp>
    <dsp:sp modelId="{1CFAA15C-80DD-49D1-B213-F80CD1744EF2}">
      <dsp:nvSpPr>
        <dsp:cNvPr id="0" name=""/>
        <dsp:cNvSpPr/>
      </dsp:nvSpPr>
      <dsp:spPr>
        <a:xfrm rot="16971429">
          <a:off x="5149063" y="1384204"/>
          <a:ext cx="2339943" cy="502266"/>
        </a:xfrm>
        <a:prstGeom prst="leftArrow">
          <a:avLst>
            <a:gd name="adj1" fmla="val 60000"/>
            <a:gd name="adj2" fmla="val 50000"/>
          </a:avLst>
        </a:prstGeom>
        <a:solidFill>
          <a:schemeClr val="accent5">
            <a:hueOff val="-5676501"/>
            <a:satOff val="22749"/>
            <a:lumOff val="493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CA7B32-9C69-444E-94B6-4045F6E1817C}">
      <dsp:nvSpPr>
        <dsp:cNvPr id="0" name=""/>
        <dsp:cNvSpPr/>
      </dsp:nvSpPr>
      <dsp:spPr>
        <a:xfrm>
          <a:off x="5817022" y="1244"/>
          <a:ext cx="1524712" cy="986908"/>
        </a:xfrm>
        <a:prstGeom prst="roundRect">
          <a:avLst>
            <a:gd name="adj" fmla="val 10000"/>
          </a:avLst>
        </a:prstGeom>
        <a:solidFill>
          <a:schemeClr val="accent5">
            <a:hueOff val="-5676501"/>
            <a:satOff val="22749"/>
            <a:lumOff val="49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b="0" kern="1200" dirty="0"/>
            <a:t>Pulp &amp; Paper Industry</a:t>
          </a:r>
          <a:endParaRPr lang="en-US" sz="1200" b="0" kern="1200" dirty="0"/>
        </a:p>
      </dsp:txBody>
      <dsp:txXfrm>
        <a:off x="5845928" y="30150"/>
        <a:ext cx="1466900" cy="929096"/>
      </dsp:txXfrm>
    </dsp:sp>
    <dsp:sp modelId="{DDA148A5-4E0E-4D62-ACB9-0CDCFF75D1FE}">
      <dsp:nvSpPr>
        <dsp:cNvPr id="0" name=""/>
        <dsp:cNvSpPr/>
      </dsp:nvSpPr>
      <dsp:spPr>
        <a:xfrm rot="18514286">
          <a:off x="6026114" y="1806569"/>
          <a:ext cx="2339943" cy="502266"/>
        </a:xfrm>
        <a:prstGeom prst="leftArrow">
          <a:avLst>
            <a:gd name="adj1" fmla="val 60000"/>
            <a:gd name="adj2" fmla="val 50000"/>
          </a:avLst>
        </a:prstGeom>
        <a:solidFill>
          <a:schemeClr val="accent5">
            <a:hueOff val="-7095626"/>
            <a:satOff val="28436"/>
            <a:lumOff val="616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A17AE9-FCB1-453F-AD13-686EAB3549B4}">
      <dsp:nvSpPr>
        <dsp:cNvPr id="0" name=""/>
        <dsp:cNvSpPr/>
      </dsp:nvSpPr>
      <dsp:spPr>
        <a:xfrm>
          <a:off x="7308733" y="649527"/>
          <a:ext cx="1233635" cy="986908"/>
        </a:xfrm>
        <a:prstGeom prst="roundRect">
          <a:avLst>
            <a:gd name="adj" fmla="val 10000"/>
          </a:avLst>
        </a:prstGeom>
        <a:solidFill>
          <a:schemeClr val="accent5">
            <a:hueOff val="-7095626"/>
            <a:satOff val="28436"/>
            <a:lumOff val="61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t>Furniture industry</a:t>
          </a:r>
          <a:endParaRPr lang="en-US" sz="1100" kern="1200" dirty="0"/>
        </a:p>
      </dsp:txBody>
      <dsp:txXfrm>
        <a:off x="7337639" y="678433"/>
        <a:ext cx="1175823" cy="929096"/>
      </dsp:txXfrm>
    </dsp:sp>
    <dsp:sp modelId="{2F7BA448-4A07-414E-8BC4-8763AEC946D9}">
      <dsp:nvSpPr>
        <dsp:cNvPr id="0" name=""/>
        <dsp:cNvSpPr/>
      </dsp:nvSpPr>
      <dsp:spPr>
        <a:xfrm rot="20057143">
          <a:off x="6633051" y="2567644"/>
          <a:ext cx="2339943" cy="502266"/>
        </a:xfrm>
        <a:prstGeom prst="leftArrow">
          <a:avLst>
            <a:gd name="adj1" fmla="val 60000"/>
            <a:gd name="adj2" fmla="val 50000"/>
          </a:avLst>
        </a:prstGeom>
        <a:solidFill>
          <a:schemeClr val="accent5">
            <a:hueOff val="-8514751"/>
            <a:satOff val="34124"/>
            <a:lumOff val="739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A11934-C2BE-4DE5-B640-242862C59BC6}">
      <dsp:nvSpPr>
        <dsp:cNvPr id="0" name=""/>
        <dsp:cNvSpPr/>
      </dsp:nvSpPr>
      <dsp:spPr>
        <a:xfrm>
          <a:off x="8169761" y="1817691"/>
          <a:ext cx="1374739" cy="986908"/>
        </a:xfrm>
        <a:prstGeom prst="roundRect">
          <a:avLst>
            <a:gd name="adj" fmla="val 10000"/>
          </a:avLst>
        </a:prstGeom>
        <a:solidFill>
          <a:schemeClr val="accent5">
            <a:hueOff val="-8514751"/>
            <a:satOff val="34124"/>
            <a:lumOff val="73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t>Building Industries</a:t>
          </a:r>
        </a:p>
      </dsp:txBody>
      <dsp:txXfrm>
        <a:off x="8198667" y="1846597"/>
        <a:ext cx="1316927" cy="929096"/>
      </dsp:txXfrm>
    </dsp:sp>
    <dsp:sp modelId="{90824FB7-6221-4E4C-84B3-749A0DB49A98}">
      <dsp:nvSpPr>
        <dsp:cNvPr id="0" name=""/>
        <dsp:cNvSpPr/>
      </dsp:nvSpPr>
      <dsp:spPr>
        <a:xfrm>
          <a:off x="6849665" y="3516690"/>
          <a:ext cx="2339943" cy="502266"/>
        </a:xfrm>
        <a:prstGeom prst="leftArrow">
          <a:avLst>
            <a:gd name="adj1" fmla="val 60000"/>
            <a:gd name="adj2" fmla="val 50000"/>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163B9D-0297-404C-8AE2-C8F1D174876E}">
      <dsp:nvSpPr>
        <dsp:cNvPr id="0" name=""/>
        <dsp:cNvSpPr/>
      </dsp:nvSpPr>
      <dsp:spPr>
        <a:xfrm>
          <a:off x="8572790" y="3274369"/>
          <a:ext cx="1233635" cy="986908"/>
        </a:xfrm>
        <a:prstGeom prst="roundRect">
          <a:avLst>
            <a:gd name="adj" fmla="val 1000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a:t>Craft Industry</a:t>
          </a:r>
          <a:endParaRPr lang="en-US" sz="1800" kern="1200" dirty="0"/>
        </a:p>
      </dsp:txBody>
      <dsp:txXfrm>
        <a:off x="8601696" y="3303275"/>
        <a:ext cx="1175823" cy="9290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5CF27-F721-43C3-8FBA-19A239B1C8A5}">
      <dsp:nvSpPr>
        <dsp:cNvPr id="0" name=""/>
        <dsp:cNvSpPr/>
      </dsp:nvSpPr>
      <dsp:spPr>
        <a:xfrm rot="5400000">
          <a:off x="126497" y="155816"/>
          <a:ext cx="1206263" cy="903744"/>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latin typeface="Times New Roman" pitchFamily="18" charset="0"/>
            <a:cs typeface="Times New Roman" pitchFamily="18" charset="0"/>
          </a:endParaRPr>
        </a:p>
        <a:p>
          <a:pPr lvl="0" algn="ctr" defTabSz="711200">
            <a:lnSpc>
              <a:spcPct val="90000"/>
            </a:lnSpc>
            <a:spcBef>
              <a:spcPct val="0"/>
            </a:spcBef>
            <a:spcAft>
              <a:spcPct val="35000"/>
            </a:spcAft>
          </a:pPr>
          <a:r>
            <a:rPr lang="en-US" sz="1600" kern="1200" dirty="0">
              <a:latin typeface="Times New Roman" pitchFamily="18" charset="0"/>
              <a:cs typeface="Times New Roman" pitchFamily="18" charset="0"/>
            </a:rPr>
            <a:t>Make in India </a:t>
          </a:r>
          <a:endParaRPr lang="en-IN" sz="1600" kern="1200" dirty="0">
            <a:latin typeface="Times New Roman" pitchFamily="18" charset="0"/>
            <a:cs typeface="Times New Roman" pitchFamily="18" charset="0"/>
          </a:endParaRPr>
        </a:p>
      </dsp:txBody>
      <dsp:txXfrm rot="-5400000">
        <a:off x="277757" y="456428"/>
        <a:ext cx="903744" cy="302519"/>
      </dsp:txXfrm>
    </dsp:sp>
    <dsp:sp modelId="{BEF3A34C-6047-4E2C-AC35-06FCB7D6EEB4}">
      <dsp:nvSpPr>
        <dsp:cNvPr id="0" name=""/>
        <dsp:cNvSpPr/>
      </dsp:nvSpPr>
      <dsp:spPr>
        <a:xfrm rot="5400000">
          <a:off x="6209043" y="-4488284"/>
          <a:ext cx="784483" cy="9770168"/>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Higher yield per hectare than cotton and timber.</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Timber substitute in furniture, houses, railways</a:t>
          </a:r>
        </a:p>
      </dsp:txBody>
      <dsp:txXfrm rot="-5400000">
        <a:off x="1716201" y="42853"/>
        <a:ext cx="9731873" cy="707893"/>
      </dsp:txXfrm>
    </dsp:sp>
    <dsp:sp modelId="{6FE6D47E-F588-4C1B-9AD2-9B4121B2E564}">
      <dsp:nvSpPr>
        <dsp:cNvPr id="0" name=""/>
        <dsp:cNvSpPr/>
      </dsp:nvSpPr>
      <dsp:spPr>
        <a:xfrm rot="5400000">
          <a:off x="135848" y="1241150"/>
          <a:ext cx="1206263" cy="922447"/>
        </a:xfrm>
        <a:prstGeom prst="chevron">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w="9525" cap="flat" cmpd="sng" algn="ctr">
          <a:solidFill>
            <a:schemeClr val="accent3">
              <a:hueOff val="2812566"/>
              <a:satOff val="-4220"/>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kern="1200" dirty="0">
            <a:latin typeface="Times New Roman" pitchFamily="18" charset="0"/>
            <a:cs typeface="Times New Roman" pitchFamily="18" charset="0"/>
          </a:endParaRPr>
        </a:p>
        <a:p>
          <a:pPr lvl="0" algn="ctr" defTabSz="800100">
            <a:lnSpc>
              <a:spcPct val="90000"/>
            </a:lnSpc>
            <a:spcBef>
              <a:spcPct val="0"/>
            </a:spcBef>
            <a:spcAft>
              <a:spcPct val="35000"/>
            </a:spcAft>
          </a:pPr>
          <a:r>
            <a:rPr lang="en-US" sz="1800" kern="1200" dirty="0">
              <a:latin typeface="Times New Roman" pitchFamily="18" charset="0"/>
              <a:cs typeface="Times New Roman" pitchFamily="18" charset="0"/>
            </a:rPr>
            <a:t>Clean India </a:t>
          </a:r>
          <a:endParaRPr lang="en-IN" sz="1800" kern="1200" dirty="0">
            <a:latin typeface="Times New Roman" pitchFamily="18" charset="0"/>
            <a:cs typeface="Times New Roman" pitchFamily="18" charset="0"/>
          </a:endParaRPr>
        </a:p>
      </dsp:txBody>
      <dsp:txXfrm rot="-5400000">
        <a:off x="277757" y="1560466"/>
        <a:ext cx="922447" cy="283816"/>
      </dsp:txXfrm>
    </dsp:sp>
    <dsp:sp modelId="{57D27D50-3930-4B9A-88C3-7E8F3393115E}">
      <dsp:nvSpPr>
        <dsp:cNvPr id="0" name=""/>
        <dsp:cNvSpPr/>
      </dsp:nvSpPr>
      <dsp:spPr>
        <a:xfrm rot="5400000">
          <a:off x="6210499" y="-3376223"/>
          <a:ext cx="784071" cy="9735003"/>
        </a:xfrm>
        <a:prstGeom prst="round2SameRect">
          <a:avLst/>
        </a:prstGeom>
        <a:solidFill>
          <a:schemeClr val="lt1">
            <a:alpha val="90000"/>
            <a:hueOff val="0"/>
            <a:satOff val="0"/>
            <a:lumOff val="0"/>
            <a:alphaOff val="0"/>
          </a:schemeClr>
        </a:solidFill>
        <a:ln w="9525" cap="flat" cmpd="sng" algn="ctr">
          <a:solidFill>
            <a:schemeClr val="accent3">
              <a:hueOff val="2812566"/>
              <a:satOff val="-4220"/>
              <a:lumOff val="-686"/>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Cost of a bamboo toilet – Rs 14,000</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Lasts for 35-40 years</a:t>
          </a:r>
        </a:p>
      </dsp:txBody>
      <dsp:txXfrm rot="-5400000">
        <a:off x="1735034" y="1137517"/>
        <a:ext cx="9696728" cy="707521"/>
      </dsp:txXfrm>
    </dsp:sp>
    <dsp:sp modelId="{5C9A300A-F977-42D0-AF37-AF6F76547A0D}">
      <dsp:nvSpPr>
        <dsp:cNvPr id="0" name=""/>
        <dsp:cNvSpPr/>
      </dsp:nvSpPr>
      <dsp:spPr>
        <a:xfrm rot="5400000">
          <a:off x="180343" y="2291341"/>
          <a:ext cx="1206263" cy="1011437"/>
        </a:xfrm>
        <a:prstGeom prst="chevron">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latin typeface="Times New Roman" pitchFamily="18" charset="0"/>
            <a:cs typeface="Times New Roman" pitchFamily="18" charset="0"/>
          </a:endParaRPr>
        </a:p>
        <a:p>
          <a:pPr lvl="0" algn="ctr" defTabSz="711200">
            <a:lnSpc>
              <a:spcPct val="90000"/>
            </a:lnSpc>
            <a:spcBef>
              <a:spcPct val="0"/>
            </a:spcBef>
            <a:spcAft>
              <a:spcPct val="35000"/>
            </a:spcAft>
          </a:pPr>
          <a:r>
            <a:rPr lang="en-US" sz="1600" kern="1200" dirty="0">
              <a:latin typeface="Times New Roman" pitchFamily="18" charset="0"/>
              <a:cs typeface="Times New Roman" pitchFamily="18" charset="0"/>
            </a:rPr>
            <a:t>Housing Mission</a:t>
          </a:r>
          <a:endParaRPr lang="en-IN" sz="1600" kern="1200" dirty="0">
            <a:latin typeface="Times New Roman" pitchFamily="18" charset="0"/>
            <a:cs typeface="Times New Roman" pitchFamily="18" charset="0"/>
          </a:endParaRPr>
        </a:p>
      </dsp:txBody>
      <dsp:txXfrm rot="-5400000">
        <a:off x="277757" y="2699647"/>
        <a:ext cx="1011437" cy="194826"/>
      </dsp:txXfrm>
    </dsp:sp>
    <dsp:sp modelId="{2B41EA7A-7A3C-4194-A51C-80679FE4748E}">
      <dsp:nvSpPr>
        <dsp:cNvPr id="0" name=""/>
        <dsp:cNvSpPr/>
      </dsp:nvSpPr>
      <dsp:spPr>
        <a:xfrm rot="5400000">
          <a:off x="6241224" y="-2318287"/>
          <a:ext cx="784071" cy="9837027"/>
        </a:xfrm>
        <a:prstGeom prst="round2SameRect">
          <a:avLst/>
        </a:prstGeom>
        <a:solidFill>
          <a:schemeClr val="lt1">
            <a:alpha val="90000"/>
            <a:hueOff val="0"/>
            <a:satOff val="0"/>
            <a:lumOff val="0"/>
            <a:alphaOff val="0"/>
          </a:schemeClr>
        </a:soli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Tensile strength of bamboo – 350-500 </a:t>
          </a:r>
          <a:r>
            <a:rPr lang="en-IN" sz="2000" kern="1200" dirty="0" err="1">
              <a:latin typeface="Times New Roman" pitchFamily="18" charset="0"/>
              <a:cs typeface="Times New Roman" pitchFamily="18" charset="0"/>
            </a:rPr>
            <a:t>Mpa</a:t>
          </a:r>
          <a:r>
            <a:rPr lang="en-IN" sz="2000" kern="1200" dirty="0">
              <a:latin typeface="Times New Roman" pitchFamily="18" charset="0"/>
              <a:cs typeface="Times New Roman" pitchFamily="18" charset="0"/>
            </a:rPr>
            <a:t> (&gt; mild steel)</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Rs 1.25 lakh per house of 400 </a:t>
          </a:r>
          <a:r>
            <a:rPr lang="en-IN" sz="2000" kern="1200" dirty="0" err="1">
              <a:latin typeface="Times New Roman" pitchFamily="18" charset="0"/>
              <a:cs typeface="Times New Roman" pitchFamily="18" charset="0"/>
            </a:rPr>
            <a:t>sq</a:t>
          </a:r>
          <a:r>
            <a:rPr lang="en-IN" sz="2000" kern="1200" dirty="0">
              <a:latin typeface="Times New Roman" pitchFamily="18" charset="0"/>
              <a:cs typeface="Times New Roman" pitchFamily="18" charset="0"/>
            </a:rPr>
            <a:t> ft</a:t>
          </a:r>
        </a:p>
      </dsp:txBody>
      <dsp:txXfrm rot="-5400000">
        <a:off x="1714747" y="2246465"/>
        <a:ext cx="9798752" cy="707521"/>
      </dsp:txXfrm>
    </dsp:sp>
    <dsp:sp modelId="{120424DE-AD68-4E38-AF42-32F3CAC88ABB}">
      <dsp:nvSpPr>
        <dsp:cNvPr id="0" name=""/>
        <dsp:cNvSpPr/>
      </dsp:nvSpPr>
      <dsp:spPr>
        <a:xfrm rot="5400000">
          <a:off x="174390" y="3444951"/>
          <a:ext cx="1206263" cy="999531"/>
        </a:xfrm>
        <a:prstGeom prst="chevron">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w="9525" cap="flat" cmpd="sng" algn="ctr">
          <a:solidFill>
            <a:schemeClr val="accent3">
              <a:hueOff val="8437698"/>
              <a:satOff val="-12660"/>
              <a:lumOff val="-2059"/>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latin typeface="Times New Roman" pitchFamily="18" charset="0"/>
            <a:cs typeface="Times New Roman" pitchFamily="18" charset="0"/>
          </a:endParaRPr>
        </a:p>
        <a:p>
          <a:pPr lvl="0" algn="ctr" defTabSz="711200">
            <a:lnSpc>
              <a:spcPct val="90000"/>
            </a:lnSpc>
            <a:spcBef>
              <a:spcPct val="0"/>
            </a:spcBef>
            <a:spcAft>
              <a:spcPct val="35000"/>
            </a:spcAft>
          </a:pPr>
          <a:r>
            <a:rPr lang="en-US" sz="1600" kern="1200" dirty="0">
              <a:latin typeface="Times New Roman" pitchFamily="18" charset="0"/>
              <a:cs typeface="Times New Roman" pitchFamily="18" charset="0"/>
            </a:rPr>
            <a:t>Green India Mission</a:t>
          </a:r>
          <a:endParaRPr lang="en-IN" sz="1600" kern="1200" dirty="0">
            <a:latin typeface="Times New Roman" pitchFamily="18" charset="0"/>
            <a:cs typeface="Times New Roman" pitchFamily="18" charset="0"/>
          </a:endParaRPr>
        </a:p>
      </dsp:txBody>
      <dsp:txXfrm rot="-5400000">
        <a:off x="277757" y="3841351"/>
        <a:ext cx="999531" cy="206732"/>
      </dsp:txXfrm>
    </dsp:sp>
    <dsp:sp modelId="{0AE4B30E-BDB5-4045-99EF-BCE02D67BC78}">
      <dsp:nvSpPr>
        <dsp:cNvPr id="0" name=""/>
        <dsp:cNvSpPr/>
      </dsp:nvSpPr>
      <dsp:spPr>
        <a:xfrm rot="5400000">
          <a:off x="6222878" y="-1171335"/>
          <a:ext cx="890014" cy="9809912"/>
        </a:xfrm>
        <a:prstGeom prst="round2SameRect">
          <a:avLst/>
        </a:prstGeom>
        <a:solidFill>
          <a:schemeClr val="lt1">
            <a:alpha val="90000"/>
            <a:hueOff val="0"/>
            <a:satOff val="0"/>
            <a:lumOff val="0"/>
            <a:alphaOff val="0"/>
          </a:schemeClr>
        </a:solidFill>
        <a:ln w="9525" cap="flat" cmpd="sng" algn="ctr">
          <a:solidFill>
            <a:schemeClr val="accent3">
              <a:hueOff val="8437698"/>
              <a:satOff val="-12660"/>
              <a:lumOff val="-2059"/>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1.5 million Ha forest is degraded every year</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NBM can converge with GIM for </a:t>
          </a:r>
          <a:r>
            <a:rPr lang="en-IN" sz="2000" kern="1200" dirty="0" err="1">
              <a:latin typeface="Times New Roman" pitchFamily="18" charset="0"/>
              <a:cs typeface="Times New Roman" pitchFamily="18" charset="0"/>
            </a:rPr>
            <a:t>afforestation</a:t>
          </a:r>
          <a:r>
            <a:rPr lang="en-IN" sz="2000" kern="1200" dirty="0">
              <a:latin typeface="Times New Roman" pitchFamily="18" charset="0"/>
              <a:cs typeface="Times New Roman" pitchFamily="18" charset="0"/>
            </a:rPr>
            <a:t> target of 5 m Ha </a:t>
          </a:r>
        </a:p>
      </dsp:txBody>
      <dsp:txXfrm rot="-5400000">
        <a:off x="1762930" y="3332060"/>
        <a:ext cx="9766465" cy="803120"/>
      </dsp:txXfrm>
    </dsp:sp>
    <dsp:sp modelId="{338BDA70-27A1-4A40-8B11-F3404198FD74}">
      <dsp:nvSpPr>
        <dsp:cNvPr id="0" name=""/>
        <dsp:cNvSpPr/>
      </dsp:nvSpPr>
      <dsp:spPr>
        <a:xfrm rot="5400000">
          <a:off x="159694" y="4634072"/>
          <a:ext cx="1206263" cy="994558"/>
        </a:xfrm>
        <a:prstGeom prst="chevron">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latin typeface="Times New Roman" pitchFamily="18" charset="0"/>
            <a:cs typeface="Times New Roman" pitchFamily="18" charset="0"/>
          </a:endParaRPr>
        </a:p>
        <a:p>
          <a:pPr lvl="0" algn="ctr" defTabSz="711200">
            <a:lnSpc>
              <a:spcPct val="90000"/>
            </a:lnSpc>
            <a:spcBef>
              <a:spcPct val="0"/>
            </a:spcBef>
            <a:spcAft>
              <a:spcPct val="35000"/>
            </a:spcAft>
          </a:pPr>
          <a:r>
            <a:rPr lang="en-US" sz="1600" kern="1200" dirty="0">
              <a:latin typeface="Times New Roman" pitchFamily="18" charset="0"/>
              <a:cs typeface="Times New Roman" pitchFamily="18" charset="0"/>
            </a:rPr>
            <a:t>Inclusive Growth</a:t>
          </a:r>
          <a:endParaRPr lang="en-IN" sz="1600" kern="1200" dirty="0">
            <a:latin typeface="Times New Roman" pitchFamily="18" charset="0"/>
            <a:cs typeface="Times New Roman" pitchFamily="18" charset="0"/>
          </a:endParaRPr>
        </a:p>
      </dsp:txBody>
      <dsp:txXfrm rot="-5400000">
        <a:off x="265547" y="5025498"/>
        <a:ext cx="994558" cy="211705"/>
      </dsp:txXfrm>
    </dsp:sp>
    <dsp:sp modelId="{BA13B51C-0A0F-4501-8164-5E51BE4A037D}">
      <dsp:nvSpPr>
        <dsp:cNvPr id="0" name=""/>
        <dsp:cNvSpPr/>
      </dsp:nvSpPr>
      <dsp:spPr>
        <a:xfrm rot="5400000">
          <a:off x="6113605" y="78956"/>
          <a:ext cx="1072287" cy="9786915"/>
        </a:xfrm>
        <a:prstGeom prst="round2Same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Social inclusion – Parity of wages of 43% women artisans  </a:t>
          </a:r>
        </a:p>
        <a:p>
          <a:pPr marL="228600" lvl="1" indent="-228600" algn="l" defTabSz="889000">
            <a:lnSpc>
              <a:spcPct val="90000"/>
            </a:lnSpc>
            <a:spcBef>
              <a:spcPct val="0"/>
            </a:spcBef>
            <a:spcAft>
              <a:spcPct val="15000"/>
            </a:spcAft>
            <a:buChar char="••"/>
          </a:pPr>
          <a:r>
            <a:rPr lang="en-IN" sz="2000" kern="1200" dirty="0">
              <a:latin typeface="Times New Roman" pitchFamily="18" charset="0"/>
              <a:cs typeface="Times New Roman" pitchFamily="18" charset="0"/>
            </a:rPr>
            <a:t>Financial inclusion – Plantation can generate 97.2 m man days ~ 4860 m wages earning in cottage industry annually </a:t>
          </a:r>
        </a:p>
      </dsp:txBody>
      <dsp:txXfrm rot="-5400000">
        <a:off x="1756292" y="4488615"/>
        <a:ext cx="9734570" cy="967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CC668-FE93-48BD-9575-4E3FAED19097}">
      <dsp:nvSpPr>
        <dsp:cNvPr id="0" name=""/>
        <dsp:cNvSpPr/>
      </dsp:nvSpPr>
      <dsp:spPr>
        <a:xfrm>
          <a:off x="3594664" y="2527864"/>
          <a:ext cx="1802271" cy="1802271"/>
        </a:xfrm>
        <a:prstGeom prst="ellipse">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a:t>Bamboo- Change Agent</a:t>
          </a:r>
        </a:p>
      </dsp:txBody>
      <dsp:txXfrm>
        <a:off x="3858600" y="2791800"/>
        <a:ext cx="1274399" cy="1274399"/>
      </dsp:txXfrm>
    </dsp:sp>
    <dsp:sp modelId="{A9FE5945-36B2-46D7-9B10-1D6EACA271EB}">
      <dsp:nvSpPr>
        <dsp:cNvPr id="0" name=""/>
        <dsp:cNvSpPr/>
      </dsp:nvSpPr>
      <dsp:spPr>
        <a:xfrm rot="16200000">
          <a:off x="4304656" y="1871649"/>
          <a:ext cx="382287" cy="612772"/>
        </a:xfrm>
        <a:prstGeom prst="rightArrow">
          <a:avLst>
            <a:gd name="adj1" fmla="val 60000"/>
            <a:gd name="adj2" fmla="val 5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361999" y="2051546"/>
        <a:ext cx="267601" cy="367664"/>
      </dsp:txXfrm>
    </dsp:sp>
    <dsp:sp modelId="{8D116E25-54AA-410F-AA8E-3BEDEEC6ED3A}">
      <dsp:nvSpPr>
        <dsp:cNvPr id="0" name=""/>
        <dsp:cNvSpPr/>
      </dsp:nvSpPr>
      <dsp:spPr>
        <a:xfrm>
          <a:off x="3594664" y="4296"/>
          <a:ext cx="1802271" cy="1802271"/>
        </a:xfrm>
        <a:prstGeom prst="ellipse">
          <a:avLst/>
        </a:prstGeom>
        <a:solidFill>
          <a:schemeClr val="accent5">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Economical</a:t>
          </a:r>
        </a:p>
      </dsp:txBody>
      <dsp:txXfrm>
        <a:off x="3858600" y="268232"/>
        <a:ext cx="1274399" cy="1274399"/>
      </dsp:txXfrm>
    </dsp:sp>
    <dsp:sp modelId="{0AE0B140-A076-4DB1-B052-61153F156B0F}">
      <dsp:nvSpPr>
        <dsp:cNvPr id="0" name=""/>
        <dsp:cNvSpPr/>
      </dsp:nvSpPr>
      <dsp:spPr>
        <a:xfrm rot="19800000">
          <a:off x="5388023" y="2497131"/>
          <a:ext cx="382287" cy="612772"/>
        </a:xfrm>
        <a:prstGeom prst="rightArrow">
          <a:avLst>
            <a:gd name="adj1" fmla="val 60000"/>
            <a:gd name="adj2" fmla="val 50000"/>
          </a:avLst>
        </a:prstGeom>
        <a:solidFill>
          <a:schemeClr val="accent5">
            <a:hueOff val="-1986775"/>
            <a:satOff val="7962"/>
            <a:lumOff val="1726"/>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395706" y="2648357"/>
        <a:ext cx="267601" cy="367664"/>
      </dsp:txXfrm>
    </dsp:sp>
    <dsp:sp modelId="{A8C3FD05-0953-4ABA-B32F-727BFDA84A65}">
      <dsp:nvSpPr>
        <dsp:cNvPr id="0" name=""/>
        <dsp:cNvSpPr/>
      </dsp:nvSpPr>
      <dsp:spPr>
        <a:xfrm>
          <a:off x="5780138" y="1266080"/>
          <a:ext cx="1802271" cy="1802271"/>
        </a:xfrm>
        <a:prstGeom prst="ellipse">
          <a:avLst/>
        </a:prstGeom>
        <a:solidFill>
          <a:schemeClr val="accent5">
            <a:hueOff val="-1986775"/>
            <a:satOff val="7962"/>
            <a:lumOff val="1726"/>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Gender Equality </a:t>
          </a:r>
        </a:p>
      </dsp:txBody>
      <dsp:txXfrm>
        <a:off x="6044074" y="1530016"/>
        <a:ext cx="1274399" cy="1274399"/>
      </dsp:txXfrm>
    </dsp:sp>
    <dsp:sp modelId="{2F895FBB-0038-46DE-864B-EF55F077A9E8}">
      <dsp:nvSpPr>
        <dsp:cNvPr id="0" name=""/>
        <dsp:cNvSpPr/>
      </dsp:nvSpPr>
      <dsp:spPr>
        <a:xfrm rot="1800000">
          <a:off x="5388023" y="3748096"/>
          <a:ext cx="382287" cy="612772"/>
        </a:xfrm>
        <a:prstGeom prst="rightArrow">
          <a:avLst>
            <a:gd name="adj1" fmla="val 60000"/>
            <a:gd name="adj2" fmla="val 50000"/>
          </a:avLst>
        </a:prstGeom>
        <a:solidFill>
          <a:schemeClr val="accent5">
            <a:hueOff val="-3973551"/>
            <a:satOff val="15924"/>
            <a:lumOff val="3451"/>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5395706" y="3841979"/>
        <a:ext cx="267601" cy="367664"/>
      </dsp:txXfrm>
    </dsp:sp>
    <dsp:sp modelId="{EAF9A1A5-B042-4C80-B16A-332CD2F3BF68}">
      <dsp:nvSpPr>
        <dsp:cNvPr id="0" name=""/>
        <dsp:cNvSpPr/>
      </dsp:nvSpPr>
      <dsp:spPr>
        <a:xfrm>
          <a:off x="5780138" y="3789648"/>
          <a:ext cx="1802271" cy="1802271"/>
        </a:xfrm>
        <a:prstGeom prst="ellipse">
          <a:avLst/>
        </a:prstGeom>
        <a:solidFill>
          <a:schemeClr val="accent5">
            <a:hueOff val="-3973551"/>
            <a:satOff val="15924"/>
            <a:lumOff val="345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Energy </a:t>
          </a:r>
        </a:p>
      </dsp:txBody>
      <dsp:txXfrm>
        <a:off x="6044074" y="4053584"/>
        <a:ext cx="1274399" cy="1274399"/>
      </dsp:txXfrm>
    </dsp:sp>
    <dsp:sp modelId="{6614B462-7E89-4403-AA0B-BD8EA1FDA73C}">
      <dsp:nvSpPr>
        <dsp:cNvPr id="0" name=""/>
        <dsp:cNvSpPr/>
      </dsp:nvSpPr>
      <dsp:spPr>
        <a:xfrm rot="5400000">
          <a:off x="4304656" y="4373578"/>
          <a:ext cx="382287" cy="612772"/>
        </a:xfrm>
        <a:prstGeom prst="rightArrow">
          <a:avLst>
            <a:gd name="adj1" fmla="val 60000"/>
            <a:gd name="adj2" fmla="val 50000"/>
          </a:avLst>
        </a:prstGeom>
        <a:solidFill>
          <a:schemeClr val="accent5">
            <a:hueOff val="-5960326"/>
            <a:satOff val="23887"/>
            <a:lumOff val="5177"/>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361999" y="4438789"/>
        <a:ext cx="267601" cy="367664"/>
      </dsp:txXfrm>
    </dsp:sp>
    <dsp:sp modelId="{6B29E4AA-6118-4CA6-8C4B-7485D87F4FF9}">
      <dsp:nvSpPr>
        <dsp:cNvPr id="0" name=""/>
        <dsp:cNvSpPr/>
      </dsp:nvSpPr>
      <dsp:spPr>
        <a:xfrm>
          <a:off x="3594664" y="5051432"/>
          <a:ext cx="1802271" cy="1802271"/>
        </a:xfrm>
        <a:prstGeom prst="ellipse">
          <a:avLst/>
        </a:prstGeom>
        <a:solidFill>
          <a:schemeClr val="accent5">
            <a:hueOff val="-5960326"/>
            <a:satOff val="23887"/>
            <a:lumOff val="517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Lifestyle</a:t>
          </a:r>
        </a:p>
      </dsp:txBody>
      <dsp:txXfrm>
        <a:off x="3858600" y="5315368"/>
        <a:ext cx="1274399" cy="1274399"/>
      </dsp:txXfrm>
    </dsp:sp>
    <dsp:sp modelId="{18DAC225-CDF4-4B6C-A2D3-219925A06FDA}">
      <dsp:nvSpPr>
        <dsp:cNvPr id="0" name=""/>
        <dsp:cNvSpPr/>
      </dsp:nvSpPr>
      <dsp:spPr>
        <a:xfrm rot="9000000">
          <a:off x="3221289" y="3748096"/>
          <a:ext cx="382287" cy="612772"/>
        </a:xfrm>
        <a:prstGeom prst="rightArrow">
          <a:avLst>
            <a:gd name="adj1" fmla="val 60000"/>
            <a:gd name="adj2" fmla="val 50000"/>
          </a:avLst>
        </a:prstGeom>
        <a:solidFill>
          <a:schemeClr val="accent5">
            <a:hueOff val="-7947101"/>
            <a:satOff val="31849"/>
            <a:lumOff val="6902"/>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3328292" y="3841979"/>
        <a:ext cx="267601" cy="367664"/>
      </dsp:txXfrm>
    </dsp:sp>
    <dsp:sp modelId="{FF77F667-33DB-4B9E-98D5-3ADC2BAC6E1C}">
      <dsp:nvSpPr>
        <dsp:cNvPr id="0" name=""/>
        <dsp:cNvSpPr/>
      </dsp:nvSpPr>
      <dsp:spPr>
        <a:xfrm>
          <a:off x="1409190" y="3789648"/>
          <a:ext cx="1802271" cy="1802271"/>
        </a:xfrm>
        <a:prstGeom prst="ellipse">
          <a:avLst/>
        </a:prstGeom>
        <a:solidFill>
          <a:schemeClr val="accent5">
            <a:hueOff val="-7947101"/>
            <a:satOff val="31849"/>
            <a:lumOff val="6902"/>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Social</a:t>
          </a:r>
        </a:p>
      </dsp:txBody>
      <dsp:txXfrm>
        <a:off x="1673126" y="4053584"/>
        <a:ext cx="1274399" cy="1274399"/>
      </dsp:txXfrm>
    </dsp:sp>
    <dsp:sp modelId="{609EE279-0688-4D71-AA0A-34AC21AF00D4}">
      <dsp:nvSpPr>
        <dsp:cNvPr id="0" name=""/>
        <dsp:cNvSpPr/>
      </dsp:nvSpPr>
      <dsp:spPr>
        <a:xfrm rot="12600000">
          <a:off x="3221289" y="2497131"/>
          <a:ext cx="382287" cy="612772"/>
        </a:xfrm>
        <a:prstGeom prst="rightArrow">
          <a:avLst>
            <a:gd name="adj1" fmla="val 60000"/>
            <a:gd name="adj2" fmla="val 50000"/>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3328292" y="2648357"/>
        <a:ext cx="267601" cy="367664"/>
      </dsp:txXfrm>
    </dsp:sp>
    <dsp:sp modelId="{A7E87C1E-D270-43A9-BE24-D01C13C96A70}">
      <dsp:nvSpPr>
        <dsp:cNvPr id="0" name=""/>
        <dsp:cNvSpPr/>
      </dsp:nvSpPr>
      <dsp:spPr>
        <a:xfrm>
          <a:off x="1409190" y="1266080"/>
          <a:ext cx="1802271" cy="1802271"/>
        </a:xfrm>
        <a:prstGeom prst="ellipse">
          <a:avLst/>
        </a:prstGeom>
        <a:solidFill>
          <a:schemeClr val="accent5">
            <a:hueOff val="-9933876"/>
            <a:satOff val="39811"/>
            <a:lumOff val="862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Ecological </a:t>
          </a:r>
        </a:p>
      </dsp:txBody>
      <dsp:txXfrm>
        <a:off x="1673126" y="1530016"/>
        <a:ext cx="1274399" cy="1274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FEFB20-EF68-4B6A-8A68-367D8057EC05}">
      <dsp:nvSpPr>
        <dsp:cNvPr id="0" name=""/>
        <dsp:cNvSpPr/>
      </dsp:nvSpPr>
      <dsp:spPr>
        <a:xfrm rot="16200000">
          <a:off x="-575210" y="578680"/>
          <a:ext cx="4495800" cy="3338438"/>
        </a:xfrm>
        <a:prstGeom prst="flowChartManualOperation">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52400" tIns="0" rIns="150440" bIns="0" numCol="1" spcCol="1270" anchor="t" anchorCtr="0">
          <a:noAutofit/>
        </a:bodyPr>
        <a:lstStyle/>
        <a:p>
          <a:pPr lvl="0" algn="l" defTabSz="1066800">
            <a:lnSpc>
              <a:spcPct val="90000"/>
            </a:lnSpc>
            <a:spcBef>
              <a:spcPct val="0"/>
            </a:spcBef>
            <a:spcAft>
              <a:spcPct val="35000"/>
            </a:spcAft>
          </a:pPr>
          <a:r>
            <a:rPr lang="en-US" sz="2400" b="1" kern="1200" dirty="0" err="1"/>
            <a:t>Basods</a:t>
          </a:r>
          <a:endParaRPr lang="en-US" sz="2400" b="1" kern="1200" dirty="0"/>
        </a:p>
        <a:p>
          <a:pPr marL="171450" lvl="1" indent="-171450" algn="l" defTabSz="844550">
            <a:lnSpc>
              <a:spcPct val="90000"/>
            </a:lnSpc>
            <a:spcBef>
              <a:spcPct val="0"/>
            </a:spcBef>
            <a:spcAft>
              <a:spcPct val="15000"/>
            </a:spcAft>
            <a:buChar char="••"/>
          </a:pPr>
          <a:r>
            <a:rPr lang="en-US" sz="1900" kern="1200" dirty="0" err="1"/>
            <a:t>Basods</a:t>
          </a:r>
          <a:r>
            <a:rPr lang="en-US" sz="1900" kern="1200" dirty="0"/>
            <a:t> are the people belonging to community of bamboo craftsmen who are traditionally dependent on bamboo for their livelihood</a:t>
          </a:r>
        </a:p>
        <a:p>
          <a:pPr marL="171450" lvl="1" indent="-171450" algn="l" defTabSz="844550">
            <a:lnSpc>
              <a:spcPct val="90000"/>
            </a:lnSpc>
            <a:spcBef>
              <a:spcPct val="0"/>
            </a:spcBef>
            <a:spcAft>
              <a:spcPct val="15000"/>
            </a:spcAft>
            <a:buChar char="••"/>
          </a:pPr>
          <a:r>
            <a:rPr lang="en-US" sz="1900" b="0" i="0" kern="1200" dirty="0" err="1"/>
            <a:t>Basods</a:t>
          </a:r>
          <a:r>
            <a:rPr lang="en-US" sz="1900" b="0" i="0" kern="1200" dirty="0"/>
            <a:t> are poorest of the poor among the rural population.</a:t>
          </a:r>
          <a:endParaRPr lang="en-US" sz="1900" kern="1200" dirty="0"/>
        </a:p>
      </dsp:txBody>
      <dsp:txXfrm rot="5400000">
        <a:off x="3471" y="899159"/>
        <a:ext cx="3338438" cy="2697480"/>
      </dsp:txXfrm>
    </dsp:sp>
    <dsp:sp modelId="{6D15E09D-AA33-4C61-9BFC-8000DD03AD4C}">
      <dsp:nvSpPr>
        <dsp:cNvPr id="0" name=""/>
        <dsp:cNvSpPr/>
      </dsp:nvSpPr>
      <dsp:spPr>
        <a:xfrm rot="16200000">
          <a:off x="3013610" y="578680"/>
          <a:ext cx="4495800" cy="3338438"/>
        </a:xfrm>
        <a:prstGeom prst="flowChartManualOperation">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152400" tIns="0" rIns="150440" bIns="0" numCol="1" spcCol="1270" anchor="t" anchorCtr="0">
          <a:noAutofit/>
        </a:bodyPr>
        <a:lstStyle/>
        <a:p>
          <a:pPr lvl="0" algn="l" defTabSz="1066800">
            <a:lnSpc>
              <a:spcPct val="90000"/>
            </a:lnSpc>
            <a:spcBef>
              <a:spcPct val="0"/>
            </a:spcBef>
            <a:spcAft>
              <a:spcPct val="35000"/>
            </a:spcAft>
          </a:pPr>
          <a:r>
            <a:rPr lang="en-US" sz="2400" b="1" kern="1200" dirty="0" err="1"/>
            <a:t>Nistari</a:t>
          </a:r>
          <a:endParaRPr lang="en-US" sz="2400" b="1" kern="1200" dirty="0"/>
        </a:p>
        <a:p>
          <a:pPr marL="171450" lvl="1" indent="-171450" algn="l" defTabSz="844550">
            <a:lnSpc>
              <a:spcPct val="90000"/>
            </a:lnSpc>
            <a:spcBef>
              <a:spcPct val="0"/>
            </a:spcBef>
            <a:spcAft>
              <a:spcPct val="15000"/>
            </a:spcAft>
            <a:buChar char="••"/>
          </a:pPr>
          <a:r>
            <a:rPr lang="en-US" sz="1900" kern="1200" dirty="0"/>
            <a:t>The </a:t>
          </a:r>
          <a:r>
            <a:rPr lang="en-US" sz="1900" kern="1200" dirty="0" err="1"/>
            <a:t>nistaris</a:t>
          </a:r>
          <a:r>
            <a:rPr lang="en-US" sz="1900" kern="1200" dirty="0"/>
            <a:t> use bamboo for house repair and crop harvesting and other domestic uses.</a:t>
          </a:r>
        </a:p>
      </dsp:txBody>
      <dsp:txXfrm rot="5400000">
        <a:off x="3592291" y="899159"/>
        <a:ext cx="3338438" cy="269748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5D0AC-92C6-4133-8B1B-6A4D626465FC}" type="datetimeFigureOut">
              <a:rPr lang="en-IN" smtClean="0"/>
              <a:t>29-08-2021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BDD68-DBE2-4452-87BE-2507F10B7E04}" type="slidenum">
              <a:rPr lang="en-IN" smtClean="0"/>
              <a:t>‹#›</a:t>
            </a:fld>
            <a:endParaRPr lang="en-IN"/>
          </a:p>
        </p:txBody>
      </p:sp>
    </p:spTree>
    <p:extLst>
      <p:ext uri="{BB962C8B-B14F-4D97-AF65-F5344CB8AC3E}">
        <p14:creationId xmlns:p14="http://schemas.microsoft.com/office/powerpoint/2010/main" val="194589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present scenario of global COVID crisis, I look at bamboo as a potential solution for post </a:t>
            </a:r>
            <a:r>
              <a:rPr lang="en-US" dirty="0" err="1"/>
              <a:t>covid</a:t>
            </a:r>
            <a:r>
              <a:rPr lang="en-US" dirty="0"/>
              <a:t> crisis </a:t>
            </a:r>
            <a:r>
              <a:rPr lang="en-US" dirty="0" err="1"/>
              <a:t>mitiagation</a:t>
            </a:r>
            <a:r>
              <a:rPr lang="en-US" dirty="0"/>
              <a:t> at community level.</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2</a:t>
            </a:fld>
            <a:endParaRPr lang="en-US"/>
          </a:p>
        </p:txBody>
      </p:sp>
    </p:spTree>
    <p:extLst>
      <p:ext uri="{BB962C8B-B14F-4D97-AF65-F5344CB8AC3E}">
        <p14:creationId xmlns:p14="http://schemas.microsoft.com/office/powerpoint/2010/main" val="362498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http://www.tradingeconomics.com/india/gdp – 1876.8 trillion dollar</a:t>
            </a:r>
          </a:p>
          <a:p>
            <a:r>
              <a:rPr lang="en-IN" dirty="0"/>
              <a:t>Planning</a:t>
            </a:r>
            <a:r>
              <a:rPr lang="en-IN" baseline="0" dirty="0"/>
              <a:t> </a:t>
            </a:r>
            <a:r>
              <a:rPr lang="en-IN" baseline="0" dirty="0" err="1"/>
              <a:t>commision</a:t>
            </a:r>
            <a:r>
              <a:rPr lang="en-IN" baseline="0" dirty="0"/>
              <a:t> and NMBA 2013</a:t>
            </a:r>
            <a:endParaRPr lang="en-IN" dirty="0"/>
          </a:p>
        </p:txBody>
      </p:sp>
      <p:sp>
        <p:nvSpPr>
          <p:cNvPr id="4" name="Slide Number Placeholder 3"/>
          <p:cNvSpPr>
            <a:spLocks noGrp="1"/>
          </p:cNvSpPr>
          <p:nvPr>
            <p:ph type="sldNum" sz="quarter" idx="10"/>
          </p:nvPr>
        </p:nvSpPr>
        <p:spPr/>
        <p:txBody>
          <a:bodyPr/>
          <a:lstStyle/>
          <a:p>
            <a:fld id="{958CF48A-ED8D-4C30-9F4E-A2185AE32137}" type="slidenum">
              <a:rPr lang="en-US" smtClean="0"/>
              <a:pPr/>
              <a:t>13</a:t>
            </a:fld>
            <a:endParaRPr lang="en-US"/>
          </a:p>
        </p:txBody>
      </p:sp>
    </p:spTree>
    <p:extLst>
      <p:ext uri="{BB962C8B-B14F-4D97-AF65-F5344CB8AC3E}">
        <p14:creationId xmlns:p14="http://schemas.microsoft.com/office/powerpoint/2010/main" val="305768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http://www.tradingeconomics.com/india/gdp – 1876.8 trillion dollar</a:t>
            </a:r>
          </a:p>
          <a:p>
            <a:r>
              <a:rPr lang="en-IN" dirty="0"/>
              <a:t>Planning</a:t>
            </a:r>
            <a:r>
              <a:rPr lang="en-IN" baseline="0" dirty="0"/>
              <a:t> </a:t>
            </a:r>
            <a:r>
              <a:rPr lang="en-IN" baseline="0" dirty="0" err="1"/>
              <a:t>commision</a:t>
            </a:r>
            <a:r>
              <a:rPr lang="en-IN" baseline="0" dirty="0"/>
              <a:t> and NMBA 2013</a:t>
            </a:r>
            <a:endParaRPr lang="en-IN" dirty="0"/>
          </a:p>
        </p:txBody>
      </p:sp>
      <p:sp>
        <p:nvSpPr>
          <p:cNvPr id="4" name="Slide Number Placeholder 3"/>
          <p:cNvSpPr>
            <a:spLocks noGrp="1"/>
          </p:cNvSpPr>
          <p:nvPr>
            <p:ph type="sldNum" sz="quarter" idx="10"/>
          </p:nvPr>
        </p:nvSpPr>
        <p:spPr/>
        <p:txBody>
          <a:bodyPr/>
          <a:lstStyle/>
          <a:p>
            <a:fld id="{958CF48A-ED8D-4C30-9F4E-A2185AE32137}" type="slidenum">
              <a:rPr lang="en-US" smtClean="0"/>
              <a:pPr/>
              <a:t>14</a:t>
            </a:fld>
            <a:endParaRPr lang="en-US"/>
          </a:p>
        </p:txBody>
      </p:sp>
    </p:spTree>
    <p:extLst>
      <p:ext uri="{BB962C8B-B14F-4D97-AF65-F5344CB8AC3E}">
        <p14:creationId xmlns:p14="http://schemas.microsoft.com/office/powerpoint/2010/main" val="52002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http://agritech.tnau.ac.in/forestry/forestry_faq_bamboo.html</a:t>
            </a:r>
          </a:p>
          <a:p>
            <a:endParaRPr lang="en-IN" dirty="0"/>
          </a:p>
          <a:p>
            <a:r>
              <a:rPr lang="en-IN" dirty="0"/>
              <a:t>https://www.nabard.org/pdf/BAMBOO.pdf</a:t>
            </a:r>
          </a:p>
          <a:p>
            <a:endParaRPr lang="en-IN" dirty="0"/>
          </a:p>
          <a:p>
            <a:r>
              <a:rPr lang="en-IN" dirty="0"/>
              <a:t>http://www.fao.org/docrep/ARTICLE/WFC/XII/0757-A1.HTM</a:t>
            </a:r>
          </a:p>
        </p:txBody>
      </p:sp>
      <p:sp>
        <p:nvSpPr>
          <p:cNvPr id="4" name="Slide Number Placeholder 3"/>
          <p:cNvSpPr>
            <a:spLocks noGrp="1"/>
          </p:cNvSpPr>
          <p:nvPr>
            <p:ph type="sldNum" sz="quarter" idx="10"/>
          </p:nvPr>
        </p:nvSpPr>
        <p:spPr/>
        <p:txBody>
          <a:bodyPr/>
          <a:lstStyle/>
          <a:p>
            <a:fld id="{958CF48A-ED8D-4C30-9F4E-A2185AE32137}" type="slidenum">
              <a:rPr lang="en-US" smtClean="0"/>
              <a:pPr/>
              <a:t>15</a:t>
            </a:fld>
            <a:endParaRPr lang="en-US"/>
          </a:p>
        </p:txBody>
      </p:sp>
    </p:spTree>
    <p:extLst>
      <p:ext uri="{BB962C8B-B14F-4D97-AF65-F5344CB8AC3E}">
        <p14:creationId xmlns:p14="http://schemas.microsoft.com/office/powerpoint/2010/main" val="382306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5588E9B-140D-4843-9212-4C749D695BF5}" type="slidenum">
              <a:rPr lang="en-US" smtClean="0">
                <a:latin typeface="Arial" pitchFamily="34" charset="0"/>
              </a:rPr>
              <a:pPr/>
              <a:t>26</a:t>
            </a:fld>
            <a:endParaRPr lang="en-US">
              <a:latin typeface="Arial" pitchFamily="34" charset="0"/>
            </a:endParaRPr>
          </a:p>
        </p:txBody>
      </p:sp>
      <p:sp>
        <p:nvSpPr>
          <p:cNvPr id="74755"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9720" tIns="44859" rIns="89720" bIns="44859" anchor="b"/>
          <a:lstStyle/>
          <a:p>
            <a:pPr algn="r" defTabSz="896938"/>
            <a:fld id="{93ACE1CA-8DA3-4DEA-AEEA-B7DF3FF1769A}" type="slidenum">
              <a:rPr lang="es-ES" sz="1100"/>
              <a:pPr algn="r" defTabSz="896938"/>
              <a:t>26</a:t>
            </a:fld>
            <a:endParaRPr lang="es-ES" sz="1100"/>
          </a:p>
        </p:txBody>
      </p:sp>
      <p:sp>
        <p:nvSpPr>
          <p:cNvPr id="74756" name="Rectangle 2"/>
          <p:cNvSpPr>
            <a:spLocks noGrp="1" noRot="1" noChangeAspect="1" noChangeArrowheads="1" noTextEdit="1"/>
          </p:cNvSpPr>
          <p:nvPr>
            <p:ph type="sldImg"/>
          </p:nvPr>
        </p:nvSpPr>
        <p:spPr>
          <a:xfrm>
            <a:off x="382588" y="684213"/>
            <a:ext cx="6096000" cy="3429000"/>
          </a:xfrm>
          <a:ln/>
        </p:spPr>
      </p:sp>
      <p:sp>
        <p:nvSpPr>
          <p:cNvPr id="74757" name="Rectangle 3"/>
          <p:cNvSpPr>
            <a:spLocks noGrp="1" noChangeArrowheads="1"/>
          </p:cNvSpPr>
          <p:nvPr>
            <p:ph type="body" idx="1"/>
          </p:nvPr>
        </p:nvSpPr>
        <p:spPr>
          <a:xfrm>
            <a:off x="685800" y="4343400"/>
            <a:ext cx="5486400" cy="4116388"/>
          </a:xfrm>
          <a:noFill/>
          <a:ln/>
        </p:spPr>
        <p:txBody>
          <a:bodyPr lIns="89720" tIns="44859" rIns="89720" bIns="44859"/>
          <a:lstStyle/>
          <a:p>
            <a:pPr eaLnBrk="1" hangingPunct="1"/>
            <a:endParaRPr lang="en-US">
              <a:latin typeface="Arial" pitchFamily="34" charset="0"/>
            </a:endParaRPr>
          </a:p>
        </p:txBody>
      </p:sp>
    </p:spTree>
    <p:extLst>
      <p:ext uri="{BB962C8B-B14F-4D97-AF65-F5344CB8AC3E}">
        <p14:creationId xmlns:p14="http://schemas.microsoft.com/office/powerpoint/2010/main" val="318572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DDCA9BE-3B05-4CE1-8A98-53BAE4886C68}" type="slidenum">
              <a:rPr lang="en-US" smtClean="0">
                <a:latin typeface="Arial" pitchFamily="34" charset="0"/>
              </a:rPr>
              <a:pPr/>
              <a:t>28</a:t>
            </a:fld>
            <a:endParaRPr lang="en-US">
              <a:latin typeface="Arial" pitchFamily="34" charset="0"/>
            </a:endParaRPr>
          </a:p>
        </p:txBody>
      </p:sp>
      <p:sp>
        <p:nvSpPr>
          <p:cNvPr id="76803" name="Rectangle 7"/>
          <p:cNvSpPr txBox="1">
            <a:spLocks noGrp="1" noChangeArrowheads="1"/>
          </p:cNvSpPr>
          <p:nvPr/>
        </p:nvSpPr>
        <p:spPr bwMode="auto">
          <a:xfrm>
            <a:off x="3886200" y="8685213"/>
            <a:ext cx="2970213" cy="457200"/>
          </a:xfrm>
          <a:prstGeom prst="rect">
            <a:avLst/>
          </a:prstGeom>
          <a:noFill/>
          <a:ln w="9525">
            <a:noFill/>
            <a:miter lim="800000"/>
            <a:headEnd/>
            <a:tailEnd/>
          </a:ln>
        </p:spPr>
        <p:txBody>
          <a:bodyPr lIns="89720" tIns="44859" rIns="89720" bIns="44859" anchor="b"/>
          <a:lstStyle/>
          <a:p>
            <a:pPr algn="r" defTabSz="896938"/>
            <a:fld id="{8A9D5117-FF15-46F7-B634-FF49A1AD3767}" type="slidenum">
              <a:rPr lang="es-ES" sz="1100"/>
              <a:pPr algn="r" defTabSz="896938"/>
              <a:t>28</a:t>
            </a:fld>
            <a:endParaRPr lang="es-ES" sz="1100"/>
          </a:p>
        </p:txBody>
      </p:sp>
      <p:sp>
        <p:nvSpPr>
          <p:cNvPr id="76804" name="Rectangle 2"/>
          <p:cNvSpPr>
            <a:spLocks noGrp="1" noRot="1" noChangeAspect="1" noChangeArrowheads="1" noTextEdit="1"/>
          </p:cNvSpPr>
          <p:nvPr>
            <p:ph type="sldImg"/>
          </p:nvPr>
        </p:nvSpPr>
        <p:spPr>
          <a:xfrm>
            <a:off x="382588" y="684213"/>
            <a:ext cx="6096000" cy="3429000"/>
          </a:xfrm>
          <a:ln/>
        </p:spPr>
      </p:sp>
      <p:sp>
        <p:nvSpPr>
          <p:cNvPr id="76805" name="Rectangle 3"/>
          <p:cNvSpPr>
            <a:spLocks noGrp="1" noChangeArrowheads="1"/>
          </p:cNvSpPr>
          <p:nvPr>
            <p:ph type="body" idx="1"/>
          </p:nvPr>
        </p:nvSpPr>
        <p:spPr>
          <a:xfrm>
            <a:off x="685800" y="4343400"/>
            <a:ext cx="5486400" cy="4116388"/>
          </a:xfrm>
          <a:noFill/>
          <a:ln/>
        </p:spPr>
        <p:txBody>
          <a:bodyPr lIns="89720" tIns="44859" rIns="89720" bIns="44859"/>
          <a:lstStyle/>
          <a:p>
            <a:pPr eaLnBrk="1" hangingPunct="1"/>
            <a:endParaRPr lang="en-US">
              <a:latin typeface="Arial" pitchFamily="34" charset="0"/>
            </a:endParaRPr>
          </a:p>
        </p:txBody>
      </p:sp>
    </p:spTree>
    <p:extLst>
      <p:ext uri="{BB962C8B-B14F-4D97-AF65-F5344CB8AC3E}">
        <p14:creationId xmlns:p14="http://schemas.microsoft.com/office/powerpoint/2010/main" val="425860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BF8BDD68-DBE2-4452-87BE-2507F10B7E04}" type="slidenum">
              <a:rPr lang="en-IN" smtClean="0"/>
              <a:t>33</a:t>
            </a:fld>
            <a:endParaRPr lang="en-IN"/>
          </a:p>
        </p:txBody>
      </p:sp>
    </p:spTree>
    <p:extLst>
      <p:ext uri="{BB962C8B-B14F-4D97-AF65-F5344CB8AC3E}">
        <p14:creationId xmlns:p14="http://schemas.microsoft.com/office/powerpoint/2010/main" val="334361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IN"/>
          </a:p>
        </p:txBody>
      </p:sp>
      <p:sp>
        <p:nvSpPr>
          <p:cNvPr id="54276" name="Slide Number Placeholder 3"/>
          <p:cNvSpPr>
            <a:spLocks noGrp="1"/>
          </p:cNvSpPr>
          <p:nvPr>
            <p:ph type="sldNum" sz="quarter" idx="5"/>
          </p:nvPr>
        </p:nvSpPr>
        <p:spPr>
          <a:noFill/>
        </p:spPr>
        <p:txBody>
          <a:bodyPr/>
          <a:lstStyle/>
          <a:p>
            <a:fld id="{54BC35C6-FADC-48F7-9C91-459AA3812FDE}" type="slidenum">
              <a:rPr lang="en-US" smtClean="0"/>
              <a:pPr/>
              <a:t>36</a:t>
            </a:fld>
            <a:endParaRPr lang="en-US"/>
          </a:p>
        </p:txBody>
      </p:sp>
    </p:spTree>
    <p:extLst>
      <p:ext uri="{BB962C8B-B14F-4D97-AF65-F5344CB8AC3E}">
        <p14:creationId xmlns:p14="http://schemas.microsoft.com/office/powerpoint/2010/main" val="2292636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D21E8F-F7ED-45EC-9899-206D173684F7}" type="slidenum">
              <a:rPr lang="en-IN" smtClean="0"/>
              <a:pPr/>
              <a:t>37</a:t>
            </a:fld>
            <a:endParaRPr lang="en-IN"/>
          </a:p>
        </p:txBody>
      </p:sp>
    </p:spTree>
    <p:extLst>
      <p:ext uri="{BB962C8B-B14F-4D97-AF65-F5344CB8AC3E}">
        <p14:creationId xmlns:p14="http://schemas.microsoft.com/office/powerpoint/2010/main" val="3415211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TextEdit="1"/>
          </p:cNvSpPr>
          <p:nvPr>
            <p:ph type="sldImg"/>
          </p:nvPr>
        </p:nvSpPr>
        <p:spPr bwMode="auto">
          <a:noFill/>
          <a:ln>
            <a:solidFill>
              <a:srgbClr val="000000"/>
            </a:solidFill>
            <a:miter lim="800000"/>
            <a:headEnd/>
            <a:tailEnd/>
          </a:ln>
        </p:spPr>
      </p:sp>
      <p:sp>
        <p:nvSpPr>
          <p:cNvPr id="57347"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4068042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E119F3-AD1C-4AEF-8A09-5C0AFD3956E8}" type="slidenum">
              <a:rPr lang="en-US"/>
              <a:pPr/>
              <a:t>65</a:t>
            </a:fld>
            <a:endParaRPr lang="en-US"/>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9871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&amp; other experts indicate that now we have to find solutions to live with the virus. Bamboo can provide the 3 Es solutions to combat this crisis - </a:t>
            </a:r>
            <a:r>
              <a:rPr lang="en-IN" dirty="0"/>
              <a:t>Employment (livelihoods); Entrepreneurship (Jobs / Occupations); Enterprise (Businesses). For Indian Prime Minister’s vision of Local – Vocal – Global &amp; Self Reliant India Mission, bamboo is the most appropriate commodity. The entire chain of custody – the natural resource, bamboo; the human resource, the artisans; technology, machinery &amp; tool; and the market, are in place, just a trigger is needed.    </a:t>
            </a:r>
          </a:p>
        </p:txBody>
      </p:sp>
      <p:sp>
        <p:nvSpPr>
          <p:cNvPr id="4" name="Slide Number Placeholder 3"/>
          <p:cNvSpPr>
            <a:spLocks noGrp="1"/>
          </p:cNvSpPr>
          <p:nvPr>
            <p:ph type="sldNum" sz="quarter" idx="5"/>
          </p:nvPr>
        </p:nvSpPr>
        <p:spPr/>
        <p:txBody>
          <a:bodyPr/>
          <a:lstStyle/>
          <a:p>
            <a:fld id="{CA5D3BF3-D352-46FC-8343-31F56E6730EA}" type="slidenum">
              <a:rPr lang="en-US" smtClean="0"/>
              <a:pPr/>
              <a:t>3</a:t>
            </a:fld>
            <a:endParaRPr lang="en-US"/>
          </a:p>
        </p:txBody>
      </p:sp>
    </p:spTree>
    <p:extLst>
      <p:ext uri="{BB962C8B-B14F-4D97-AF65-F5344CB8AC3E}">
        <p14:creationId xmlns:p14="http://schemas.microsoft.com/office/powerpoint/2010/main" val="2011292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DFCC2A5D-0964-4380-9050-E803F2AE3C31}"/>
              </a:ext>
            </a:extLst>
          </p:cNvPr>
          <p:cNvSpPr>
            <a:spLocks noGrp="1" noChangeArrowheads="1"/>
          </p:cNvSpPr>
          <p:nvPr>
            <p:ph type="sldNum" sz="quarter" idx="5"/>
          </p:nvPr>
        </p:nvSpPr>
        <p:spPr>
          <a:ln/>
        </p:spPr>
        <p:txBody>
          <a:bodyPr/>
          <a:lstStyle/>
          <a:p>
            <a:fld id="{482C6839-C998-4455-A18D-2B02675DC1A3}" type="slidenum">
              <a:rPr lang="en-US" altLang="en-US"/>
              <a:pPr/>
              <a:t>89</a:t>
            </a:fld>
            <a:endParaRPr lang="en-US" altLang="en-US"/>
          </a:p>
        </p:txBody>
      </p:sp>
      <p:sp>
        <p:nvSpPr>
          <p:cNvPr id="306178" name="Rectangle 2">
            <a:extLst>
              <a:ext uri="{FF2B5EF4-FFF2-40B4-BE49-F238E27FC236}">
                <a16:creationId xmlns:a16="http://schemas.microsoft.com/office/drawing/2014/main" xmlns="" id="{0D217967-ACBA-4432-8166-D8FD61EA6E99}"/>
              </a:ext>
            </a:extLst>
          </p:cNvPr>
          <p:cNvSpPr>
            <a:spLocks noGrp="1" noRot="1" noChangeAspect="1" noChangeArrowheads="1" noTextEdit="1"/>
          </p:cNvSpPr>
          <p:nvPr>
            <p:ph type="sldImg"/>
          </p:nvPr>
        </p:nvSpPr>
        <p:spPr>
          <a:ln/>
        </p:spPr>
      </p:sp>
      <p:sp>
        <p:nvSpPr>
          <p:cNvPr id="306179" name="Rectangle 3">
            <a:extLst>
              <a:ext uri="{FF2B5EF4-FFF2-40B4-BE49-F238E27FC236}">
                <a16:creationId xmlns:a16="http://schemas.microsoft.com/office/drawing/2014/main" xmlns="" id="{B497BC0D-4CD5-4942-BB81-2F8CF16DDD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8768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7AABAE22-7CA2-4090-8F19-41EA795E742F}"/>
              </a:ext>
            </a:extLst>
          </p:cNvPr>
          <p:cNvSpPr>
            <a:spLocks noGrp="1" noChangeArrowheads="1"/>
          </p:cNvSpPr>
          <p:nvPr>
            <p:ph type="sldNum" sz="quarter" idx="5"/>
          </p:nvPr>
        </p:nvSpPr>
        <p:spPr>
          <a:ln/>
        </p:spPr>
        <p:txBody>
          <a:bodyPr/>
          <a:lstStyle/>
          <a:p>
            <a:fld id="{C8516789-7D02-4168-8812-2EE7BAD4F9CE}" type="slidenum">
              <a:rPr lang="en-US" altLang="en-US"/>
              <a:pPr/>
              <a:t>90</a:t>
            </a:fld>
            <a:endParaRPr lang="en-US" altLang="en-US"/>
          </a:p>
        </p:txBody>
      </p:sp>
      <p:sp>
        <p:nvSpPr>
          <p:cNvPr id="56322" name="Rectangle 2">
            <a:extLst>
              <a:ext uri="{FF2B5EF4-FFF2-40B4-BE49-F238E27FC236}">
                <a16:creationId xmlns:a16="http://schemas.microsoft.com/office/drawing/2014/main" xmlns="" id="{F561672B-8A73-4C18-8909-35DDA7FD5DCE}"/>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xmlns="" id="{1D83EC4B-1950-46D6-A1BC-9C293FBF95FB}"/>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17110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4F0328BE-7389-4656-9F54-BC0071C367B0}"/>
              </a:ext>
            </a:extLst>
          </p:cNvPr>
          <p:cNvSpPr>
            <a:spLocks noGrp="1" noChangeArrowheads="1"/>
          </p:cNvSpPr>
          <p:nvPr>
            <p:ph type="sldNum" sz="quarter" idx="5"/>
          </p:nvPr>
        </p:nvSpPr>
        <p:spPr>
          <a:ln/>
        </p:spPr>
        <p:txBody>
          <a:bodyPr/>
          <a:lstStyle/>
          <a:p>
            <a:fld id="{4CE4BC2F-0133-4AF1-A307-F199024358A3}" type="slidenum">
              <a:rPr lang="en-US" altLang="en-US"/>
              <a:pPr/>
              <a:t>91</a:t>
            </a:fld>
            <a:endParaRPr lang="en-US" altLang="en-US"/>
          </a:p>
        </p:txBody>
      </p:sp>
      <p:sp>
        <p:nvSpPr>
          <p:cNvPr id="58370" name="Rectangle 2">
            <a:extLst>
              <a:ext uri="{FF2B5EF4-FFF2-40B4-BE49-F238E27FC236}">
                <a16:creationId xmlns:a16="http://schemas.microsoft.com/office/drawing/2014/main" xmlns="" id="{ECBAAC26-AAE3-4F45-A34D-33DB32A0A304}"/>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xmlns="" id="{B195D81C-DFE2-4B84-981C-61845AE2DFC8}"/>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36106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1764905-07BE-4DBB-BB4F-E86251B90573}" type="slidenum">
              <a:rPr lang="en-US" smtClean="0"/>
              <a:pPr/>
              <a:t>97</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1802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42CECD88-A3B2-485D-AD06-ADCA0ADDE3BD}" type="slidenum">
              <a:rPr lang="en-US" smtClean="0"/>
              <a:pPr/>
              <a:t>100</a:t>
            </a:fld>
            <a:endParaRPr lang="en-US" dirty="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64842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41F8752-CA09-491D-BA0B-45635EAB0060}" type="slidenum">
              <a:rPr lang="en-US" altLang="en-US">
                <a:latin typeface="Arial" panose="020B0604020202020204" pitchFamily="34" charset="0"/>
              </a:rPr>
              <a:pPr/>
              <a:t>101</a:t>
            </a:fld>
            <a:endParaRPr lang="en-US" altLang="en-US">
              <a:latin typeface="Arial" panose="020B0604020202020204"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80660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dirty="0"/>
          </a:p>
        </p:txBody>
      </p:sp>
      <p:sp>
        <p:nvSpPr>
          <p:cNvPr id="4" name="Slide Number Placeholder 3"/>
          <p:cNvSpPr>
            <a:spLocks noGrp="1"/>
          </p:cNvSpPr>
          <p:nvPr>
            <p:ph type="sldNum" sz="quarter" idx="10"/>
          </p:nvPr>
        </p:nvSpPr>
        <p:spPr/>
        <p:txBody>
          <a:bodyPr/>
          <a:lstStyle/>
          <a:p>
            <a:fld id="{04568FFF-3016-E74A-B04C-E881205D67AA}" type="slidenum">
              <a:rPr lang="es-ES" smtClean="0"/>
              <a:pPr/>
              <a:t>109</a:t>
            </a:fld>
            <a:endParaRPr lang="es-ES"/>
          </a:p>
        </p:txBody>
      </p:sp>
    </p:spTree>
    <p:extLst>
      <p:ext uri="{BB962C8B-B14F-4D97-AF65-F5344CB8AC3E}">
        <p14:creationId xmlns:p14="http://schemas.microsoft.com/office/powerpoint/2010/main" val="3535634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fld id="{E3F0BDAB-4D92-49E3-9A18-16419940B8D1}" type="slidenum">
              <a:rPr lang="en-US" altLang="en-US">
                <a:latin typeface="Calibri" panose="020F0502020204030204" pitchFamily="34" charset="0"/>
              </a:rPr>
              <a:pPr eaLnBrk="1" hangingPunct="1"/>
              <a:t>117</a:t>
            </a:fld>
            <a:endParaRPr lang="en-US" altLang="en-US">
              <a:latin typeface="Calibri" panose="020F0502020204030204" pitchFamily="34" charset="0"/>
            </a:endParaRPr>
          </a:p>
        </p:txBody>
      </p:sp>
    </p:spTree>
    <p:extLst>
      <p:ext uri="{BB962C8B-B14F-4D97-AF65-F5344CB8AC3E}">
        <p14:creationId xmlns:p14="http://schemas.microsoft.com/office/powerpoint/2010/main" val="2127732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fld id="{DB129048-5829-44F9-BC39-1398C98A0161}" type="slidenum">
              <a:rPr lang="en-US" altLang="en-US">
                <a:latin typeface="Calibri" panose="020F0502020204030204" pitchFamily="34" charset="0"/>
              </a:rPr>
              <a:pPr eaLnBrk="1" hangingPunct="1"/>
              <a:t>118</a:t>
            </a:fld>
            <a:endParaRPr lang="en-US" altLang="en-US">
              <a:latin typeface="Calibri" panose="020F0502020204030204" pitchFamily="34" charset="0"/>
            </a:endParaRPr>
          </a:p>
        </p:txBody>
      </p:sp>
    </p:spTree>
    <p:extLst>
      <p:ext uri="{BB962C8B-B14F-4D97-AF65-F5344CB8AC3E}">
        <p14:creationId xmlns:p14="http://schemas.microsoft.com/office/powerpoint/2010/main" val="301324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versatile bamboo provides all basic needs for human existence – Food, clothe &amp; shelter</a:t>
            </a:r>
            <a:endParaRPr lang="en-IN" dirty="0"/>
          </a:p>
        </p:txBody>
      </p:sp>
      <p:sp>
        <p:nvSpPr>
          <p:cNvPr id="4" name="Slide Number Placeholder 3"/>
          <p:cNvSpPr>
            <a:spLocks noGrp="1"/>
          </p:cNvSpPr>
          <p:nvPr>
            <p:ph type="sldNum" sz="quarter" idx="5"/>
          </p:nvPr>
        </p:nvSpPr>
        <p:spPr/>
        <p:txBody>
          <a:bodyPr/>
          <a:lstStyle/>
          <a:p>
            <a:fld id="{CA5D3BF3-D352-46FC-8343-31F56E6730EA}" type="slidenum">
              <a:rPr lang="en-US" smtClean="0"/>
              <a:pPr/>
              <a:t>4</a:t>
            </a:fld>
            <a:endParaRPr lang="en-US"/>
          </a:p>
        </p:txBody>
      </p:sp>
    </p:spTree>
    <p:extLst>
      <p:ext uri="{BB962C8B-B14F-4D97-AF65-F5344CB8AC3E}">
        <p14:creationId xmlns:p14="http://schemas.microsoft.com/office/powerpoint/2010/main" val="3481123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A worldwide transition to a low-carbon, resource-efficient Green Economy will not be possible unless the seas and oceans are a key </a:t>
            </a:r>
          </a:p>
          <a:p>
            <a:r>
              <a:rPr lang="en-US" sz="1200" kern="1200" dirty="0">
                <a:solidFill>
                  <a:schemeClr val="tx1"/>
                </a:solidFill>
                <a:latin typeface="+mn-lt"/>
                <a:ea typeface="+mn-ea"/>
                <a:cs typeface="+mn-cs"/>
              </a:rPr>
              <a:t>part of these urgently needed transformations. The world’s oceans and coasts – the Blue World – are the cornucopia for humanity. They </a:t>
            </a:r>
          </a:p>
          <a:p>
            <a:r>
              <a:rPr lang="en-US" sz="1200" kern="1200" dirty="0">
                <a:solidFill>
                  <a:schemeClr val="tx1"/>
                </a:solidFill>
                <a:latin typeface="+mn-lt"/>
                <a:ea typeface="+mn-ea"/>
                <a:cs typeface="+mn-cs"/>
              </a:rPr>
              <a:t>provide us with food, oxygen and livelihoods.</a:t>
            </a:r>
          </a:p>
          <a:p>
            <a:endParaRPr lang="en-US" dirty="0"/>
          </a:p>
        </p:txBody>
      </p:sp>
      <p:sp>
        <p:nvSpPr>
          <p:cNvPr id="4" name="Slide Number Placeholder 3"/>
          <p:cNvSpPr>
            <a:spLocks noGrp="1"/>
          </p:cNvSpPr>
          <p:nvPr>
            <p:ph type="sldNum" sz="quarter" idx="10"/>
          </p:nvPr>
        </p:nvSpPr>
        <p:spPr/>
        <p:txBody>
          <a:bodyPr/>
          <a:lstStyle/>
          <a:p>
            <a:fld id="{4BE3C82A-77F9-4D06-9320-D08A8E15230E}" type="slidenum">
              <a:rPr lang="en-US" smtClean="0"/>
              <a:pPr/>
              <a:t>5</a:t>
            </a:fld>
            <a:endParaRPr lang="en-US"/>
          </a:p>
        </p:txBody>
      </p:sp>
    </p:spTree>
    <p:extLst>
      <p:ext uri="{BB962C8B-B14F-4D97-AF65-F5344CB8AC3E}">
        <p14:creationId xmlns:p14="http://schemas.microsoft.com/office/powerpoint/2010/main" val="4233227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xmlns="" id="{D4150FE3-B9F4-47E2-B77F-1B3268CD286C}"/>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xmlns="" id="{ED4BEFB1-1856-491B-A7E8-3C91B4814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532" name="Slide Number Placeholder 3">
            <a:extLst>
              <a:ext uri="{FF2B5EF4-FFF2-40B4-BE49-F238E27FC236}">
                <a16:creationId xmlns:a16="http://schemas.microsoft.com/office/drawing/2014/main" xmlns="" id="{E9E4DE85-8A51-4357-9A1F-1923A83BF0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DevLys 010" pitchFamily="2" charset="0"/>
                <a:cs typeface="Times New Roman" panose="02020603050405020304" pitchFamily="18" charset="0"/>
              </a:defRPr>
            </a:lvl1pPr>
            <a:lvl2pPr marL="742950" indent="-285750">
              <a:defRPr sz="3200">
                <a:solidFill>
                  <a:schemeClr val="tx1"/>
                </a:solidFill>
                <a:latin typeface="DevLys 010" pitchFamily="2" charset="0"/>
                <a:cs typeface="Times New Roman" panose="02020603050405020304" pitchFamily="18" charset="0"/>
              </a:defRPr>
            </a:lvl2pPr>
            <a:lvl3pPr marL="1143000" indent="-228600">
              <a:defRPr sz="3200">
                <a:solidFill>
                  <a:schemeClr val="tx1"/>
                </a:solidFill>
                <a:latin typeface="DevLys 010" pitchFamily="2" charset="0"/>
                <a:cs typeface="Times New Roman" panose="02020603050405020304" pitchFamily="18" charset="0"/>
              </a:defRPr>
            </a:lvl3pPr>
            <a:lvl4pPr marL="1600200" indent="-228600">
              <a:defRPr sz="3200">
                <a:solidFill>
                  <a:schemeClr val="tx1"/>
                </a:solidFill>
                <a:latin typeface="DevLys 010" pitchFamily="2" charset="0"/>
                <a:cs typeface="Times New Roman" panose="02020603050405020304" pitchFamily="18" charset="0"/>
              </a:defRPr>
            </a:lvl4pPr>
            <a:lvl5pPr marL="2057400" indent="-228600">
              <a:defRPr sz="3200">
                <a:solidFill>
                  <a:schemeClr val="tx1"/>
                </a:solidFill>
                <a:latin typeface="DevLys 010" pitchFamily="2" charset="0"/>
                <a:cs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DevLys 010" pitchFamily="2" charset="0"/>
                <a:cs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DevLys 010" pitchFamily="2" charset="0"/>
                <a:cs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DevLys 010" pitchFamily="2" charset="0"/>
                <a:cs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DevLys 010" pitchFamily="2" charset="0"/>
                <a:cs typeface="Times New Roman" panose="02020603050405020304" pitchFamily="18" charset="0"/>
              </a:defRPr>
            </a:lvl9pPr>
          </a:lstStyle>
          <a:p>
            <a:fld id="{F876B056-343C-4672-9FF0-F392A7C55C5A}" type="slidenum">
              <a:rPr lang="en-US" altLang="en-US" sz="1200" smtClean="0">
                <a:latin typeface="Times New Roman" panose="02020603050405020304" pitchFamily="18" charset="0"/>
              </a:rPr>
              <a:pPr/>
              <a:t>6</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2626841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N" dirty="0"/>
              <a:t>Sustainable</a:t>
            </a:r>
            <a:r>
              <a:rPr lang="en-IN" baseline="0" dirty="0"/>
              <a:t> livelihood framework - </a:t>
            </a:r>
            <a:r>
              <a:rPr lang="en-IN" baseline="0" dirty="0" err="1"/>
              <a:t>ifad</a:t>
            </a:r>
            <a:endParaRPr lang="en-IN" dirty="0"/>
          </a:p>
        </p:txBody>
      </p:sp>
      <p:sp>
        <p:nvSpPr>
          <p:cNvPr id="4" name="Slide Number Placeholder 3"/>
          <p:cNvSpPr>
            <a:spLocks noGrp="1"/>
          </p:cNvSpPr>
          <p:nvPr>
            <p:ph type="sldNum" sz="quarter" idx="10"/>
          </p:nvPr>
        </p:nvSpPr>
        <p:spPr/>
        <p:txBody>
          <a:bodyPr/>
          <a:lstStyle/>
          <a:p>
            <a:fld id="{958CF48A-ED8D-4C30-9F4E-A2185AE32137}" type="slidenum">
              <a:rPr lang="en-US" smtClean="0"/>
              <a:pPr/>
              <a:t>7</a:t>
            </a:fld>
            <a:endParaRPr lang="en-US"/>
          </a:p>
        </p:txBody>
      </p:sp>
    </p:spTree>
    <p:extLst>
      <p:ext uri="{BB962C8B-B14F-4D97-AF65-F5344CB8AC3E}">
        <p14:creationId xmlns:p14="http://schemas.microsoft.com/office/powerpoint/2010/main" val="1657961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Char char="•"/>
              <a:defRPr/>
            </a:pPr>
            <a:r>
              <a:rPr lang="en-US" dirty="0"/>
              <a:t>It is estimated that a single hectare of bamboo plantation with 500 clumps can generate 384 days of unskilled labor work and 48 days of supervisory work over a period of 30 days (</a:t>
            </a:r>
            <a:r>
              <a:rPr lang="en-US" dirty="0" err="1"/>
              <a:t>Tiwari</a:t>
            </a:r>
            <a:r>
              <a:rPr lang="en-US" dirty="0"/>
              <a:t>, 1992)</a:t>
            </a:r>
          </a:p>
          <a:p>
            <a:pPr fontAlgn="auto">
              <a:spcAft>
                <a:spcPts val="0"/>
              </a:spcAft>
              <a:buNone/>
              <a:defRPr/>
            </a:pPr>
            <a:endParaRPr lang="en-US" dirty="0"/>
          </a:p>
          <a:p>
            <a:pPr fontAlgn="auto">
              <a:spcAft>
                <a:spcPts val="0"/>
              </a:spcAft>
              <a:buNone/>
              <a:defRPr/>
            </a:pPr>
            <a:endParaRPr lang="en-US" dirty="0"/>
          </a:p>
          <a:p>
            <a:endParaRPr lang="en-US" dirty="0"/>
          </a:p>
        </p:txBody>
      </p:sp>
      <p:sp>
        <p:nvSpPr>
          <p:cNvPr id="4" name="Slide Number Placeholder 3"/>
          <p:cNvSpPr>
            <a:spLocks noGrp="1"/>
          </p:cNvSpPr>
          <p:nvPr>
            <p:ph type="sldNum" sz="quarter" idx="10"/>
          </p:nvPr>
        </p:nvSpPr>
        <p:spPr/>
        <p:txBody>
          <a:bodyPr/>
          <a:lstStyle/>
          <a:p>
            <a:fld id="{958CF48A-ED8D-4C30-9F4E-A2185AE32137}" type="slidenum">
              <a:rPr lang="en-US" smtClean="0"/>
              <a:pPr/>
              <a:t>8</a:t>
            </a:fld>
            <a:endParaRPr lang="en-US"/>
          </a:p>
        </p:txBody>
      </p:sp>
    </p:spTree>
    <p:extLst>
      <p:ext uri="{BB962C8B-B14F-4D97-AF65-F5344CB8AC3E}">
        <p14:creationId xmlns:p14="http://schemas.microsoft.com/office/powerpoint/2010/main" val="2236321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BE3C82A-77F9-4D06-9320-D08A8E15230E}" type="slidenum">
              <a:rPr lang="en-US" smtClean="0"/>
              <a:pPr/>
              <a:t>9</a:t>
            </a:fld>
            <a:endParaRPr lang="en-US"/>
          </a:p>
        </p:txBody>
      </p:sp>
    </p:spTree>
    <p:extLst>
      <p:ext uri="{BB962C8B-B14F-4D97-AF65-F5344CB8AC3E}">
        <p14:creationId xmlns:p14="http://schemas.microsoft.com/office/powerpoint/2010/main" val="519639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12</a:t>
            </a:fld>
            <a:endParaRPr lang="en-US"/>
          </a:p>
        </p:txBody>
      </p:sp>
    </p:spTree>
    <p:extLst>
      <p:ext uri="{BB962C8B-B14F-4D97-AF65-F5344CB8AC3E}">
        <p14:creationId xmlns:p14="http://schemas.microsoft.com/office/powerpoint/2010/main" val="250763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F732A3C-1C53-444A-8A70-C03BBE6CFC79}" type="datetimeFigureOut">
              <a:rPr lang="en-US" smtClean="0"/>
              <a:pPr/>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32A3C-1C53-444A-8A70-C03BBE6CFC79}" type="datetimeFigureOut">
              <a:rPr lang="en-US" smtClean="0"/>
              <a:pPr/>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32A3C-1C53-444A-8A70-C03BBE6CFC79}" type="datetimeFigureOut">
              <a:rPr lang="en-US" smtClean="0"/>
              <a:pPr/>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8"/>
          <p:cNvSpPr>
            <a:spLocks noGrp="1"/>
          </p:cNvSpPr>
          <p:nvPr>
            <p:ph sz="quarter" idx="13"/>
          </p:nvPr>
        </p:nvSpPr>
        <p:spPr>
          <a:xfrm>
            <a:off x="812800" y="1803402"/>
            <a:ext cx="5181600" cy="4358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459868" y="1803399"/>
            <a:ext cx="5181600" cy="4358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5"/>
          </p:nvPr>
        </p:nvSpPr>
        <p:spPr/>
        <p:txBody>
          <a:bodyPr rtlCol="0"/>
          <a:lstStyle/>
          <a:p>
            <a:fld id="{E4606EA6-EFEA-4C30-9264-4F9291A5780D}" type="datetime1">
              <a:rPr lang="en-US" smtClean="0"/>
              <a:pPr/>
              <a:t>8/29/2021</a:t>
            </a:fld>
            <a:endParaRPr lang="en-US"/>
          </a:p>
        </p:txBody>
      </p:sp>
      <p:sp>
        <p:nvSpPr>
          <p:cNvPr id="10" name="Slide Number Placeholder 9"/>
          <p:cNvSpPr>
            <a:spLocks noGrp="1"/>
          </p:cNvSpPr>
          <p:nvPr>
            <p:ph type="sldNum" sz="quarter" idx="16"/>
          </p:nvPr>
        </p:nvSpPr>
        <p:spPr/>
        <p:txBody>
          <a:bodyPr rtlCol="0"/>
          <a:lstStyle/>
          <a:p>
            <a:pPr algn="ctr"/>
            <a:fld id="{8F82E0A0-C266-4798-8C8F-B9F91E9DA37E}" type="slidenum">
              <a:rPr lang="en-US" sz="1867" b="1" smtClean="0">
                <a:solidFill>
                  <a:srgbClr val="FFFFFF"/>
                </a:solidFill>
              </a:rPr>
              <a:pPr algn="ct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4145008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56367" y="620713"/>
            <a:ext cx="8257117" cy="1143000"/>
          </a:xfrm>
          <a:prstGeom prst="rect">
            <a:avLst/>
          </a:prstGeom>
        </p:spPr>
        <p:txBody>
          <a:bodyPr/>
          <a:lstStyle/>
          <a:p>
            <a:r>
              <a:rPr lang="en-US"/>
              <a:t>Click to edit Master title style</a:t>
            </a:r>
            <a:endParaRPr lang="en-IN"/>
          </a:p>
        </p:txBody>
      </p:sp>
      <p:sp>
        <p:nvSpPr>
          <p:cNvPr id="3" name="Text Placeholder 2"/>
          <p:cNvSpPr>
            <a:spLocks noGrp="1"/>
          </p:cNvSpPr>
          <p:nvPr>
            <p:ph type="body" sz="half" idx="1"/>
          </p:nvPr>
        </p:nvSpPr>
        <p:spPr>
          <a:xfrm>
            <a:off x="2256367" y="1916113"/>
            <a:ext cx="40259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485469" y="1916113"/>
            <a:ext cx="4028017"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noChangeArrowheads="1"/>
          </p:cNvSpPr>
          <p:nvPr>
            <p:ph type="ftr" sz="quarter" idx="10"/>
          </p:nvPr>
        </p:nvSpPr>
        <p:spPr>
          <a:xfrm>
            <a:off x="4165600" y="6356351"/>
            <a:ext cx="3860800" cy="365125"/>
          </a:xfrm>
          <a:prstGeom prst="rect">
            <a:avLst/>
          </a:prstGeom>
          <a:ln/>
        </p:spPr>
        <p:txBody>
          <a:bodyPr/>
          <a:lstStyle>
            <a:lvl1pPr>
              <a:defRPr/>
            </a:lvl1pPr>
          </a:lstStyle>
          <a:p>
            <a:pPr>
              <a:defRPr/>
            </a:pPr>
            <a:endParaRPr lang="en-US"/>
          </a:p>
        </p:txBody>
      </p:sp>
      <p:sp>
        <p:nvSpPr>
          <p:cNvPr id="6" name="Slide Number Placeholder 5"/>
          <p:cNvSpPr>
            <a:spLocks noGrp="1" noChangeArrowheads="1"/>
          </p:cNvSpPr>
          <p:nvPr>
            <p:ph type="sldNum" sz="quarter" idx="11"/>
          </p:nvPr>
        </p:nvSpPr>
        <p:spPr>
          <a:xfrm>
            <a:off x="8737600" y="6356351"/>
            <a:ext cx="2844800" cy="365125"/>
          </a:xfrm>
          <a:prstGeom prst="rect">
            <a:avLst/>
          </a:prstGeom>
          <a:ln/>
        </p:spPr>
        <p:txBody>
          <a:bodyPr/>
          <a:lstStyle>
            <a:lvl1pPr>
              <a:defRPr/>
            </a:lvl1pPr>
          </a:lstStyle>
          <a:p>
            <a:pPr>
              <a:defRPr/>
            </a:pPr>
            <a:fld id="{E7F9C622-ECAC-417D-BF9E-0CCBF206C9A8}" type="slidenum">
              <a:rPr lang="en-US"/>
              <a:pPr>
                <a:defRPr/>
              </a:pPr>
              <a:t>‹#›</a:t>
            </a:fld>
            <a:endParaRPr lang="en-US"/>
          </a:p>
        </p:txBody>
      </p:sp>
    </p:spTree>
    <p:extLst>
      <p:ext uri="{BB962C8B-B14F-4D97-AF65-F5344CB8AC3E}">
        <p14:creationId xmlns:p14="http://schemas.microsoft.com/office/powerpoint/2010/main" val="3590660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a:defRPr/>
            </a:pPr>
            <a:fld id="{23E4DDDE-978B-412F-9B1F-0302D64FB554}" type="slidenum">
              <a:rPr lang="en-US"/>
              <a:pPr>
                <a:defRPr/>
              </a:pPr>
              <a:t>‹#›</a:t>
            </a:fld>
            <a:endParaRPr lang="en-US"/>
          </a:p>
        </p:txBody>
      </p:sp>
    </p:spTree>
    <p:extLst>
      <p:ext uri="{BB962C8B-B14F-4D97-AF65-F5344CB8AC3E}">
        <p14:creationId xmlns:p14="http://schemas.microsoft.com/office/powerpoint/2010/main" val="2163163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CC7F5803-8719-42A0-8D68-55FA4525DEBD}"/>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3" name="Date Placeholder 2">
            <a:extLst>
              <a:ext uri="{FF2B5EF4-FFF2-40B4-BE49-F238E27FC236}">
                <a16:creationId xmlns:a16="http://schemas.microsoft.com/office/drawing/2014/main" xmlns="" id="{37E96B1A-6DFA-44B9-9788-575C308A6D0B}"/>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xmlns="" id="{C3978275-6145-43D0-B96A-E249D290D7C2}"/>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xmlns="" id="{1AA4433F-D7B0-4EC1-8FDE-AA2390542796}"/>
              </a:ext>
            </a:extLst>
          </p:cNvPr>
          <p:cNvSpPr>
            <a:spLocks noGrp="1"/>
          </p:cNvSpPr>
          <p:nvPr>
            <p:ph type="sldNum" sz="quarter" idx="12"/>
          </p:nvPr>
        </p:nvSpPr>
        <p:spPr>
          <a:xfrm>
            <a:off x="8737600" y="6245225"/>
            <a:ext cx="2844800" cy="476250"/>
          </a:xfrm>
        </p:spPr>
        <p:txBody>
          <a:bodyPr/>
          <a:lstStyle>
            <a:lvl1pPr>
              <a:defRPr/>
            </a:lvl1pPr>
          </a:lstStyle>
          <a:p>
            <a:fld id="{9164CB62-456C-4009-A159-FAC7AE262A7C}" type="slidenum">
              <a:rPr lang="en-US" altLang="en-US"/>
              <a:pPr/>
              <a:t>‹#›</a:t>
            </a:fld>
            <a:endParaRPr lang="en-US" altLang="en-US"/>
          </a:p>
        </p:txBody>
      </p:sp>
    </p:spTree>
    <p:extLst>
      <p:ext uri="{BB962C8B-B14F-4D97-AF65-F5344CB8AC3E}">
        <p14:creationId xmlns:p14="http://schemas.microsoft.com/office/powerpoint/2010/main" val="125017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6D7F9E-34D2-4741-AE34-90023B06A21D}" type="slidenum">
              <a:rPr lang="en-US"/>
              <a:pPr>
                <a:defRPr/>
              </a:pPr>
              <a:t>‹#›</a:t>
            </a:fld>
            <a:endParaRPr lang="en-US"/>
          </a:p>
        </p:txBody>
      </p:sp>
    </p:spTree>
    <p:extLst>
      <p:ext uri="{BB962C8B-B14F-4D97-AF65-F5344CB8AC3E}">
        <p14:creationId xmlns:p14="http://schemas.microsoft.com/office/powerpoint/2010/main" val="1940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1219200" y="294590"/>
            <a:ext cx="99568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smtClean="0"/>
              <a:t>Drag picture to placeholder or click icon to add</a:t>
            </a:r>
            <a:endParaRPr lang="en-US" noProof="0" dirty="0"/>
          </a:p>
        </p:txBody>
      </p:sp>
      <p:sp>
        <p:nvSpPr>
          <p:cNvPr id="7" name="Rectangle 5"/>
          <p:cNvSpPr>
            <a:spLocks noGrp="1"/>
          </p:cNvSpPr>
          <p:nvPr>
            <p:ph type="body" sz="quarter" idx="11"/>
          </p:nvPr>
        </p:nvSpPr>
        <p:spPr>
          <a:xfrm>
            <a:off x="1219200" y="6019800"/>
            <a:ext cx="99568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25AEE93E-259B-4624-AE6D-DB2EDC519238}" type="datetimeFigureOut">
              <a:rPr lang="en-US"/>
              <a:pPr>
                <a:defRPr/>
              </a:pPr>
              <a:t>8/29/2021</a:t>
            </a:fld>
            <a:endParaRPr lang="en-US"/>
          </a:p>
        </p:txBody>
      </p:sp>
      <p:sp>
        <p:nvSpPr>
          <p:cNvPr id="6" name="Rectangle 25"/>
          <p:cNvSpPr>
            <a:spLocks noGrp="1"/>
          </p:cNvSpPr>
          <p:nvPr>
            <p:ph type="ftr" sz="quarter" idx="13"/>
          </p:nvPr>
        </p:nvSpPr>
        <p:spPr/>
        <p:txBody>
          <a:bodyPr/>
          <a:lstStyle>
            <a:lvl1pPr>
              <a:defRPr/>
            </a:lvl1pPr>
          </a:lstStyle>
          <a:p>
            <a:pPr>
              <a:defRPr/>
            </a:pPr>
            <a:endParaRPr lang="en-US"/>
          </a:p>
        </p:txBody>
      </p:sp>
      <p:sp>
        <p:nvSpPr>
          <p:cNvPr id="8" name="Rectangle 16"/>
          <p:cNvSpPr>
            <a:spLocks noGrp="1"/>
          </p:cNvSpPr>
          <p:nvPr>
            <p:ph type="sldNum" sz="quarter" idx="14"/>
          </p:nvPr>
        </p:nvSpPr>
        <p:spPr/>
        <p:txBody>
          <a:bodyPr/>
          <a:lstStyle>
            <a:lvl1pPr>
              <a:defRPr/>
            </a:lvl1pPr>
          </a:lstStyle>
          <a:p>
            <a:fld id="{6839DFFD-4A42-4BFE-B89A-B0B034733ED2}" type="slidenum">
              <a:rPr lang="en-US" altLang="en-US"/>
              <a:pPr/>
              <a:t>‹#›</a:t>
            </a:fld>
            <a:endParaRPr lang="en-US" altLang="en-US"/>
          </a:p>
        </p:txBody>
      </p:sp>
    </p:spTree>
    <p:extLst>
      <p:ext uri="{BB962C8B-B14F-4D97-AF65-F5344CB8AC3E}">
        <p14:creationId xmlns:p14="http://schemas.microsoft.com/office/powerpoint/2010/main" val="336102748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5" name="Rectangle 7"/>
          <p:cNvSpPr>
            <a:spLocks/>
          </p:cNvSpPr>
          <p:nvPr/>
        </p:nvSpPr>
        <p:spPr bwMode="auto">
          <a:xfrm>
            <a:off x="605367" y="5181600"/>
            <a:ext cx="10972800" cy="1143000"/>
          </a:xfrm>
          <a:prstGeom prst="rect">
            <a:avLst/>
          </a:prstGeom>
          <a:noFill/>
          <a:ln w="9525">
            <a:noFill/>
            <a:miter lim="800000"/>
            <a:headEnd/>
            <a:tailEnd/>
          </a:ln>
        </p:spPr>
        <p:txBody>
          <a:bodyPr anchor="ctr"/>
          <a:lstStyle/>
          <a:p>
            <a:pPr algn="ctr">
              <a:defRPr/>
            </a:pPr>
            <a:endParaRPr lang="en-US" sz="3200" i="1"/>
          </a:p>
        </p:txBody>
      </p:sp>
      <p:sp>
        <p:nvSpPr>
          <p:cNvPr id="6" name="Rectangle 5"/>
          <p:cNvSpPr>
            <a:spLocks noChangeArrowheads="1"/>
          </p:cNvSpPr>
          <p:nvPr userDrawn="1"/>
        </p:nvSpPr>
        <p:spPr bwMode="auto">
          <a:xfrm>
            <a:off x="234951" y="187326"/>
            <a:ext cx="11684000" cy="6213475"/>
          </a:xfrm>
          <a:prstGeom prst="rect">
            <a:avLst/>
          </a:prstGeom>
          <a:noFill/>
          <a:ln w="9525" cap="rnd">
            <a:solidFill>
              <a:srgbClr val="6C6C6C"/>
            </a:solidFill>
            <a:prstDash val="dash"/>
            <a:miter lim="800000"/>
            <a:headEnd/>
            <a:tailEnd/>
          </a:ln>
          <a:effectLst>
            <a:outerShdw blurRad="25400" dist="12700" dir="5400000" algn="tl" rotWithShape="0">
              <a:schemeClr val="bg1">
                <a:alpha val="59999"/>
              </a:schemeClr>
            </a:outerShdw>
          </a:effectLst>
          <a:extLst/>
        </p:spPr>
        <p:txBody>
          <a:bodyPr anchor="ctr"/>
          <a:lstStyle>
            <a:extLst/>
          </a:lstStyle>
          <a:p>
            <a:pPr algn="ctr" fontAlgn="auto">
              <a:spcBef>
                <a:spcPts val="0"/>
              </a:spcBef>
              <a:spcAft>
                <a:spcPts val="0"/>
              </a:spcAft>
              <a:defRPr/>
            </a:pPr>
            <a:endParaRPr lang="en-US" sz="1800" dirty="0">
              <a:solidFill>
                <a:schemeClr val="lt1"/>
              </a:solidFill>
              <a:latin typeface="+mn-lt"/>
              <a:ea typeface="+mn-ea"/>
            </a:endParaRPr>
          </a:p>
        </p:txBody>
      </p:sp>
      <p:sp>
        <p:nvSpPr>
          <p:cNvPr id="24" name="Rectangle 7"/>
          <p:cNvSpPr>
            <a:spLocks noGrp="1"/>
          </p:cNvSpPr>
          <p:nvPr>
            <p:ph type="title"/>
          </p:nvPr>
        </p:nvSpPr>
        <p:spPr>
          <a:xfrm>
            <a:off x="304802" y="3962400"/>
            <a:ext cx="11064647" cy="1066800"/>
          </a:xfrm>
        </p:spPr>
        <p:txBody>
          <a:bodyPr bIns="0"/>
          <a:lstStyle>
            <a:lvl1pPr algn="r">
              <a:defRPr lang="en-US" dirty="0"/>
            </a:lvl1pPr>
            <a:extLst/>
          </a:lstStyle>
          <a:p>
            <a:r>
              <a:rPr lang="en-US" smtClean="0"/>
              <a:t>Click to edit Master title style</a:t>
            </a:r>
            <a:endParaRPr lang="en-US" dirty="0"/>
          </a:p>
        </p:txBody>
      </p:sp>
      <p:sp>
        <p:nvSpPr>
          <p:cNvPr id="9" name="Rectangle 7"/>
          <p:cNvSpPr>
            <a:spLocks noGrp="1"/>
          </p:cNvSpPr>
          <p:nvPr>
            <p:ph type="body" sz="quarter" idx="10"/>
          </p:nvPr>
        </p:nvSpPr>
        <p:spPr>
          <a:xfrm>
            <a:off x="2844800" y="5133975"/>
            <a:ext cx="8515928" cy="1219200"/>
          </a:xfrm>
        </p:spPr>
        <p:txBody>
          <a:bodyPr tIns="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27" name="Rectangle 6"/>
          <p:cNvSpPr>
            <a:spLocks noGrp="1"/>
          </p:cNvSpPr>
          <p:nvPr>
            <p:ph type="pic" sz="quarter" idx="11"/>
          </p:nvPr>
        </p:nvSpPr>
        <p:spPr>
          <a:xfrm>
            <a:off x="8128000" y="1600200"/>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extLst/>
          </a:lstStyle>
          <a:p>
            <a:pPr lvl="0"/>
            <a:r>
              <a:rPr lang="en-US" noProof="0" smtClean="0"/>
              <a:t>Drag picture to placeholder or click icon to add</a:t>
            </a:r>
            <a:endParaRPr lang="en-US" noProof="0" dirty="0"/>
          </a:p>
        </p:txBody>
      </p:sp>
      <p:sp>
        <p:nvSpPr>
          <p:cNvPr id="7" name="Rectangle 6"/>
          <p:cNvSpPr>
            <a:spLocks noGrp="1"/>
          </p:cNvSpPr>
          <p:nvPr>
            <p:ph type="dt" sz="half" idx="12"/>
          </p:nvPr>
        </p:nvSpPr>
        <p:spPr/>
        <p:txBody>
          <a:bodyPr/>
          <a:lstStyle>
            <a:lvl1pPr>
              <a:defRPr/>
            </a:lvl1pPr>
          </a:lstStyle>
          <a:p>
            <a:pPr>
              <a:defRPr/>
            </a:pPr>
            <a:fld id="{6F3933F8-0CCB-4C2A-96B4-66957B0A3D47}" type="datetimeFigureOut">
              <a:rPr lang="en-US"/>
              <a:pPr>
                <a:defRPr/>
              </a:pPr>
              <a:t>8/29/2021</a:t>
            </a:fld>
            <a:endParaRPr lang="en-US"/>
          </a:p>
        </p:txBody>
      </p:sp>
      <p:sp>
        <p:nvSpPr>
          <p:cNvPr id="8" name="Rectangle 7"/>
          <p:cNvSpPr>
            <a:spLocks noGrp="1"/>
          </p:cNvSpPr>
          <p:nvPr>
            <p:ph type="sldNum" sz="quarter" idx="13"/>
          </p:nvPr>
        </p:nvSpPr>
        <p:spPr/>
        <p:txBody>
          <a:bodyPr/>
          <a:lstStyle>
            <a:lvl1pPr>
              <a:defRPr/>
            </a:lvl1pPr>
          </a:lstStyle>
          <a:p>
            <a:fld id="{2106EACB-E983-450E-A51A-3DE3824F5727}" type="slidenum">
              <a:rPr lang="en-US" altLang="en-US"/>
              <a:pPr/>
              <a:t>‹#›</a:t>
            </a:fld>
            <a:endParaRPr lang="en-US" altLang="en-US"/>
          </a:p>
        </p:txBody>
      </p:sp>
      <p:sp>
        <p:nvSpPr>
          <p:cNvPr id="10" name="Rectangle 9"/>
          <p:cNvSpPr>
            <a:spLocks noGrp="1"/>
          </p:cNvSpPr>
          <p:nvPr>
            <p:ph type="ftr" sz="quarter" idx="14"/>
          </p:nvPr>
        </p:nvSpPr>
        <p:spPr/>
        <p:txBody>
          <a:bodyPr/>
          <a:lstStyle>
            <a:lvl1pPr>
              <a:defRPr/>
            </a:lvl1pPr>
            <a:extLst/>
          </a:lstStyle>
          <a:p>
            <a:pPr>
              <a:defRPr/>
            </a:pPr>
            <a:endParaRPr lang="en-US"/>
          </a:p>
        </p:txBody>
      </p:sp>
    </p:spTree>
    <p:extLst>
      <p:ext uri="{BB962C8B-B14F-4D97-AF65-F5344CB8AC3E}">
        <p14:creationId xmlns:p14="http://schemas.microsoft.com/office/powerpoint/2010/main" val="239912246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732A3C-1C53-444A-8A70-C03BBE6CFC79}" type="datetimeFigureOut">
              <a:rPr lang="en-US" smtClean="0"/>
              <a:pPr/>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732A3C-1C53-444A-8A70-C03BBE6CFC79}" type="datetimeFigureOut">
              <a:rPr lang="en-US" smtClean="0"/>
              <a:pPr/>
              <a:t>8/29/2021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F732A3C-1C53-444A-8A70-C03BBE6CFC79}" type="datetimeFigureOut">
              <a:rPr lang="en-US" smtClean="0"/>
              <a:pPr/>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732A3C-1C53-444A-8A70-C03BBE6CFC79}" type="datetimeFigureOut">
              <a:rPr lang="en-US" smtClean="0"/>
              <a:pPr/>
              <a:t>8/29/2021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F732A3C-1C53-444A-8A70-C03BBE6CFC79}" type="datetimeFigureOut">
              <a:rPr lang="en-US" smtClean="0"/>
              <a:pPr/>
              <a:t>8/29/2021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32A3C-1C53-444A-8A70-C03BBE6CFC79}" type="datetimeFigureOut">
              <a:rPr lang="en-US" smtClean="0"/>
              <a:pPr/>
              <a:t>8/29/2021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732A3C-1C53-444A-8A70-C03BBE6CFC79}" type="datetimeFigureOut">
              <a:rPr lang="en-US" smtClean="0"/>
              <a:pPr/>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732A3C-1C53-444A-8A70-C03BBE6CFC79}" type="datetimeFigureOut">
              <a:rPr lang="en-US" smtClean="0"/>
              <a:pPr/>
              <a:t>8/29/2021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71469D-D058-4F9D-AAF1-5F2B4DCF20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732A3C-1C53-444A-8A70-C03BBE6CFC79}" type="datetimeFigureOut">
              <a:rPr lang="en-US" smtClean="0"/>
              <a:pPr/>
              <a:t>8/29/2021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1469D-D058-4F9D-AAF1-5F2B4DCF20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1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png"/></Relationships>
</file>

<file path=ppt/slides/_rels/slide10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181.jpg"/><Relationship Id="rId1" Type="http://schemas.openxmlformats.org/officeDocument/2006/relationships/slideLayout" Target="../slideLayouts/slideLayout2.xml"/><Relationship Id="rId6" Type="http://schemas.openxmlformats.org/officeDocument/2006/relationships/image" Target="../media/image185.jpg"/><Relationship Id="rId5" Type="http://schemas.openxmlformats.org/officeDocument/2006/relationships/image" Target="../media/image184.png"/><Relationship Id="rId4" Type="http://schemas.openxmlformats.org/officeDocument/2006/relationships/image" Target="../media/image183.jpg"/></Relationships>
</file>

<file path=ppt/slides/_rels/slide105.xml.rels><?xml version="1.0" encoding="UTF-8" standalone="yes"?>
<Relationships xmlns="http://schemas.openxmlformats.org/package/2006/relationships"><Relationship Id="rId3" Type="http://schemas.openxmlformats.org/officeDocument/2006/relationships/image" Target="../media/image187.jpg"/><Relationship Id="rId7" Type="http://schemas.openxmlformats.org/officeDocument/2006/relationships/image" Target="../media/image191.jpg"/><Relationship Id="rId2" Type="http://schemas.openxmlformats.org/officeDocument/2006/relationships/image" Target="../media/image186.jpg"/><Relationship Id="rId1" Type="http://schemas.openxmlformats.org/officeDocument/2006/relationships/slideLayout" Target="../slideLayouts/slideLayout2.xml"/><Relationship Id="rId6" Type="http://schemas.openxmlformats.org/officeDocument/2006/relationships/image" Target="../media/image190.jpg"/><Relationship Id="rId5" Type="http://schemas.openxmlformats.org/officeDocument/2006/relationships/image" Target="../media/image189.jpg"/><Relationship Id="rId4" Type="http://schemas.openxmlformats.org/officeDocument/2006/relationships/image" Target="../media/image188.jpg"/></Relationships>
</file>

<file path=ppt/slides/_rels/slide106.xml.rels><?xml version="1.0" encoding="UTF-8" standalone="yes"?>
<Relationships xmlns="http://schemas.openxmlformats.org/package/2006/relationships"><Relationship Id="rId8" Type="http://schemas.openxmlformats.org/officeDocument/2006/relationships/image" Target="../media/image198.jpg"/><Relationship Id="rId3" Type="http://schemas.openxmlformats.org/officeDocument/2006/relationships/image" Target="../media/image193.jpg"/><Relationship Id="rId7" Type="http://schemas.openxmlformats.org/officeDocument/2006/relationships/image" Target="../media/image197.jpg"/><Relationship Id="rId2" Type="http://schemas.openxmlformats.org/officeDocument/2006/relationships/image" Target="../media/image192.jpg"/><Relationship Id="rId1" Type="http://schemas.openxmlformats.org/officeDocument/2006/relationships/slideLayout" Target="../slideLayouts/slideLayout2.xml"/><Relationship Id="rId6" Type="http://schemas.openxmlformats.org/officeDocument/2006/relationships/image" Target="../media/image196.jpg"/><Relationship Id="rId5" Type="http://schemas.openxmlformats.org/officeDocument/2006/relationships/image" Target="../media/image195.jpg"/><Relationship Id="rId4" Type="http://schemas.openxmlformats.org/officeDocument/2006/relationships/image" Target="../media/image194.jpg"/></Relationships>
</file>

<file path=ppt/slides/_rels/slide107.xml.rels><?xml version="1.0" encoding="UTF-8" standalone="yes"?>
<Relationships xmlns="http://schemas.openxmlformats.org/package/2006/relationships"><Relationship Id="rId3" Type="http://schemas.openxmlformats.org/officeDocument/2006/relationships/image" Target="../media/image200.jpg"/><Relationship Id="rId7" Type="http://schemas.openxmlformats.org/officeDocument/2006/relationships/image" Target="../media/image204.jpg"/><Relationship Id="rId2" Type="http://schemas.openxmlformats.org/officeDocument/2006/relationships/image" Target="../media/image199.jpg"/><Relationship Id="rId1" Type="http://schemas.openxmlformats.org/officeDocument/2006/relationships/slideLayout" Target="../slideLayouts/slideLayout6.xml"/><Relationship Id="rId6" Type="http://schemas.openxmlformats.org/officeDocument/2006/relationships/image" Target="../media/image203.jpg"/><Relationship Id="rId5" Type="http://schemas.openxmlformats.org/officeDocument/2006/relationships/image" Target="../media/image202.jpg"/><Relationship Id="rId4" Type="http://schemas.openxmlformats.org/officeDocument/2006/relationships/image" Target="../media/image201.jpg"/></Relationships>
</file>

<file path=ppt/slides/_rels/slide108.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2.xml"/><Relationship Id="rId4" Type="http://schemas.openxmlformats.org/officeDocument/2006/relationships/image" Target="../media/image207.jpg"/></Relationships>
</file>

<file path=ppt/slides/_rels/slide10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17.xml"/><Relationship Id="rId6" Type="http://schemas.openxmlformats.org/officeDocument/2006/relationships/image" Target="../media/image212.emf"/><Relationship Id="rId5" Type="http://schemas.openxmlformats.org/officeDocument/2006/relationships/image" Target="../media/image211.jpeg"/><Relationship Id="rId4" Type="http://schemas.openxmlformats.org/officeDocument/2006/relationships/image" Target="../media/image210.jpeg"/></Relationships>
</file>

<file path=ppt/slides/_rels/slide116.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8" Type="http://schemas.openxmlformats.org/officeDocument/2006/relationships/image" Target="../media/image219.jpeg"/><Relationship Id="rId13" Type="http://schemas.openxmlformats.org/officeDocument/2006/relationships/image" Target="../media/image223.jpeg"/><Relationship Id="rId3" Type="http://schemas.openxmlformats.org/officeDocument/2006/relationships/image" Target="../media/image214.jpeg"/><Relationship Id="rId7" Type="http://schemas.openxmlformats.org/officeDocument/2006/relationships/image" Target="../media/image218.jpeg"/><Relationship Id="rId12" Type="http://schemas.openxmlformats.org/officeDocument/2006/relationships/image" Target="../media/image222.jpeg"/><Relationship Id="rId2" Type="http://schemas.openxmlformats.org/officeDocument/2006/relationships/image" Target="../media/image213.jpeg"/><Relationship Id="rId1" Type="http://schemas.openxmlformats.org/officeDocument/2006/relationships/slideLayout" Target="../slideLayouts/slideLayout17.xml"/><Relationship Id="rId6" Type="http://schemas.openxmlformats.org/officeDocument/2006/relationships/image" Target="../media/image217.jpeg"/><Relationship Id="rId11" Type="http://schemas.openxmlformats.org/officeDocument/2006/relationships/image" Target="../media/image212.emf"/><Relationship Id="rId5" Type="http://schemas.openxmlformats.org/officeDocument/2006/relationships/image" Target="../media/image216.jpeg"/><Relationship Id="rId15" Type="http://schemas.openxmlformats.org/officeDocument/2006/relationships/image" Target="../media/image225.jpeg"/><Relationship Id="rId10" Type="http://schemas.openxmlformats.org/officeDocument/2006/relationships/image" Target="../media/image221.png"/><Relationship Id="rId4" Type="http://schemas.openxmlformats.org/officeDocument/2006/relationships/image" Target="../media/image215.jpeg"/><Relationship Id="rId9" Type="http://schemas.openxmlformats.org/officeDocument/2006/relationships/image" Target="../media/image220.jpeg"/><Relationship Id="rId14" Type="http://schemas.openxmlformats.org/officeDocument/2006/relationships/image" Target="../media/image224.jpe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5.xml"/><Relationship Id="rId11" Type="http://schemas.openxmlformats.org/officeDocument/2006/relationships/image" Target="../media/image10.jpeg"/><Relationship Id="rId5" Type="http://schemas.openxmlformats.org/officeDocument/2006/relationships/diagramQuickStyle" Target="../diagrams/quickStyle5.xml"/><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diagramLayout" Target="../diagrams/layout5.xml"/><Relationship Id="rId9" Type="http://schemas.openxmlformats.org/officeDocument/2006/relationships/image" Target="../media/image8.jpeg"/><Relationship Id="rId1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121.xml.rels><?xml version="1.0" encoding="UTF-8" standalone="yes"?>
<Relationships xmlns="http://schemas.openxmlformats.org/package/2006/relationships"><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122.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123.xml.rels><?xml version="1.0" encoding="UTF-8" standalone="yes"?>
<Relationships xmlns="http://schemas.openxmlformats.org/package/2006/relationships"><Relationship Id="rId3" Type="http://schemas.openxmlformats.org/officeDocument/2006/relationships/image" Target="../media/image240.jpeg"/><Relationship Id="rId7" Type="http://schemas.openxmlformats.org/officeDocument/2006/relationships/image" Target="../media/image244.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43.png"/><Relationship Id="rId5" Type="http://schemas.openxmlformats.org/officeDocument/2006/relationships/image" Target="../media/image242.jpeg"/><Relationship Id="rId4" Type="http://schemas.openxmlformats.org/officeDocument/2006/relationships/image" Target="../media/image241.jpeg"/></Relationships>
</file>

<file path=ppt/slides/_rels/slide124.xml.rels><?xml version="1.0" encoding="UTF-8" standalone="yes"?>
<Relationships xmlns="http://schemas.openxmlformats.org/package/2006/relationships"><Relationship Id="rId3" Type="http://schemas.openxmlformats.org/officeDocument/2006/relationships/image" Target="../media/image245.jpeg"/><Relationship Id="rId7" Type="http://schemas.openxmlformats.org/officeDocument/2006/relationships/image" Target="../media/image249.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125.xml.rels><?xml version="1.0" encoding="UTF-8" standalone="yes"?>
<Relationships xmlns="http://schemas.openxmlformats.org/package/2006/relationships"><Relationship Id="rId3" Type="http://schemas.openxmlformats.org/officeDocument/2006/relationships/image" Target="../media/image212.emf"/><Relationship Id="rId7" Type="http://schemas.openxmlformats.org/officeDocument/2006/relationships/image" Target="../media/image254.jpeg"/><Relationship Id="rId2" Type="http://schemas.openxmlformats.org/officeDocument/2006/relationships/image" Target="../media/image250.jpeg"/><Relationship Id="rId1" Type="http://schemas.openxmlformats.org/officeDocument/2006/relationships/slideLayout" Target="../slideLayouts/slideLayout17.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s>
</file>

<file path=ppt/slides/_rels/slide126.xml.rels><?xml version="1.0" encoding="UTF-8" standalone="yes"?>
<Relationships xmlns="http://schemas.openxmlformats.org/package/2006/relationships"><Relationship Id="rId3" Type="http://schemas.openxmlformats.org/officeDocument/2006/relationships/image" Target="../media/image255.jpeg"/><Relationship Id="rId7" Type="http://schemas.openxmlformats.org/officeDocument/2006/relationships/image" Target="../media/image259.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58.png"/><Relationship Id="rId5" Type="http://schemas.openxmlformats.org/officeDocument/2006/relationships/image" Target="../media/image257.jpeg"/><Relationship Id="rId4" Type="http://schemas.openxmlformats.org/officeDocument/2006/relationships/image" Target="../media/image256.jpeg"/></Relationships>
</file>

<file path=ppt/slides/_rels/slide127.xml.rels><?xml version="1.0" encoding="UTF-8" standalone="yes"?>
<Relationships xmlns="http://schemas.openxmlformats.org/package/2006/relationships"><Relationship Id="rId3" Type="http://schemas.openxmlformats.org/officeDocument/2006/relationships/image" Target="../media/image260.jpeg"/><Relationship Id="rId7" Type="http://schemas.openxmlformats.org/officeDocument/2006/relationships/image" Target="../media/image264.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63.jpeg"/><Relationship Id="rId5" Type="http://schemas.openxmlformats.org/officeDocument/2006/relationships/image" Target="../media/image262.jpeg"/><Relationship Id="rId4" Type="http://schemas.openxmlformats.org/officeDocument/2006/relationships/image" Target="../media/image261.jpeg"/></Relationships>
</file>

<file path=ppt/slides/_rels/slide128.xml.rels><?xml version="1.0" encoding="UTF-8" standalone="yes"?>
<Relationships xmlns="http://schemas.openxmlformats.org/package/2006/relationships"><Relationship Id="rId3" Type="http://schemas.openxmlformats.org/officeDocument/2006/relationships/image" Target="../media/image265.jpeg"/><Relationship Id="rId7" Type="http://schemas.openxmlformats.org/officeDocument/2006/relationships/image" Target="../media/image269.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68.jpeg"/><Relationship Id="rId5" Type="http://schemas.openxmlformats.org/officeDocument/2006/relationships/image" Target="../media/image267.jpeg"/><Relationship Id="rId4" Type="http://schemas.openxmlformats.org/officeDocument/2006/relationships/image" Target="../media/image266.jpeg"/></Relationships>
</file>

<file path=ppt/slides/_rels/slide129.xml.rels><?xml version="1.0" encoding="UTF-8" standalone="yes"?>
<Relationships xmlns="http://schemas.openxmlformats.org/package/2006/relationships"><Relationship Id="rId3" Type="http://schemas.openxmlformats.org/officeDocument/2006/relationships/image" Target="../media/image270.jpeg"/><Relationship Id="rId7" Type="http://schemas.openxmlformats.org/officeDocument/2006/relationships/image" Target="../media/image274.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73.jpeg"/><Relationship Id="rId5" Type="http://schemas.openxmlformats.org/officeDocument/2006/relationships/image" Target="../media/image272.jpeg"/><Relationship Id="rId4" Type="http://schemas.openxmlformats.org/officeDocument/2006/relationships/image" Target="../media/image271.jpeg"/></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jpeg"/><Relationship Id="rId7"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3.jpeg"/></Relationships>
</file>

<file path=ppt/slides/_rels/slide130.xml.rels><?xml version="1.0" encoding="UTF-8" standalone="yes"?>
<Relationships xmlns="http://schemas.openxmlformats.org/package/2006/relationships"><Relationship Id="rId3" Type="http://schemas.openxmlformats.org/officeDocument/2006/relationships/image" Target="../media/image275.jpeg"/><Relationship Id="rId7" Type="http://schemas.openxmlformats.org/officeDocument/2006/relationships/image" Target="../media/image279.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78.jpeg"/><Relationship Id="rId5" Type="http://schemas.openxmlformats.org/officeDocument/2006/relationships/image" Target="../media/image277.jpeg"/><Relationship Id="rId4" Type="http://schemas.openxmlformats.org/officeDocument/2006/relationships/image" Target="../media/image276.jpeg"/></Relationships>
</file>

<file path=ppt/slides/_rels/slide13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12.emf"/><Relationship Id="rId1" Type="http://schemas.openxmlformats.org/officeDocument/2006/relationships/slideLayout" Target="../slideLayouts/slideLayout17.xml"/><Relationship Id="rId5" Type="http://schemas.openxmlformats.org/officeDocument/2006/relationships/image" Target="../media/image282.jpeg"/><Relationship Id="rId4" Type="http://schemas.openxmlformats.org/officeDocument/2006/relationships/image" Target="../media/image281.jpeg"/></Relationships>
</file>

<file path=ppt/slides/_rels/slide132.xml.rels><?xml version="1.0" encoding="UTF-8" standalone="yes"?>
<Relationships xmlns="http://schemas.openxmlformats.org/package/2006/relationships"><Relationship Id="rId3" Type="http://schemas.openxmlformats.org/officeDocument/2006/relationships/image" Target="../media/image283.jpeg"/><Relationship Id="rId7" Type="http://schemas.openxmlformats.org/officeDocument/2006/relationships/image" Target="../media/image287.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133.xml.rels><?xml version="1.0" encoding="UTF-8" standalone="yes"?>
<Relationships xmlns="http://schemas.openxmlformats.org/package/2006/relationships"><Relationship Id="rId8" Type="http://schemas.openxmlformats.org/officeDocument/2006/relationships/image" Target="../media/image293.jpeg"/><Relationship Id="rId3" Type="http://schemas.openxmlformats.org/officeDocument/2006/relationships/image" Target="../media/image288.jpeg"/><Relationship Id="rId7" Type="http://schemas.openxmlformats.org/officeDocument/2006/relationships/image" Target="../media/image292.jpeg"/><Relationship Id="rId2" Type="http://schemas.openxmlformats.org/officeDocument/2006/relationships/image" Target="../media/image212.emf"/><Relationship Id="rId1" Type="http://schemas.openxmlformats.org/officeDocument/2006/relationships/slideLayout" Target="../slideLayouts/slideLayout17.xml"/><Relationship Id="rId6" Type="http://schemas.openxmlformats.org/officeDocument/2006/relationships/image" Target="../media/image291.jpeg"/><Relationship Id="rId5" Type="http://schemas.openxmlformats.org/officeDocument/2006/relationships/image" Target="../media/image290.jpeg"/><Relationship Id="rId4" Type="http://schemas.openxmlformats.org/officeDocument/2006/relationships/image" Target="../media/image289.jpeg"/><Relationship Id="rId9" Type="http://schemas.openxmlformats.org/officeDocument/2006/relationships/image" Target="../media/image294.jpeg"/></Relationships>
</file>

<file path=ppt/slides/_rels/slide134.xml.rels><?xml version="1.0" encoding="UTF-8" standalone="yes"?>
<Relationships xmlns="http://schemas.openxmlformats.org/package/2006/relationships"><Relationship Id="rId3" Type="http://schemas.openxmlformats.org/officeDocument/2006/relationships/image" Target="../media/image212.emf"/><Relationship Id="rId7" Type="http://schemas.openxmlformats.org/officeDocument/2006/relationships/image" Target="../media/image299.jpeg"/><Relationship Id="rId2" Type="http://schemas.openxmlformats.org/officeDocument/2006/relationships/image" Target="../media/image295.jpeg"/><Relationship Id="rId1" Type="http://schemas.openxmlformats.org/officeDocument/2006/relationships/slideLayout" Target="../slideLayouts/slideLayout17.xml"/><Relationship Id="rId6" Type="http://schemas.openxmlformats.org/officeDocument/2006/relationships/image" Target="../media/image298.jpeg"/><Relationship Id="rId5" Type="http://schemas.openxmlformats.org/officeDocument/2006/relationships/image" Target="../media/image297.jpeg"/><Relationship Id="rId4" Type="http://schemas.openxmlformats.org/officeDocument/2006/relationships/image" Target="../media/image296.jpeg"/></Relationships>
</file>

<file path=ppt/slides/_rels/slide135.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12.emf"/><Relationship Id="rId1" Type="http://schemas.openxmlformats.org/officeDocument/2006/relationships/slideLayout" Target="../slideLayouts/slideLayout17.xml"/><Relationship Id="rId4" Type="http://schemas.openxmlformats.org/officeDocument/2006/relationships/image" Target="../media/image301.jpeg"/></Relationships>
</file>

<file path=ppt/slides/_rels/slide136.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212.emf"/><Relationship Id="rId1" Type="http://schemas.openxmlformats.org/officeDocument/2006/relationships/slideLayout" Target="../slideLayouts/slideLayout17.xml"/><Relationship Id="rId4" Type="http://schemas.openxmlformats.org/officeDocument/2006/relationships/image" Target="../media/image303.jpe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17" Type="http://schemas.openxmlformats.org/officeDocument/2006/relationships/image" Target="../media/image79.jpeg"/><Relationship Id="rId2" Type="http://schemas.openxmlformats.org/officeDocument/2006/relationships/notesSlide" Target="../notesSlides/notesSlide18.xml"/><Relationship Id="rId16" Type="http://schemas.openxmlformats.org/officeDocument/2006/relationships/image" Target="../media/image78.jpeg"/><Relationship Id="rId1" Type="http://schemas.openxmlformats.org/officeDocument/2006/relationships/slideLayout" Target="../slideLayouts/slideLayout14.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7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7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5" Type="http://schemas.openxmlformats.org/officeDocument/2006/relationships/image" Target="../media/image111.jpeg"/><Relationship Id="rId4" Type="http://schemas.openxmlformats.org/officeDocument/2006/relationships/image" Target="../media/image110.jpeg"/></Relationships>
</file>

<file path=ppt/slides/_rels/slide7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5.jpeg"/><Relationship Id="rId5" Type="http://schemas.openxmlformats.org/officeDocument/2006/relationships/image" Target="../media/image123.wmf"/><Relationship Id="rId4" Type="http://schemas.openxmlformats.org/officeDocument/2006/relationships/oleObject" Target="../embeddings/oleObject1.bin"/></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27.png"/></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1.jpe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30.wmf"/><Relationship Id="rId5" Type="http://schemas.openxmlformats.org/officeDocument/2006/relationships/oleObject" Target="../embeddings/oleObject4.bin"/><Relationship Id="rId4" Type="http://schemas.openxmlformats.org/officeDocument/2006/relationships/image" Target="../media/image129.wmf"/></Relationships>
</file>

<file path=ppt/slides/_rels/slide8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91.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 Id="rId9" Type="http://schemas.openxmlformats.org/officeDocument/2006/relationships/image" Target="../media/image148.jpeg"/></Relationships>
</file>

<file path=ppt/slides/_rels/slide9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4.xml"/><Relationship Id="rId4" Type="http://schemas.openxmlformats.org/officeDocument/2006/relationships/image" Target="../media/image151.jpeg"/></Relationships>
</file>

<file path=ppt/slides/_rels/slide9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jpeg"/></Relationships>
</file>

<file path=ppt/slides/_rels/slide9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9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98.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jpeg"/></Relationships>
</file>

<file path=ppt/slides/_rels/slide9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828800"/>
            <a:ext cx="10363200" cy="2822574"/>
          </a:xfrm>
        </p:spPr>
        <p:txBody>
          <a:bodyPr>
            <a:normAutofit/>
          </a:bodyPr>
          <a:lstStyle/>
          <a:p>
            <a:r>
              <a:rPr lang="en-US" dirty="0">
                <a:solidFill>
                  <a:schemeClr val="bg1"/>
                </a:solidFill>
              </a:rPr>
              <a:t>Bamboo Based Livelihoods</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Dr AK Bhattacharya, IFS (R)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solidFill>
                  <a:schemeClr val="bg1"/>
                </a:solidFill>
                <a:latin typeface="Times New Roman" pitchFamily="18" charset="0"/>
                <a:cs typeface="Times New Roman" pitchFamily="18" charset="0"/>
              </a:rPr>
              <a:t>Bamboo based livelihood diversification options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18526897"/>
              </p:ext>
            </p:extLst>
          </p:nvPr>
        </p:nvGraphicFramePr>
        <p:xfrm>
          <a:off x="457200" y="1600200"/>
          <a:ext cx="11201400" cy="5121275"/>
        </p:xfrm>
        <a:graphic>
          <a:graphicData uri="http://schemas.openxmlformats.org/drawingml/2006/table">
            <a:tbl>
              <a:tblPr firstRow="1" bandRow="1">
                <a:tableStyleId>{F5AB1C69-6EDB-4FF4-983F-18BD219EF322}</a:tableStyleId>
              </a:tblPr>
              <a:tblGrid>
                <a:gridCol w="5393266">
                  <a:extLst>
                    <a:ext uri="{9D8B030D-6E8A-4147-A177-3AD203B41FA5}">
                      <a16:colId xmlns:a16="http://schemas.microsoft.com/office/drawing/2014/main" xmlns="" val="20000"/>
                    </a:ext>
                  </a:extLst>
                </a:gridCol>
                <a:gridCol w="5808134">
                  <a:extLst>
                    <a:ext uri="{9D8B030D-6E8A-4147-A177-3AD203B41FA5}">
                      <a16:colId xmlns:a16="http://schemas.microsoft.com/office/drawing/2014/main" xmlns="" val="20001"/>
                    </a:ext>
                  </a:extLst>
                </a:gridCol>
              </a:tblGrid>
              <a:tr h="957248">
                <a:tc>
                  <a:txBody>
                    <a:bodyPr/>
                    <a:lstStyle/>
                    <a:p>
                      <a:r>
                        <a:rPr lang="en-IN" sz="2000" dirty="0">
                          <a:solidFill>
                            <a:sysClr val="windowText" lastClr="000000"/>
                          </a:solidFill>
                          <a:latin typeface="Times New Roman" pitchFamily="18" charset="0"/>
                          <a:cs typeface="Times New Roman" pitchFamily="18" charset="0"/>
                        </a:rPr>
                        <a:t>Traditional Bamboo based</a:t>
                      </a:r>
                      <a:r>
                        <a:rPr lang="en-IN" sz="2000" baseline="0" dirty="0">
                          <a:solidFill>
                            <a:sysClr val="windowText" lastClr="000000"/>
                          </a:solidFill>
                          <a:latin typeface="Times New Roman" pitchFamily="18" charset="0"/>
                          <a:cs typeface="Times New Roman" pitchFamily="18" charset="0"/>
                        </a:rPr>
                        <a:t> livelihood</a:t>
                      </a:r>
                      <a:endParaRPr lang="en-IN" sz="2000" dirty="0">
                        <a:solidFill>
                          <a:sysClr val="windowText" lastClr="000000"/>
                        </a:solidFill>
                        <a:latin typeface="Times New Roman" pitchFamily="18" charset="0"/>
                        <a:cs typeface="Times New Roman" pitchFamily="18" charset="0"/>
                      </a:endParaRPr>
                    </a:p>
                  </a:txBody>
                  <a:tcPr/>
                </a:tc>
                <a:tc>
                  <a:txBody>
                    <a:bodyPr/>
                    <a:lstStyle/>
                    <a:p>
                      <a:r>
                        <a:rPr lang="en-IN" sz="2000" dirty="0">
                          <a:solidFill>
                            <a:sysClr val="windowText" lastClr="000000"/>
                          </a:solidFill>
                          <a:latin typeface="Times New Roman" pitchFamily="18" charset="0"/>
                          <a:cs typeface="Times New Roman" pitchFamily="18" charset="0"/>
                        </a:rPr>
                        <a:t>Potential alternative</a:t>
                      </a:r>
                      <a:r>
                        <a:rPr lang="en-IN" sz="2000" baseline="0" dirty="0">
                          <a:solidFill>
                            <a:sysClr val="windowText" lastClr="000000"/>
                          </a:solidFill>
                          <a:latin typeface="Times New Roman" pitchFamily="18" charset="0"/>
                          <a:cs typeface="Times New Roman" pitchFamily="18" charset="0"/>
                        </a:rPr>
                        <a:t> source of livelihood </a:t>
                      </a:r>
                      <a:endParaRPr lang="en-IN" sz="2000" dirty="0">
                        <a:solidFill>
                          <a:sysClr val="windowText" lastClr="000000"/>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1005110">
                <a:tc>
                  <a:txBody>
                    <a:bodyPr/>
                    <a:lstStyle/>
                    <a:p>
                      <a:r>
                        <a:rPr lang="en-IN" sz="2000" dirty="0">
                          <a:latin typeface="Times New Roman" pitchFamily="18" charset="0"/>
                          <a:cs typeface="Times New Roman" pitchFamily="18" charset="0"/>
                        </a:rPr>
                        <a:t>Bamboo crafts</a:t>
                      </a:r>
                      <a:r>
                        <a:rPr lang="en-IN" sz="2000" baseline="0" dirty="0">
                          <a:latin typeface="Times New Roman" pitchFamily="18" charset="0"/>
                          <a:cs typeface="Times New Roman" pitchFamily="18" charset="0"/>
                        </a:rPr>
                        <a:t> – Unorganised </a:t>
                      </a:r>
                      <a:endParaRPr lang="en-IN" sz="2000" dirty="0">
                        <a:latin typeface="Times New Roman" pitchFamily="18" charset="0"/>
                        <a:cs typeface="Times New Roman" pitchFamily="18" charset="0"/>
                      </a:endParaRPr>
                    </a:p>
                  </a:txBody>
                  <a:tcPr/>
                </a:tc>
                <a:tc>
                  <a:txBody>
                    <a:bodyPr/>
                    <a:lstStyle/>
                    <a:p>
                      <a:r>
                        <a:rPr lang="en-IN" sz="2000" dirty="0">
                          <a:latin typeface="Times New Roman" pitchFamily="18" charset="0"/>
                          <a:cs typeface="Times New Roman" pitchFamily="18" charset="0"/>
                        </a:rPr>
                        <a:t>Bamboo</a:t>
                      </a:r>
                      <a:r>
                        <a:rPr lang="en-IN" sz="2000" baseline="0" dirty="0">
                          <a:latin typeface="Times New Roman" pitchFamily="18" charset="0"/>
                          <a:cs typeface="Times New Roman" pitchFamily="18" charset="0"/>
                        </a:rPr>
                        <a:t> cottage industry – Organised</a:t>
                      </a:r>
                    </a:p>
                    <a:p>
                      <a:r>
                        <a:rPr lang="en-IN" sz="2000" baseline="0" dirty="0">
                          <a:latin typeface="Times New Roman" pitchFamily="18" charset="0"/>
                          <a:cs typeface="Times New Roman" pitchFamily="18" charset="0"/>
                        </a:rPr>
                        <a:t>Mats  to mat Boards </a:t>
                      </a:r>
                      <a:endParaRPr lang="en-IN" sz="2000"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1005110">
                <a:tc>
                  <a:txBody>
                    <a:bodyPr/>
                    <a:lstStyle/>
                    <a:p>
                      <a:r>
                        <a:rPr lang="en-IN" sz="2000" dirty="0">
                          <a:latin typeface="Times New Roman" pitchFamily="18" charset="0"/>
                          <a:cs typeface="Times New Roman" pitchFamily="18" charset="0"/>
                        </a:rPr>
                        <a:t>Bamboo for</a:t>
                      </a:r>
                      <a:r>
                        <a:rPr lang="en-IN" sz="2000" baseline="0" dirty="0">
                          <a:latin typeface="Times New Roman" pitchFamily="18" charset="0"/>
                          <a:cs typeface="Times New Roman" pitchFamily="18" charset="0"/>
                        </a:rPr>
                        <a:t> fuel – Sustenance basis</a:t>
                      </a:r>
                      <a:endParaRPr lang="en-IN" sz="2000" dirty="0">
                        <a:latin typeface="Times New Roman" pitchFamily="18" charset="0"/>
                        <a:cs typeface="Times New Roman" pitchFamily="18" charset="0"/>
                      </a:endParaRPr>
                    </a:p>
                  </a:txBody>
                  <a:tcPr/>
                </a:tc>
                <a:tc>
                  <a:txBody>
                    <a:bodyPr/>
                    <a:lstStyle/>
                    <a:p>
                      <a:r>
                        <a:rPr lang="en-IN" sz="2000" dirty="0">
                          <a:latin typeface="Times New Roman" pitchFamily="18" charset="0"/>
                          <a:cs typeface="Times New Roman" pitchFamily="18" charset="0"/>
                        </a:rPr>
                        <a:t>Bamboo charcoal</a:t>
                      </a:r>
                      <a:r>
                        <a:rPr lang="en-IN" sz="2000" baseline="0" dirty="0">
                          <a:latin typeface="Times New Roman" pitchFamily="18" charset="0"/>
                          <a:cs typeface="Times New Roman" pitchFamily="18" charset="0"/>
                        </a:rPr>
                        <a:t> – Commercial basis</a:t>
                      </a:r>
                    </a:p>
                    <a:p>
                      <a:r>
                        <a:rPr lang="en-IN" sz="2000" baseline="0" dirty="0">
                          <a:latin typeface="Times New Roman" pitchFamily="18" charset="0"/>
                          <a:cs typeface="Times New Roman" pitchFamily="18" charset="0"/>
                        </a:rPr>
                        <a:t>Bamboo Biochar </a:t>
                      </a:r>
                      <a:endParaRPr lang="en-IN" sz="2000"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1005110">
                <a:tc>
                  <a:txBody>
                    <a:bodyPr/>
                    <a:lstStyle/>
                    <a:p>
                      <a:r>
                        <a:rPr lang="en-IN" sz="2000" dirty="0">
                          <a:latin typeface="Times New Roman" pitchFamily="18" charset="0"/>
                          <a:cs typeface="Times New Roman" pitchFamily="18" charset="0"/>
                        </a:rPr>
                        <a:t>Traditional</a:t>
                      </a:r>
                      <a:r>
                        <a:rPr lang="en-IN" sz="2000" baseline="0" dirty="0">
                          <a:latin typeface="Times New Roman" pitchFamily="18" charset="0"/>
                          <a:cs typeface="Times New Roman" pitchFamily="18" charset="0"/>
                        </a:rPr>
                        <a:t> agricultural crops – Vulnerable to climate</a:t>
                      </a:r>
                      <a:endParaRPr lang="en-IN" sz="2000" dirty="0">
                        <a:latin typeface="Times New Roman" pitchFamily="18" charset="0"/>
                        <a:cs typeface="Times New Roman" pitchFamily="18" charset="0"/>
                      </a:endParaRPr>
                    </a:p>
                  </a:txBody>
                  <a:tcPr/>
                </a:tc>
                <a:tc>
                  <a:txBody>
                    <a:bodyPr/>
                    <a:lstStyle/>
                    <a:p>
                      <a:r>
                        <a:rPr lang="en-IN" sz="2000" dirty="0">
                          <a:latin typeface="Times New Roman" pitchFamily="18" charset="0"/>
                          <a:cs typeface="Times New Roman" pitchFamily="18" charset="0"/>
                        </a:rPr>
                        <a:t>Bamboo</a:t>
                      </a:r>
                      <a:r>
                        <a:rPr lang="en-IN" sz="2000" baseline="0" dirty="0">
                          <a:latin typeface="Times New Roman" pitchFamily="18" charset="0"/>
                          <a:cs typeface="Times New Roman" pitchFamily="18" charset="0"/>
                        </a:rPr>
                        <a:t> crops – Diversification of risks from traditional farming </a:t>
                      </a:r>
                      <a:endParaRPr lang="en-IN" sz="2000"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1148697">
                <a:tc>
                  <a:txBody>
                    <a:bodyPr/>
                    <a:lstStyle/>
                    <a:p>
                      <a:r>
                        <a:rPr lang="en-IN" sz="2000" dirty="0">
                          <a:latin typeface="Times New Roman" pitchFamily="18" charset="0"/>
                          <a:cs typeface="Times New Roman" pitchFamily="18" charset="0"/>
                        </a:rPr>
                        <a:t>Traditional</a:t>
                      </a:r>
                      <a:r>
                        <a:rPr lang="en-IN" sz="2000" baseline="0" dirty="0">
                          <a:latin typeface="Times New Roman" pitchFamily="18" charset="0"/>
                          <a:cs typeface="Times New Roman" pitchFamily="18" charset="0"/>
                        </a:rPr>
                        <a:t> bamboo houses – Focus on shelter to those who are resource challenged</a:t>
                      </a:r>
                      <a:endParaRPr lang="en-IN" sz="2000" dirty="0">
                        <a:latin typeface="Times New Roman" pitchFamily="18" charset="0"/>
                        <a:cs typeface="Times New Roman" pitchFamily="18" charset="0"/>
                      </a:endParaRPr>
                    </a:p>
                  </a:txBody>
                  <a:tcPr/>
                </a:tc>
                <a:tc>
                  <a:txBody>
                    <a:bodyPr/>
                    <a:lstStyle/>
                    <a:p>
                      <a:r>
                        <a:rPr lang="en-IN" sz="2000" dirty="0">
                          <a:latin typeface="Times New Roman" pitchFamily="18" charset="0"/>
                          <a:cs typeface="Times New Roman" pitchFamily="18" charset="0"/>
                        </a:rPr>
                        <a:t>Modern bamboo houses solution</a:t>
                      </a:r>
                      <a:r>
                        <a:rPr lang="en-IN" sz="2000" baseline="0" dirty="0">
                          <a:latin typeface="Times New Roman" pitchFamily="18" charset="0"/>
                          <a:cs typeface="Times New Roman" pitchFamily="18" charset="0"/>
                        </a:rPr>
                        <a:t> </a:t>
                      </a:r>
                      <a:r>
                        <a:rPr lang="en-IN" sz="2000" dirty="0">
                          <a:latin typeface="Times New Roman" pitchFamily="18" charset="0"/>
                          <a:cs typeface="Times New Roman" pitchFamily="18" charset="0"/>
                        </a:rPr>
                        <a:t> – Focus</a:t>
                      </a:r>
                      <a:r>
                        <a:rPr lang="en-IN" sz="2000" baseline="0" dirty="0">
                          <a:latin typeface="Times New Roman" pitchFamily="18" charset="0"/>
                          <a:cs typeface="Times New Roman" pitchFamily="18" charset="0"/>
                        </a:rPr>
                        <a:t> is on providing affordable, timely and aesthetic bamboo architecture. </a:t>
                      </a:r>
                      <a:endParaRPr lang="en-IN" sz="2000"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bl>
          </a:graphicData>
        </a:graphic>
      </p:graphicFrame>
      <p:sp>
        <p:nvSpPr>
          <p:cNvPr id="4" name="Slide Number Placeholder 3"/>
          <p:cNvSpPr>
            <a:spLocks noGrp="1"/>
          </p:cNvSpPr>
          <p:nvPr>
            <p:ph type="sldNum" sz="quarter" idx="12"/>
          </p:nvPr>
        </p:nvSpPr>
        <p:spPr/>
        <p:txBody>
          <a:bodyPr/>
          <a:lstStyle/>
          <a:p>
            <a:pPr>
              <a:defRPr/>
            </a:pPr>
            <a:fld id="{CA66F1F2-C84E-433E-B82B-C68283219CFE}" type="slidenum">
              <a:rPr lang="en-US" smtClean="0"/>
              <a:pPr>
                <a:defRPr/>
              </a:pPr>
              <a:t>10</a:t>
            </a:fld>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sz="quarter"/>
          </p:nvPr>
        </p:nvSpPr>
        <p:spPr>
          <a:xfrm>
            <a:off x="2077602" y="93443"/>
            <a:ext cx="7958138" cy="603250"/>
          </a:xfrm>
        </p:spPr>
        <p:txBody>
          <a:bodyPr>
            <a:noAutofit/>
          </a:bodyPr>
          <a:lstStyle/>
          <a:p>
            <a:pPr eaLnBrk="1" hangingPunct="1"/>
            <a:r>
              <a:rPr lang="en-US" sz="2800" b="1" dirty="0"/>
              <a:t>Institutions: Groups, Cooperatives, Federation and Companies</a:t>
            </a:r>
            <a:endParaRPr lang="en-US" sz="2800" dirty="0"/>
          </a:p>
        </p:txBody>
      </p:sp>
      <p:pic>
        <p:nvPicPr>
          <p:cNvPr id="47107" name="Picture 3" descr="Picture 152"/>
          <p:cNvPicPr>
            <a:picLocks noGrp="1" noChangeAspect="1" noChangeArrowheads="1"/>
          </p:cNvPicPr>
          <p:nvPr>
            <p:ph sz="quarter" idx="1"/>
          </p:nvPr>
        </p:nvPicPr>
        <p:blipFill>
          <a:blip r:embed="rId3" cstate="email"/>
          <a:srcRect/>
          <a:stretch>
            <a:fillRect/>
          </a:stretch>
        </p:blipFill>
        <p:spPr>
          <a:xfrm>
            <a:off x="6056670" y="3507657"/>
            <a:ext cx="4611330" cy="3458498"/>
          </a:xfrm>
        </p:spPr>
      </p:pic>
      <p:pic>
        <p:nvPicPr>
          <p:cNvPr id="47108" name="Picture 4" descr="Picture 192"/>
          <p:cNvPicPr>
            <a:picLocks noGrp="1" noChangeAspect="1" noChangeArrowheads="1"/>
          </p:cNvPicPr>
          <p:nvPr>
            <p:ph sz="quarter" idx="2"/>
          </p:nvPr>
        </p:nvPicPr>
        <p:blipFill>
          <a:blip r:embed="rId4" cstate="email"/>
          <a:srcRect/>
          <a:stretch>
            <a:fillRect/>
          </a:stretch>
        </p:blipFill>
        <p:spPr>
          <a:xfrm>
            <a:off x="1574800" y="696694"/>
            <a:ext cx="4257592" cy="3028477"/>
          </a:xfrm>
        </p:spPr>
      </p:pic>
      <p:pic>
        <p:nvPicPr>
          <p:cNvPr id="47109" name="Picture 5" descr="CNV000009"/>
          <p:cNvPicPr>
            <a:picLocks noGrp="1" noChangeAspect="1" noChangeArrowheads="1"/>
          </p:cNvPicPr>
          <p:nvPr>
            <p:ph sz="quarter" idx="3"/>
          </p:nvPr>
        </p:nvPicPr>
        <p:blipFill>
          <a:blip r:embed="rId5" cstate="email"/>
          <a:srcRect/>
          <a:stretch>
            <a:fillRect/>
          </a:stretch>
        </p:blipFill>
        <p:spPr>
          <a:xfrm>
            <a:off x="1600201" y="3982065"/>
            <a:ext cx="4247154" cy="2843878"/>
          </a:xfrm>
        </p:spPr>
      </p:pic>
      <p:pic>
        <p:nvPicPr>
          <p:cNvPr id="47110" name="Picture 6" descr="CNV000093"/>
          <p:cNvPicPr>
            <a:picLocks noChangeAspect="1" noChangeArrowheads="1"/>
          </p:cNvPicPr>
          <p:nvPr/>
        </p:nvPicPr>
        <p:blipFill>
          <a:blip r:embed="rId6" cstate="email"/>
          <a:srcRect/>
          <a:stretch>
            <a:fillRect/>
          </a:stretch>
        </p:blipFill>
        <p:spPr bwMode="auto">
          <a:xfrm>
            <a:off x="6056671" y="696694"/>
            <a:ext cx="4611330" cy="3028477"/>
          </a:xfrm>
          <a:prstGeom prst="rect">
            <a:avLst/>
          </a:prstGeom>
          <a:noFill/>
          <a:ln w="9525">
            <a:noFill/>
            <a:miter lim="800000"/>
            <a:headEnd/>
            <a:tailEnd/>
          </a:ln>
        </p:spPr>
      </p:pic>
    </p:spTree>
    <p:extLst>
      <p:ext uri="{BB962C8B-B14F-4D97-AF65-F5344CB8AC3E}">
        <p14:creationId xmlns:p14="http://schemas.microsoft.com/office/powerpoint/2010/main" val="17684939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2098676" y="304800"/>
            <a:ext cx="5531157" cy="609600"/>
          </a:xfrm>
        </p:spPr>
        <p:txBody>
          <a:bodyPr/>
          <a:lstStyle/>
          <a:p>
            <a:pPr algn="ctr" eaLnBrk="1" hangingPunct="1"/>
            <a:r>
              <a:rPr lang="en-US" altLang="en-US" sz="3400" dirty="0"/>
              <a:t> Marketing and Promotion</a:t>
            </a:r>
          </a:p>
        </p:txBody>
      </p:sp>
      <p:sp>
        <p:nvSpPr>
          <p:cNvPr id="139267" name="Rectangle 3"/>
          <p:cNvSpPr>
            <a:spLocks noGrp="1" noChangeArrowheads="1"/>
          </p:cNvSpPr>
          <p:nvPr>
            <p:ph type="body" idx="1"/>
          </p:nvPr>
        </p:nvSpPr>
        <p:spPr>
          <a:xfrm>
            <a:off x="2152650" y="1235690"/>
            <a:ext cx="7886700" cy="3188826"/>
          </a:xfrm>
        </p:spPr>
        <p:txBody>
          <a:bodyPr>
            <a:normAutofit/>
          </a:bodyPr>
          <a:lstStyle/>
          <a:p>
            <a:pPr eaLnBrk="1" hangingPunct="1">
              <a:lnSpc>
                <a:spcPct val="80000"/>
              </a:lnSpc>
            </a:pPr>
            <a:r>
              <a:rPr lang="en-US" altLang="en-US" sz="2100" dirty="0"/>
              <a:t>Has market outlet </a:t>
            </a:r>
          </a:p>
          <a:p>
            <a:pPr eaLnBrk="1" hangingPunct="1">
              <a:lnSpc>
                <a:spcPct val="80000"/>
              </a:lnSpc>
            </a:pPr>
            <a:r>
              <a:rPr lang="en-US" altLang="en-US" sz="2100" dirty="0"/>
              <a:t>Linkages with state Eco-Tourism Parks / Tourism Department for Souvenir</a:t>
            </a:r>
          </a:p>
          <a:p>
            <a:pPr eaLnBrk="1" hangingPunct="1">
              <a:lnSpc>
                <a:spcPct val="80000"/>
              </a:lnSpc>
            </a:pPr>
            <a:r>
              <a:rPr lang="en-US" altLang="en-US" sz="2100" dirty="0"/>
              <a:t>Branding</a:t>
            </a:r>
          </a:p>
          <a:p>
            <a:pPr eaLnBrk="1" hangingPunct="1">
              <a:lnSpc>
                <a:spcPct val="80000"/>
              </a:lnSpc>
            </a:pPr>
            <a:r>
              <a:rPr lang="en-US" altLang="en-US" sz="2100" dirty="0"/>
              <a:t>Establishment of marketing networking.</a:t>
            </a:r>
          </a:p>
          <a:p>
            <a:pPr eaLnBrk="1" hangingPunct="1">
              <a:lnSpc>
                <a:spcPct val="80000"/>
              </a:lnSpc>
            </a:pPr>
            <a:r>
              <a:rPr lang="en-US" altLang="en-US" sz="2100" dirty="0"/>
              <a:t>Participation in major trade fairs / National and international exhibition </a:t>
            </a:r>
          </a:p>
          <a:p>
            <a:pPr eaLnBrk="1" hangingPunct="1">
              <a:lnSpc>
                <a:spcPct val="80000"/>
              </a:lnSpc>
            </a:pPr>
            <a:r>
              <a:rPr lang="en-US" altLang="en-US" sz="2100" dirty="0"/>
              <a:t>Organizing Bamboo and Natural Fiber product expositions to showcase the products and develop linkages</a:t>
            </a:r>
          </a:p>
          <a:p>
            <a:pPr eaLnBrk="1" hangingPunct="1">
              <a:lnSpc>
                <a:spcPct val="80000"/>
              </a:lnSpc>
            </a:pPr>
            <a:r>
              <a:rPr lang="en-US" altLang="en-US" sz="2100" dirty="0"/>
              <a:t>Repeat Orders from Customers</a:t>
            </a:r>
          </a:p>
          <a:p>
            <a:pPr eaLnBrk="1" hangingPunct="1">
              <a:lnSpc>
                <a:spcPct val="80000"/>
              </a:lnSpc>
            </a:pPr>
            <a:endParaRPr lang="en-US" altLang="en-US" sz="2100" dirty="0"/>
          </a:p>
        </p:txBody>
      </p:sp>
      <p:pic>
        <p:nvPicPr>
          <p:cNvPr id="2" name="Picture 1"/>
          <p:cNvPicPr>
            <a:picLocks noChangeAspect="1"/>
          </p:cNvPicPr>
          <p:nvPr/>
        </p:nvPicPr>
        <p:blipFill>
          <a:blip r:embed="rId3" cstate="print"/>
          <a:stretch>
            <a:fillRect/>
          </a:stretch>
        </p:blipFill>
        <p:spPr>
          <a:xfrm>
            <a:off x="1524001" y="4621160"/>
            <a:ext cx="2983755" cy="2236839"/>
          </a:xfrm>
          <a:prstGeom prst="rect">
            <a:avLst/>
          </a:prstGeom>
        </p:spPr>
      </p:pic>
      <p:pic>
        <p:nvPicPr>
          <p:cNvPr id="5" name="Picture 5" descr="Picture 022"/>
          <p:cNvPicPr>
            <a:picLocks noChangeAspect="1" noChangeArrowheads="1"/>
          </p:cNvPicPr>
          <p:nvPr/>
        </p:nvPicPr>
        <p:blipFill>
          <a:blip r:embed="rId4" cstate="print">
            <a:extLst>
              <a:ext uri="{28A0092B-C50C-407E-A947-70E740481C1C}">
                <a14:useLocalDpi xmlns:a14="http://schemas.microsoft.com/office/drawing/2010/main" val="0"/>
              </a:ext>
            </a:extLst>
          </a:blip>
          <a:srcRect l="2290" t="2673" r="31297" b="69518"/>
          <a:stretch>
            <a:fillRect/>
          </a:stretch>
        </p:blipFill>
        <p:spPr bwMode="auto">
          <a:xfrm>
            <a:off x="4507755" y="4621160"/>
            <a:ext cx="3122077" cy="223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DATA BASE\Photographs\My Pictures Mar 2012\Deen's visit\IMG_0953.JPG"/>
          <p:cNvPicPr>
            <a:picLocks noChangeAspect="1" noChangeArrowheads="1"/>
          </p:cNvPicPr>
          <p:nvPr/>
        </p:nvPicPr>
        <p:blipFill>
          <a:blip r:embed="rId5" cstate="email"/>
          <a:srcRect/>
          <a:stretch>
            <a:fillRect/>
          </a:stretch>
        </p:blipFill>
        <p:spPr bwMode="auto">
          <a:xfrm>
            <a:off x="7685548" y="4621161"/>
            <a:ext cx="2982452" cy="2236839"/>
          </a:xfrm>
          <a:prstGeom prst="rect">
            <a:avLst/>
          </a:prstGeom>
          <a:noFill/>
        </p:spPr>
      </p:pic>
    </p:spTree>
    <p:extLst>
      <p:ext uri="{BB962C8B-B14F-4D97-AF65-F5344CB8AC3E}">
        <p14:creationId xmlns:p14="http://schemas.microsoft.com/office/powerpoint/2010/main" val="1589403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D59A3A-9CB5-4696-A08D-4E1FEDBD00AD}"/>
              </a:ext>
            </a:extLst>
          </p:cNvPr>
          <p:cNvSpPr>
            <a:spLocks noGrp="1"/>
          </p:cNvSpPr>
          <p:nvPr>
            <p:ph type="title"/>
          </p:nvPr>
        </p:nvSpPr>
        <p:spPr/>
        <p:txBody>
          <a:bodyPr/>
          <a:lstStyle/>
          <a:p>
            <a:r>
              <a:rPr lang="en-IN" dirty="0"/>
              <a:t>Development of Bamboo in China</a:t>
            </a:r>
            <a:br>
              <a:rPr lang="en-IN" dirty="0"/>
            </a:br>
            <a:r>
              <a:rPr lang="en-IN" sz="2400" dirty="0"/>
              <a:t>A Case Study</a:t>
            </a:r>
            <a:endParaRPr lang="en-IN" dirty="0"/>
          </a:p>
        </p:txBody>
      </p:sp>
      <p:sp>
        <p:nvSpPr>
          <p:cNvPr id="5" name="矩形 9">
            <a:extLst>
              <a:ext uri="{FF2B5EF4-FFF2-40B4-BE49-F238E27FC236}">
                <a16:creationId xmlns:a16="http://schemas.microsoft.com/office/drawing/2014/main" xmlns="" id="{8303DEE2-A686-4174-A960-04589C7525A4}"/>
              </a:ext>
            </a:extLst>
          </p:cNvPr>
          <p:cNvSpPr/>
          <p:nvPr/>
        </p:nvSpPr>
        <p:spPr>
          <a:xfrm>
            <a:off x="838200" y="1535921"/>
            <a:ext cx="4424209" cy="4622089"/>
          </a:xfrm>
          <a:prstGeom prst="rect">
            <a:avLst/>
          </a:prstGeom>
          <a:solidFill>
            <a:srgbClr val="83B7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Aft>
                <a:spcPts val="600"/>
              </a:spcAft>
              <a:buFont typeface="Arial"/>
              <a:buChar char="•"/>
            </a:pPr>
            <a:r>
              <a:rPr lang="en-US" altLang="zh-CN" sz="2400" b="1" dirty="0"/>
              <a:t>Value: &gt;</a:t>
            </a:r>
            <a:r>
              <a:rPr lang="en-US" altLang="zh-CN" sz="2400" dirty="0"/>
              <a:t>US$ 30 billion (2016)</a:t>
            </a:r>
          </a:p>
          <a:p>
            <a:pPr marL="342900" indent="-342900">
              <a:spcAft>
                <a:spcPts val="600"/>
              </a:spcAft>
              <a:buFont typeface="Arial"/>
              <a:buChar char="•"/>
            </a:pPr>
            <a:r>
              <a:rPr lang="en-US" altLang="zh-CN" sz="2400" b="1" dirty="0"/>
              <a:t>Global Export Share: </a:t>
            </a:r>
            <a:r>
              <a:rPr lang="en-US" altLang="zh-CN" sz="2400" dirty="0"/>
              <a:t>70%</a:t>
            </a:r>
          </a:p>
          <a:p>
            <a:pPr marL="342900" indent="-342900">
              <a:spcAft>
                <a:spcPts val="600"/>
              </a:spcAft>
              <a:buFont typeface="Arial"/>
              <a:buChar char="•"/>
            </a:pPr>
            <a:r>
              <a:rPr lang="en-US" altLang="zh-CN" sz="2400" b="1" dirty="0"/>
              <a:t>Employment: 8</a:t>
            </a:r>
            <a:r>
              <a:rPr lang="en-US" altLang="zh-CN" sz="2400" dirty="0"/>
              <a:t> million </a:t>
            </a:r>
          </a:p>
          <a:p>
            <a:pPr marL="342900" indent="-342900">
              <a:spcAft>
                <a:spcPts val="600"/>
              </a:spcAft>
              <a:buFont typeface="Arial"/>
              <a:buChar char="•"/>
            </a:pPr>
            <a:r>
              <a:rPr lang="en-US" altLang="zh-CN" sz="2400" b="1" dirty="0"/>
              <a:t>Product types: </a:t>
            </a:r>
            <a:r>
              <a:rPr lang="en-US" altLang="zh-CN" sz="2400" dirty="0"/>
              <a:t>&gt;10,000</a:t>
            </a:r>
            <a:endParaRPr lang="en-US" altLang="zh-CN" sz="2400" b="1" dirty="0"/>
          </a:p>
          <a:p>
            <a:pPr marL="342900" indent="-342900">
              <a:spcAft>
                <a:spcPts val="600"/>
              </a:spcAft>
              <a:buFont typeface="Arial"/>
              <a:buChar char="•"/>
            </a:pPr>
            <a:r>
              <a:rPr lang="en-US" altLang="zh-CN" sz="2400" b="1" dirty="0"/>
              <a:t>Coverage: </a:t>
            </a:r>
            <a:r>
              <a:rPr lang="en-US" altLang="zh-CN" sz="2400" dirty="0"/>
              <a:t>&gt;6 million ha</a:t>
            </a:r>
          </a:p>
          <a:p>
            <a:pPr marL="342900" indent="-342900">
              <a:spcAft>
                <a:spcPts val="600"/>
              </a:spcAft>
              <a:buFont typeface="Arial"/>
              <a:buChar char="•"/>
            </a:pPr>
            <a:r>
              <a:rPr lang="en-US" altLang="zh-CN" sz="2400" b="1" dirty="0"/>
              <a:t>Standing culm: </a:t>
            </a:r>
            <a:r>
              <a:rPr lang="en-US" altLang="zh-CN" sz="2400" dirty="0"/>
              <a:t>28620000000</a:t>
            </a:r>
          </a:p>
          <a:p>
            <a:pPr marL="342900" indent="-342900">
              <a:spcAft>
                <a:spcPts val="600"/>
              </a:spcAft>
              <a:buFont typeface="Arial"/>
              <a:buChar char="•"/>
            </a:pPr>
            <a:r>
              <a:rPr lang="en-US" altLang="zh-CN" sz="2400" b="1" dirty="0"/>
              <a:t>Species: </a:t>
            </a:r>
            <a:r>
              <a:rPr lang="en-US" altLang="zh-CN" sz="2400" dirty="0"/>
              <a:t>&gt; 500 - 40 genera</a:t>
            </a:r>
          </a:p>
          <a:p>
            <a:pPr marL="342900" indent="-342900">
              <a:spcAft>
                <a:spcPts val="600"/>
              </a:spcAft>
              <a:buFont typeface="Arial"/>
              <a:buChar char="•"/>
            </a:pPr>
            <a:r>
              <a:rPr lang="en-US" altLang="zh-CN" sz="2400" b="1" dirty="0"/>
              <a:t>Carbon: </a:t>
            </a:r>
            <a:r>
              <a:rPr lang="en-US" altLang="zh-CN" sz="2400" dirty="0"/>
              <a:t>727.08 </a:t>
            </a:r>
            <a:r>
              <a:rPr lang="en-US" altLang="zh-CN" sz="2400" dirty="0" err="1"/>
              <a:t>Tg</a:t>
            </a:r>
            <a:r>
              <a:rPr lang="en-US" altLang="zh-CN" sz="2400" dirty="0"/>
              <a:t> (2010)</a:t>
            </a:r>
          </a:p>
        </p:txBody>
      </p:sp>
      <p:pic>
        <p:nvPicPr>
          <p:cNvPr id="7" name="Picture 14" descr="大竹海03">
            <a:extLst>
              <a:ext uri="{FF2B5EF4-FFF2-40B4-BE49-F238E27FC236}">
                <a16:creationId xmlns:a16="http://schemas.microsoft.com/office/drawing/2014/main" xmlns="" id="{FC3C545C-014A-4FBA-A8C8-3830A86247D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591176" y="1535920"/>
            <a:ext cx="4940854" cy="4622089"/>
          </a:xfrm>
          <a:prstGeom prst="rect">
            <a:avLst/>
          </a:prstGeom>
          <a:noFill/>
          <a:ln w="9525">
            <a:noFill/>
            <a:miter lim="800000"/>
            <a:headEnd/>
            <a:tailEnd/>
          </a:ln>
        </p:spPr>
      </p:pic>
      <p:sp>
        <p:nvSpPr>
          <p:cNvPr id="9" name="矩形 6">
            <a:extLst>
              <a:ext uri="{FF2B5EF4-FFF2-40B4-BE49-F238E27FC236}">
                <a16:creationId xmlns:a16="http://schemas.microsoft.com/office/drawing/2014/main" xmlns="" id="{21740D76-374C-42DD-B991-7BF18970FD1E}"/>
              </a:ext>
            </a:extLst>
          </p:cNvPr>
          <p:cNvSpPr/>
          <p:nvPr/>
        </p:nvSpPr>
        <p:spPr>
          <a:xfrm>
            <a:off x="904876" y="6215876"/>
            <a:ext cx="4826410" cy="276999"/>
          </a:xfrm>
          <a:prstGeom prst="rect">
            <a:avLst/>
          </a:prstGeom>
        </p:spPr>
        <p:txBody>
          <a:bodyPr wrap="square">
            <a:spAutoFit/>
          </a:bodyPr>
          <a:lstStyle/>
          <a:p>
            <a:pPr>
              <a:spcBef>
                <a:spcPct val="50000"/>
              </a:spcBef>
            </a:pPr>
            <a:r>
              <a:rPr lang="es-CO" altLang="zh-CN" sz="1200" b="1" dirty="0">
                <a:solidFill>
                  <a:srgbClr val="A6A6A6"/>
                </a:solidFill>
              </a:rPr>
              <a:t>Sources: </a:t>
            </a:r>
            <a:r>
              <a:rPr lang="es-CO" altLang="zh-CN" sz="1200" dirty="0">
                <a:solidFill>
                  <a:srgbClr val="A6A6A6"/>
                </a:solidFill>
              </a:rPr>
              <a:t>SFA 2012 &amp; Chen et al, 2009 </a:t>
            </a:r>
            <a:endParaRPr lang="es-ES" altLang="zh-CN" sz="1200" dirty="0">
              <a:solidFill>
                <a:srgbClr val="A6A6A6"/>
              </a:solidFill>
            </a:endParaRPr>
          </a:p>
        </p:txBody>
      </p:sp>
      <p:sp>
        <p:nvSpPr>
          <p:cNvPr id="11" name="矩形 7">
            <a:extLst>
              <a:ext uri="{FF2B5EF4-FFF2-40B4-BE49-F238E27FC236}">
                <a16:creationId xmlns:a16="http://schemas.microsoft.com/office/drawing/2014/main" xmlns="" id="{F1534A0C-838D-4B56-B3A5-D2478513AD19}"/>
              </a:ext>
            </a:extLst>
          </p:cNvPr>
          <p:cNvSpPr/>
          <p:nvPr/>
        </p:nvSpPr>
        <p:spPr>
          <a:xfrm>
            <a:off x="5805334" y="6241276"/>
            <a:ext cx="4156075" cy="276999"/>
          </a:xfrm>
          <a:prstGeom prst="rect">
            <a:avLst/>
          </a:prstGeom>
        </p:spPr>
        <p:txBody>
          <a:bodyPr wrap="square">
            <a:spAutoFit/>
          </a:bodyPr>
          <a:lstStyle/>
          <a:p>
            <a:pPr>
              <a:spcBef>
                <a:spcPct val="50000"/>
              </a:spcBef>
            </a:pPr>
            <a:r>
              <a:rPr lang="es-CO" altLang="zh-CN" sz="1200" dirty="0">
                <a:solidFill>
                  <a:srgbClr val="A6A6A6"/>
                </a:solidFill>
              </a:rPr>
              <a:t>Anji County, Zhejiang Province, China</a:t>
            </a:r>
            <a:endParaRPr lang="es-ES" altLang="zh-CN" sz="1200" dirty="0">
              <a:solidFill>
                <a:srgbClr val="A6A6A6"/>
              </a:solidFill>
            </a:endParaRPr>
          </a:p>
        </p:txBody>
      </p:sp>
    </p:spTree>
    <p:extLst>
      <p:ext uri="{BB962C8B-B14F-4D97-AF65-F5344CB8AC3E}">
        <p14:creationId xmlns:p14="http://schemas.microsoft.com/office/powerpoint/2010/main" val="2725188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Evolutionary Stages of Development</a:t>
            </a:r>
          </a:p>
        </p:txBody>
      </p:sp>
      <p:sp>
        <p:nvSpPr>
          <p:cNvPr id="3" name="Content Placeholder 2"/>
          <p:cNvSpPr>
            <a:spLocks noGrp="1"/>
          </p:cNvSpPr>
          <p:nvPr>
            <p:ph idx="1"/>
          </p:nvPr>
        </p:nvSpPr>
        <p:spPr/>
        <p:txBody>
          <a:bodyPr/>
          <a:lstStyle/>
          <a:p>
            <a:r>
              <a:rPr lang="en-IN" dirty="0"/>
              <a:t>Pre Industrial Processing</a:t>
            </a:r>
          </a:p>
          <a:p>
            <a:r>
              <a:rPr lang="en-IN" dirty="0"/>
              <a:t>Industrial Processing</a:t>
            </a:r>
          </a:p>
          <a:p>
            <a:r>
              <a:rPr lang="en-IN" dirty="0"/>
              <a:t>Rapid Industrial Development</a:t>
            </a:r>
          </a:p>
          <a:p>
            <a:r>
              <a:rPr lang="en-IN" dirty="0"/>
              <a:t>Expansion period</a:t>
            </a:r>
          </a:p>
          <a:p>
            <a:r>
              <a:rPr lang="en-IN" dirty="0"/>
              <a:t>Environment friendly products</a:t>
            </a:r>
          </a:p>
          <a:p>
            <a:endParaRPr lang="en-IN" dirty="0"/>
          </a:p>
        </p:txBody>
      </p:sp>
    </p:spTree>
    <p:extLst>
      <p:ext uri="{BB962C8B-B14F-4D97-AF65-F5344CB8AC3E}">
        <p14:creationId xmlns:p14="http://schemas.microsoft.com/office/powerpoint/2010/main" val="31962463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634193"/>
            <a:ext cx="10210800" cy="436402"/>
          </a:xfrm>
          <a:prstGeom prst="rect">
            <a:avLst/>
          </a:prstGeom>
        </p:spPr>
        <p:txBody>
          <a:bodyPr vert="horz" wrap="square" lIns="0" tIns="0" rIns="0" bIns="0" rtlCol="0" anchor="ctr">
            <a:spAutoFit/>
          </a:bodyPr>
          <a:lstStyle/>
          <a:p>
            <a:pPr marL="230029">
              <a:lnSpc>
                <a:spcPts val="3139"/>
              </a:lnSpc>
            </a:pPr>
            <a:r>
              <a:rPr lang="en-US" sz="4600" dirty="0">
                <a:solidFill>
                  <a:srgbClr val="99CA38"/>
                </a:solidFill>
                <a:latin typeface="Times New Roman"/>
                <a:cs typeface="Times New Roman"/>
              </a:rPr>
              <a:t>1) Pre Industrial Processing: </a:t>
            </a:r>
            <a:r>
              <a:rPr sz="4600" dirty="0">
                <a:solidFill>
                  <a:srgbClr val="99CA38"/>
                </a:solidFill>
                <a:latin typeface="Times New Roman"/>
                <a:cs typeface="Times New Roman"/>
              </a:rPr>
              <a:t>1980-1985</a:t>
            </a:r>
          </a:p>
        </p:txBody>
      </p:sp>
      <p:sp>
        <p:nvSpPr>
          <p:cNvPr id="3" name="object 3"/>
          <p:cNvSpPr txBox="1"/>
          <p:nvPr/>
        </p:nvSpPr>
        <p:spPr>
          <a:xfrm>
            <a:off x="1681316" y="1269368"/>
            <a:ext cx="8849032" cy="1846659"/>
          </a:xfrm>
          <a:prstGeom prst="rect">
            <a:avLst/>
          </a:prstGeom>
        </p:spPr>
        <p:txBody>
          <a:bodyPr vert="horz" wrap="square" lIns="0" tIns="0" rIns="0" bIns="0" rtlCol="0">
            <a:spAutoFit/>
          </a:bodyPr>
          <a:lstStyle/>
          <a:p>
            <a:pPr marL="9525"/>
            <a:r>
              <a:rPr sz="3000" dirty="0">
                <a:latin typeface="Times New Roman"/>
                <a:cs typeface="Times New Roman"/>
              </a:rPr>
              <a:t>Raw</a:t>
            </a:r>
            <a:r>
              <a:rPr sz="3000" spc="4" dirty="0">
                <a:latin typeface="Times New Roman"/>
                <a:cs typeface="Times New Roman"/>
              </a:rPr>
              <a:t> b</a:t>
            </a:r>
            <a:r>
              <a:rPr sz="3000" dirty="0">
                <a:latin typeface="Times New Roman"/>
                <a:cs typeface="Times New Roman"/>
              </a:rPr>
              <a:t>a</a:t>
            </a:r>
            <a:r>
              <a:rPr sz="3000" spc="-15" dirty="0">
                <a:latin typeface="Times New Roman"/>
                <a:cs typeface="Times New Roman"/>
              </a:rPr>
              <a:t>m</a:t>
            </a:r>
            <a:r>
              <a:rPr sz="3000" spc="4" dirty="0">
                <a:latin typeface="Times New Roman"/>
                <a:cs typeface="Times New Roman"/>
              </a:rPr>
              <a:t>bo</a:t>
            </a:r>
            <a:r>
              <a:rPr sz="3000" dirty="0">
                <a:latin typeface="Times New Roman"/>
                <a:cs typeface="Times New Roman"/>
              </a:rPr>
              <a:t>o</a:t>
            </a:r>
            <a:r>
              <a:rPr sz="3000" spc="-11" dirty="0">
                <a:latin typeface="Times New Roman"/>
                <a:cs typeface="Times New Roman"/>
              </a:rPr>
              <a:t> </a:t>
            </a:r>
            <a:r>
              <a:rPr sz="3000" dirty="0">
                <a:latin typeface="Times New Roman"/>
                <a:cs typeface="Times New Roman"/>
              </a:rPr>
              <a:t>(</a:t>
            </a:r>
            <a:r>
              <a:rPr sz="3000" spc="8" dirty="0">
                <a:latin typeface="Times New Roman"/>
                <a:cs typeface="Times New Roman"/>
              </a:rPr>
              <a:t>b</a:t>
            </a:r>
            <a:r>
              <a:rPr sz="3000" dirty="0">
                <a:latin typeface="Times New Roman"/>
                <a:cs typeface="Times New Roman"/>
              </a:rPr>
              <a:t>a</a:t>
            </a:r>
            <a:r>
              <a:rPr sz="3000" spc="-15" dirty="0">
                <a:latin typeface="Times New Roman"/>
                <a:cs typeface="Times New Roman"/>
              </a:rPr>
              <a:t>m</a:t>
            </a:r>
            <a:r>
              <a:rPr sz="3000" spc="4" dirty="0">
                <a:latin typeface="Times New Roman"/>
                <a:cs typeface="Times New Roman"/>
              </a:rPr>
              <a:t>bo</a:t>
            </a:r>
            <a:r>
              <a:rPr sz="3000" dirty="0">
                <a:latin typeface="Times New Roman"/>
                <a:cs typeface="Times New Roman"/>
              </a:rPr>
              <a:t>o</a:t>
            </a:r>
            <a:r>
              <a:rPr sz="3000" spc="-19" dirty="0">
                <a:latin typeface="Times New Roman"/>
                <a:cs typeface="Times New Roman"/>
              </a:rPr>
              <a:t> </a:t>
            </a:r>
            <a:r>
              <a:rPr sz="3000" dirty="0">
                <a:latin typeface="Times New Roman"/>
                <a:cs typeface="Times New Roman"/>
              </a:rPr>
              <a:t>c</a:t>
            </a:r>
            <a:r>
              <a:rPr sz="3000" spc="4" dirty="0">
                <a:latin typeface="Times New Roman"/>
                <a:cs typeface="Times New Roman"/>
              </a:rPr>
              <a:t>u</a:t>
            </a:r>
            <a:r>
              <a:rPr sz="3000" dirty="0">
                <a:latin typeface="Times New Roman"/>
                <a:cs typeface="Times New Roman"/>
              </a:rPr>
              <a:t>l</a:t>
            </a:r>
            <a:r>
              <a:rPr sz="3000" spc="-23" dirty="0">
                <a:latin typeface="Times New Roman"/>
                <a:cs typeface="Times New Roman"/>
              </a:rPr>
              <a:t>m</a:t>
            </a:r>
            <a:r>
              <a:rPr sz="3000" dirty="0">
                <a:latin typeface="Times New Roman"/>
                <a:cs typeface="Times New Roman"/>
              </a:rPr>
              <a:t>s) →</a:t>
            </a:r>
            <a:r>
              <a:rPr sz="3000" spc="-8" dirty="0">
                <a:latin typeface="Times New Roman"/>
                <a:cs typeface="Times New Roman"/>
              </a:rPr>
              <a:t> </a:t>
            </a:r>
            <a:r>
              <a:rPr sz="3000" dirty="0">
                <a:latin typeface="Times New Roman"/>
                <a:cs typeface="Times New Roman"/>
              </a:rPr>
              <a:t>f</a:t>
            </a:r>
            <a:r>
              <a:rPr sz="3000" spc="4" dirty="0">
                <a:latin typeface="Times New Roman"/>
                <a:cs typeface="Times New Roman"/>
              </a:rPr>
              <a:t>r</a:t>
            </a:r>
            <a:r>
              <a:rPr sz="3000" dirty="0">
                <a:latin typeface="Times New Roman"/>
                <a:cs typeface="Times New Roman"/>
              </a:rPr>
              <a:t>esh</a:t>
            </a:r>
            <a:r>
              <a:rPr sz="3000" spc="-19" dirty="0">
                <a:latin typeface="Times New Roman"/>
                <a:cs typeface="Times New Roman"/>
              </a:rPr>
              <a:t> </a:t>
            </a:r>
            <a:r>
              <a:rPr sz="3000" spc="4" dirty="0">
                <a:latin typeface="Times New Roman"/>
                <a:cs typeface="Times New Roman"/>
              </a:rPr>
              <a:t>b</a:t>
            </a:r>
            <a:r>
              <a:rPr sz="3000" dirty="0">
                <a:latin typeface="Times New Roman"/>
                <a:cs typeface="Times New Roman"/>
              </a:rPr>
              <a:t>a</a:t>
            </a:r>
            <a:r>
              <a:rPr sz="3000" spc="-15" dirty="0">
                <a:latin typeface="Times New Roman"/>
                <a:cs typeface="Times New Roman"/>
              </a:rPr>
              <a:t>m</a:t>
            </a:r>
            <a:r>
              <a:rPr sz="3000" spc="4" dirty="0">
                <a:latin typeface="Times New Roman"/>
                <a:cs typeface="Times New Roman"/>
              </a:rPr>
              <a:t>bo</a:t>
            </a:r>
            <a:r>
              <a:rPr sz="3000" dirty="0">
                <a:latin typeface="Times New Roman"/>
                <a:cs typeface="Times New Roman"/>
              </a:rPr>
              <a:t>o</a:t>
            </a:r>
            <a:r>
              <a:rPr sz="3000" spc="-4" dirty="0">
                <a:latin typeface="Times New Roman"/>
                <a:cs typeface="Times New Roman"/>
              </a:rPr>
              <a:t> </a:t>
            </a:r>
            <a:r>
              <a:rPr sz="3000" dirty="0">
                <a:latin typeface="Times New Roman"/>
                <a:cs typeface="Times New Roman"/>
              </a:rPr>
              <a:t>s</a:t>
            </a:r>
            <a:r>
              <a:rPr sz="3000" spc="4" dirty="0">
                <a:latin typeface="Times New Roman"/>
                <a:cs typeface="Times New Roman"/>
              </a:rPr>
              <a:t>hoo</a:t>
            </a:r>
            <a:r>
              <a:rPr sz="3000" dirty="0">
                <a:latin typeface="Times New Roman"/>
                <a:cs typeface="Times New Roman"/>
              </a:rPr>
              <a:t>t</a:t>
            </a:r>
            <a:r>
              <a:rPr lang="en-US" sz="3000" dirty="0">
                <a:latin typeface="Times New Roman"/>
                <a:cs typeface="Times New Roman"/>
              </a:rPr>
              <a:t>, </a:t>
            </a:r>
            <a:r>
              <a:rPr sz="3000" dirty="0">
                <a:latin typeface="Times New Roman"/>
                <a:cs typeface="Times New Roman"/>
              </a:rPr>
              <a:t>sca</a:t>
            </a:r>
            <a:r>
              <a:rPr sz="3000" spc="-23" dirty="0">
                <a:latin typeface="Times New Roman"/>
                <a:cs typeface="Times New Roman"/>
              </a:rPr>
              <a:t>f</a:t>
            </a:r>
            <a:r>
              <a:rPr sz="3000" dirty="0">
                <a:latin typeface="Times New Roman"/>
                <a:cs typeface="Times New Roman"/>
              </a:rPr>
              <a:t>f</a:t>
            </a:r>
            <a:r>
              <a:rPr sz="3000" spc="8" dirty="0">
                <a:latin typeface="Times New Roman"/>
                <a:cs typeface="Times New Roman"/>
              </a:rPr>
              <a:t>o</a:t>
            </a:r>
            <a:r>
              <a:rPr sz="3000" spc="-15" dirty="0">
                <a:latin typeface="Times New Roman"/>
                <a:cs typeface="Times New Roman"/>
              </a:rPr>
              <a:t>l</a:t>
            </a:r>
            <a:r>
              <a:rPr sz="3000" spc="4" dirty="0">
                <a:latin typeface="Times New Roman"/>
                <a:cs typeface="Times New Roman"/>
              </a:rPr>
              <a:t>d</a:t>
            </a:r>
            <a:r>
              <a:rPr sz="3000" dirty="0">
                <a:latin typeface="Times New Roman"/>
                <a:cs typeface="Times New Roman"/>
              </a:rPr>
              <a:t>i</a:t>
            </a:r>
            <a:r>
              <a:rPr sz="3000" spc="-8" dirty="0">
                <a:latin typeface="Times New Roman"/>
                <a:cs typeface="Times New Roman"/>
              </a:rPr>
              <a:t>n</a:t>
            </a:r>
            <a:r>
              <a:rPr sz="3000" dirty="0">
                <a:latin typeface="Times New Roman"/>
                <a:cs typeface="Times New Roman"/>
              </a:rPr>
              <a:t>g</a:t>
            </a:r>
            <a:r>
              <a:rPr lang="en-IN" sz="3000" dirty="0">
                <a:latin typeface="Times New Roman"/>
                <a:cs typeface="Times New Roman"/>
              </a:rPr>
              <a:t>; </a:t>
            </a:r>
            <a:r>
              <a:rPr sz="3000" spc="4" dirty="0">
                <a:latin typeface="Times New Roman"/>
                <a:cs typeface="Times New Roman"/>
              </a:rPr>
              <a:t>b</a:t>
            </a:r>
            <a:r>
              <a:rPr sz="3000" dirty="0">
                <a:latin typeface="Times New Roman"/>
                <a:cs typeface="Times New Roman"/>
              </a:rPr>
              <a:t>a</a:t>
            </a:r>
            <a:r>
              <a:rPr sz="3000" spc="-15" dirty="0">
                <a:latin typeface="Times New Roman"/>
                <a:cs typeface="Times New Roman"/>
              </a:rPr>
              <a:t>m</a:t>
            </a:r>
            <a:r>
              <a:rPr sz="3000" spc="4" dirty="0">
                <a:latin typeface="Times New Roman"/>
                <a:cs typeface="Times New Roman"/>
              </a:rPr>
              <a:t>bo</a:t>
            </a:r>
            <a:r>
              <a:rPr sz="3000" dirty="0">
                <a:latin typeface="Times New Roman"/>
                <a:cs typeface="Times New Roman"/>
              </a:rPr>
              <a:t>o</a:t>
            </a:r>
            <a:r>
              <a:rPr sz="3000" spc="-11" dirty="0">
                <a:latin typeface="Times New Roman"/>
                <a:cs typeface="Times New Roman"/>
              </a:rPr>
              <a:t> </a:t>
            </a:r>
            <a:r>
              <a:rPr sz="3000" spc="4" dirty="0">
                <a:latin typeface="Times New Roman"/>
                <a:cs typeface="Times New Roman"/>
              </a:rPr>
              <a:t>d</a:t>
            </a:r>
            <a:r>
              <a:rPr sz="3000" dirty="0">
                <a:latin typeface="Times New Roman"/>
                <a:cs typeface="Times New Roman"/>
              </a:rPr>
              <a:t>ai</a:t>
            </a:r>
            <a:r>
              <a:rPr sz="3000" spc="-8" dirty="0">
                <a:latin typeface="Times New Roman"/>
                <a:cs typeface="Times New Roman"/>
              </a:rPr>
              <a:t>l</a:t>
            </a:r>
            <a:r>
              <a:rPr sz="3000" dirty="0">
                <a:latin typeface="Times New Roman"/>
                <a:cs typeface="Times New Roman"/>
              </a:rPr>
              <a:t>y</a:t>
            </a:r>
            <a:r>
              <a:rPr sz="3000" spc="-11" dirty="0">
                <a:latin typeface="Times New Roman"/>
                <a:cs typeface="Times New Roman"/>
              </a:rPr>
              <a:t> </a:t>
            </a:r>
            <a:r>
              <a:rPr sz="3000" spc="4" dirty="0">
                <a:latin typeface="Times New Roman"/>
                <a:cs typeface="Times New Roman"/>
              </a:rPr>
              <a:t>p</a:t>
            </a:r>
            <a:r>
              <a:rPr sz="3000" dirty="0">
                <a:latin typeface="Times New Roman"/>
                <a:cs typeface="Times New Roman"/>
              </a:rPr>
              <a:t>r</a:t>
            </a:r>
            <a:r>
              <a:rPr sz="3000" spc="8" dirty="0">
                <a:latin typeface="Times New Roman"/>
                <a:cs typeface="Times New Roman"/>
              </a:rPr>
              <a:t>o</a:t>
            </a:r>
            <a:r>
              <a:rPr sz="3000" spc="4" dirty="0">
                <a:latin typeface="Times New Roman"/>
                <a:cs typeface="Times New Roman"/>
              </a:rPr>
              <a:t>du</a:t>
            </a:r>
            <a:r>
              <a:rPr sz="3000" dirty="0">
                <a:latin typeface="Times New Roman"/>
                <a:cs typeface="Times New Roman"/>
              </a:rPr>
              <a:t>c</a:t>
            </a:r>
            <a:r>
              <a:rPr sz="3000" spc="-15" dirty="0">
                <a:latin typeface="Times New Roman"/>
                <a:cs typeface="Times New Roman"/>
              </a:rPr>
              <a:t>t</a:t>
            </a:r>
            <a:r>
              <a:rPr sz="3000" dirty="0">
                <a:latin typeface="Times New Roman"/>
                <a:cs typeface="Times New Roman"/>
              </a:rPr>
              <a:t>s</a:t>
            </a:r>
            <a:r>
              <a:rPr sz="3000" spc="-26" dirty="0">
                <a:latin typeface="Times New Roman"/>
                <a:cs typeface="Times New Roman"/>
              </a:rPr>
              <a:t> </a:t>
            </a:r>
            <a:r>
              <a:rPr sz="3000" dirty="0">
                <a:latin typeface="Times New Roman"/>
                <a:cs typeface="Times New Roman"/>
              </a:rPr>
              <a:t>(</a:t>
            </a:r>
            <a:r>
              <a:rPr sz="3000" spc="4" dirty="0">
                <a:latin typeface="Times New Roman"/>
                <a:cs typeface="Times New Roman"/>
              </a:rPr>
              <a:t>f</a:t>
            </a:r>
            <a:r>
              <a:rPr sz="3000" dirty="0">
                <a:latin typeface="Times New Roman"/>
                <a:cs typeface="Times New Roman"/>
              </a:rPr>
              <a:t>arm</a:t>
            </a:r>
            <a:r>
              <a:rPr sz="3000" spc="-26" dirty="0">
                <a:latin typeface="Times New Roman"/>
                <a:cs typeface="Times New Roman"/>
              </a:rPr>
              <a:t> </a:t>
            </a:r>
            <a:r>
              <a:rPr sz="3000" dirty="0">
                <a:latin typeface="Times New Roman"/>
                <a:cs typeface="Times New Roman"/>
              </a:rPr>
              <a:t>to</a:t>
            </a:r>
            <a:r>
              <a:rPr sz="3000" spc="8" dirty="0">
                <a:latin typeface="Times New Roman"/>
                <a:cs typeface="Times New Roman"/>
              </a:rPr>
              <a:t>o</a:t>
            </a:r>
            <a:r>
              <a:rPr sz="3000" dirty="0">
                <a:latin typeface="Times New Roman"/>
                <a:cs typeface="Times New Roman"/>
              </a:rPr>
              <a:t>ls,</a:t>
            </a:r>
            <a:r>
              <a:rPr sz="3000" spc="-26" dirty="0">
                <a:latin typeface="Times New Roman"/>
                <a:cs typeface="Times New Roman"/>
              </a:rPr>
              <a:t> </a:t>
            </a:r>
            <a:r>
              <a:rPr sz="3000" spc="4" dirty="0">
                <a:latin typeface="Times New Roman"/>
                <a:cs typeface="Times New Roman"/>
              </a:rPr>
              <a:t>b</a:t>
            </a:r>
            <a:r>
              <a:rPr sz="3000" dirty="0">
                <a:latin typeface="Times New Roman"/>
                <a:cs typeface="Times New Roman"/>
              </a:rPr>
              <a:t>a</a:t>
            </a:r>
            <a:r>
              <a:rPr sz="3000" spc="-15" dirty="0">
                <a:latin typeface="Times New Roman"/>
                <a:cs typeface="Times New Roman"/>
              </a:rPr>
              <a:t>m</a:t>
            </a:r>
            <a:r>
              <a:rPr sz="3000" spc="4" dirty="0">
                <a:latin typeface="Times New Roman"/>
                <a:cs typeface="Times New Roman"/>
              </a:rPr>
              <a:t>bo</a:t>
            </a:r>
            <a:r>
              <a:rPr sz="3000" dirty="0">
                <a:latin typeface="Times New Roman"/>
                <a:cs typeface="Times New Roman"/>
              </a:rPr>
              <a:t>o</a:t>
            </a:r>
            <a:r>
              <a:rPr sz="3000" spc="-11" dirty="0">
                <a:latin typeface="Times New Roman"/>
                <a:cs typeface="Times New Roman"/>
              </a:rPr>
              <a:t> </a:t>
            </a:r>
            <a:r>
              <a:rPr sz="3000" spc="-15" dirty="0">
                <a:latin typeface="Times New Roman"/>
                <a:cs typeface="Times New Roman"/>
              </a:rPr>
              <a:t>m</a:t>
            </a:r>
            <a:r>
              <a:rPr sz="3000" dirty="0">
                <a:latin typeface="Times New Roman"/>
                <a:cs typeface="Times New Roman"/>
              </a:rPr>
              <a:t>ate,</a:t>
            </a:r>
            <a:r>
              <a:rPr sz="3000" spc="8" dirty="0">
                <a:latin typeface="Times New Roman"/>
                <a:cs typeface="Times New Roman"/>
              </a:rPr>
              <a:t> </a:t>
            </a:r>
            <a:r>
              <a:rPr sz="3000" spc="4" dirty="0">
                <a:latin typeface="Times New Roman"/>
                <a:cs typeface="Times New Roman"/>
              </a:rPr>
              <a:t>b</a:t>
            </a:r>
            <a:r>
              <a:rPr sz="3000" dirty="0">
                <a:latin typeface="Times New Roman"/>
                <a:cs typeface="Times New Roman"/>
              </a:rPr>
              <a:t>r</a:t>
            </a:r>
            <a:r>
              <a:rPr sz="3000" spc="8" dirty="0">
                <a:latin typeface="Times New Roman"/>
                <a:cs typeface="Times New Roman"/>
              </a:rPr>
              <a:t>o</a:t>
            </a:r>
            <a:r>
              <a:rPr sz="3000" spc="4" dirty="0">
                <a:latin typeface="Times New Roman"/>
                <a:cs typeface="Times New Roman"/>
              </a:rPr>
              <a:t>o</a:t>
            </a:r>
            <a:r>
              <a:rPr sz="3000" spc="-15" dirty="0">
                <a:latin typeface="Times New Roman"/>
                <a:cs typeface="Times New Roman"/>
              </a:rPr>
              <a:t>m</a:t>
            </a:r>
            <a:r>
              <a:rPr sz="3000" dirty="0">
                <a:latin typeface="Times New Roman"/>
                <a:cs typeface="Times New Roman"/>
              </a:rPr>
              <a:t>,</a:t>
            </a:r>
            <a:r>
              <a:rPr sz="3000" spc="-23" dirty="0">
                <a:latin typeface="Times New Roman"/>
                <a:cs typeface="Times New Roman"/>
              </a:rPr>
              <a:t> </a:t>
            </a:r>
            <a:r>
              <a:rPr sz="3000" spc="4" dirty="0">
                <a:latin typeface="Times New Roman"/>
                <a:cs typeface="Times New Roman"/>
              </a:rPr>
              <a:t>b</a:t>
            </a:r>
            <a:r>
              <a:rPr sz="3000" dirty="0">
                <a:latin typeface="Times New Roman"/>
                <a:cs typeface="Times New Roman"/>
              </a:rPr>
              <a:t>a</a:t>
            </a:r>
            <a:r>
              <a:rPr sz="3000" spc="-15" dirty="0">
                <a:latin typeface="Times New Roman"/>
                <a:cs typeface="Times New Roman"/>
              </a:rPr>
              <a:t>m</a:t>
            </a:r>
            <a:r>
              <a:rPr sz="3000" spc="4" dirty="0">
                <a:latin typeface="Times New Roman"/>
                <a:cs typeface="Times New Roman"/>
              </a:rPr>
              <a:t>bo</a:t>
            </a:r>
            <a:r>
              <a:rPr sz="3000" dirty="0">
                <a:latin typeface="Times New Roman"/>
                <a:cs typeface="Times New Roman"/>
              </a:rPr>
              <a:t>o</a:t>
            </a:r>
            <a:r>
              <a:rPr sz="3000" spc="-4" dirty="0">
                <a:latin typeface="Times New Roman"/>
                <a:cs typeface="Times New Roman"/>
              </a:rPr>
              <a:t> </a:t>
            </a:r>
            <a:r>
              <a:rPr sz="3000" spc="4" dirty="0">
                <a:latin typeface="Times New Roman"/>
                <a:cs typeface="Times New Roman"/>
              </a:rPr>
              <a:t>b</a:t>
            </a:r>
            <a:r>
              <a:rPr sz="3000" dirty="0">
                <a:latin typeface="Times New Roman"/>
                <a:cs typeface="Times New Roman"/>
              </a:rPr>
              <a:t>as</a:t>
            </a:r>
            <a:r>
              <a:rPr sz="3000" spc="4" dirty="0">
                <a:latin typeface="Times New Roman"/>
                <a:cs typeface="Times New Roman"/>
              </a:rPr>
              <a:t>k</a:t>
            </a:r>
            <a:r>
              <a:rPr sz="3000" dirty="0">
                <a:latin typeface="Times New Roman"/>
                <a:cs typeface="Times New Roman"/>
              </a:rPr>
              <a:t>et)</a:t>
            </a:r>
            <a:r>
              <a:rPr lang="en-US" sz="3000" dirty="0">
                <a:latin typeface="Times New Roman"/>
                <a:cs typeface="Times New Roman"/>
              </a:rPr>
              <a:t>; </a:t>
            </a:r>
            <a:r>
              <a:rPr sz="3000" dirty="0">
                <a:latin typeface="Times New Roman"/>
                <a:cs typeface="Times New Roman"/>
              </a:rPr>
              <a:t>tra</a:t>
            </a:r>
            <a:r>
              <a:rPr sz="3000" spc="4" dirty="0">
                <a:latin typeface="Times New Roman"/>
                <a:cs typeface="Times New Roman"/>
              </a:rPr>
              <a:t>d</a:t>
            </a:r>
            <a:r>
              <a:rPr sz="3000" dirty="0">
                <a:latin typeface="Times New Roman"/>
                <a:cs typeface="Times New Roman"/>
              </a:rPr>
              <a:t>i</a:t>
            </a:r>
            <a:r>
              <a:rPr sz="3000" spc="-8" dirty="0">
                <a:latin typeface="Times New Roman"/>
                <a:cs typeface="Times New Roman"/>
              </a:rPr>
              <a:t>t</a:t>
            </a:r>
            <a:r>
              <a:rPr sz="3000" dirty="0">
                <a:latin typeface="Times New Roman"/>
                <a:cs typeface="Times New Roman"/>
              </a:rPr>
              <a:t>ional</a:t>
            </a:r>
            <a:r>
              <a:rPr sz="3000" spc="-30" dirty="0">
                <a:latin typeface="Times New Roman"/>
                <a:cs typeface="Times New Roman"/>
              </a:rPr>
              <a:t> </a:t>
            </a:r>
            <a:r>
              <a:rPr sz="3000" spc="4" dirty="0">
                <a:latin typeface="Times New Roman"/>
                <a:cs typeface="Times New Roman"/>
              </a:rPr>
              <a:t>p</a:t>
            </a:r>
            <a:r>
              <a:rPr sz="3000" dirty="0">
                <a:latin typeface="Times New Roman"/>
                <a:cs typeface="Times New Roman"/>
              </a:rPr>
              <a:t>a</a:t>
            </a:r>
            <a:r>
              <a:rPr sz="3000" spc="4" dirty="0">
                <a:latin typeface="Times New Roman"/>
                <a:cs typeface="Times New Roman"/>
              </a:rPr>
              <a:t>p</a:t>
            </a:r>
            <a:r>
              <a:rPr sz="3000" dirty="0">
                <a:latin typeface="Times New Roman"/>
                <a:cs typeface="Times New Roman"/>
              </a:rPr>
              <a:t>er</a:t>
            </a:r>
            <a:r>
              <a:rPr lang="en-US" sz="3000" dirty="0">
                <a:latin typeface="Times New Roman"/>
                <a:cs typeface="Times New Roman"/>
              </a:rPr>
              <a:t>; </a:t>
            </a:r>
            <a:r>
              <a:rPr sz="3000" dirty="0">
                <a:latin typeface="Times New Roman"/>
                <a:cs typeface="Times New Roman"/>
              </a:rPr>
              <a:t>tra</a:t>
            </a:r>
            <a:r>
              <a:rPr sz="3000" spc="4" dirty="0">
                <a:latin typeface="Times New Roman"/>
                <a:cs typeface="Times New Roman"/>
              </a:rPr>
              <a:t>d</a:t>
            </a:r>
            <a:r>
              <a:rPr sz="3000" dirty="0">
                <a:latin typeface="Times New Roman"/>
                <a:cs typeface="Times New Roman"/>
              </a:rPr>
              <a:t>i</a:t>
            </a:r>
            <a:r>
              <a:rPr sz="3000" spc="-8" dirty="0">
                <a:latin typeface="Times New Roman"/>
                <a:cs typeface="Times New Roman"/>
              </a:rPr>
              <a:t>t</a:t>
            </a:r>
            <a:r>
              <a:rPr sz="3000" dirty="0">
                <a:latin typeface="Times New Roman"/>
                <a:cs typeface="Times New Roman"/>
              </a:rPr>
              <a:t>ional</a:t>
            </a:r>
            <a:r>
              <a:rPr sz="3000" spc="-30" dirty="0">
                <a:latin typeface="Times New Roman"/>
                <a:cs typeface="Times New Roman"/>
              </a:rPr>
              <a:t> </a:t>
            </a:r>
            <a:r>
              <a:rPr sz="3000" dirty="0">
                <a:latin typeface="Times New Roman"/>
                <a:cs typeface="Times New Roman"/>
              </a:rPr>
              <a:t>furniture</a:t>
            </a:r>
          </a:p>
        </p:txBody>
      </p:sp>
      <p:sp>
        <p:nvSpPr>
          <p:cNvPr id="4" name="object 4"/>
          <p:cNvSpPr/>
          <p:nvPr/>
        </p:nvSpPr>
        <p:spPr>
          <a:xfrm>
            <a:off x="4524826" y="3665795"/>
            <a:ext cx="2900747" cy="2233560"/>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8042173" y="3499448"/>
            <a:ext cx="2190750" cy="1534668"/>
          </a:xfrm>
          <a:prstGeom prst="rect">
            <a:avLst/>
          </a:prstGeom>
          <a:blipFill>
            <a:blip r:embed="rId3" cstate="print"/>
            <a:stretch>
              <a:fillRect/>
            </a:stretch>
          </a:blipFill>
        </p:spPr>
        <p:txBody>
          <a:bodyPr wrap="square" lIns="0" tIns="0" rIns="0" bIns="0" rtlCol="0"/>
          <a:lstStyle/>
          <a:p>
            <a:endParaRPr sz="1350"/>
          </a:p>
        </p:txBody>
      </p:sp>
      <p:sp>
        <p:nvSpPr>
          <p:cNvPr id="6" name="object 6"/>
          <p:cNvSpPr/>
          <p:nvPr/>
        </p:nvSpPr>
        <p:spPr>
          <a:xfrm>
            <a:off x="1747193" y="3577691"/>
            <a:ext cx="2430018" cy="1543050"/>
          </a:xfrm>
          <a:prstGeom prst="rect">
            <a:avLst/>
          </a:prstGeom>
          <a:blipFill>
            <a:blip r:embed="rId4" cstate="print"/>
            <a:stretch>
              <a:fillRect/>
            </a:stretch>
          </a:blipFill>
        </p:spPr>
        <p:txBody>
          <a:bodyPr wrap="square" lIns="0" tIns="0" rIns="0" bIns="0" rtlCol="0"/>
          <a:lstStyle/>
          <a:p>
            <a:endParaRPr sz="1350"/>
          </a:p>
        </p:txBody>
      </p:sp>
      <p:sp>
        <p:nvSpPr>
          <p:cNvPr id="7" name="object 7"/>
          <p:cNvSpPr/>
          <p:nvPr/>
        </p:nvSpPr>
        <p:spPr>
          <a:xfrm>
            <a:off x="8042173" y="5034116"/>
            <a:ext cx="2190750" cy="1806522"/>
          </a:xfrm>
          <a:prstGeom prst="rect">
            <a:avLst/>
          </a:prstGeom>
          <a:blipFill>
            <a:blip r:embed="rId5" cstate="print"/>
            <a:stretch>
              <a:fillRect/>
            </a:stretch>
          </a:blipFill>
        </p:spPr>
        <p:txBody>
          <a:bodyPr wrap="square" lIns="0" tIns="0" rIns="0" bIns="0" rtlCol="0"/>
          <a:lstStyle/>
          <a:p>
            <a:endParaRPr sz="1350"/>
          </a:p>
        </p:txBody>
      </p:sp>
      <p:sp>
        <p:nvSpPr>
          <p:cNvPr id="8" name="object 8"/>
          <p:cNvSpPr/>
          <p:nvPr/>
        </p:nvSpPr>
        <p:spPr>
          <a:xfrm>
            <a:off x="1747193" y="5120742"/>
            <a:ext cx="2430018" cy="1822799"/>
          </a:xfrm>
          <a:prstGeom prst="rect">
            <a:avLst/>
          </a:prstGeom>
          <a:blipFill>
            <a:blip r:embed="rId6"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1548743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52525" y="331565"/>
            <a:ext cx="8212265" cy="387094"/>
          </a:xfrm>
          <a:prstGeom prst="rect">
            <a:avLst/>
          </a:prstGeom>
        </p:spPr>
        <p:txBody>
          <a:bodyPr vert="horz" wrap="square" lIns="0" tIns="0" rIns="0" bIns="0" rtlCol="0" anchor="ctr">
            <a:spAutoFit/>
          </a:bodyPr>
          <a:lstStyle/>
          <a:p>
            <a:pPr marL="89535">
              <a:lnSpc>
                <a:spcPts val="2869"/>
              </a:lnSpc>
            </a:pPr>
            <a:r>
              <a:rPr sz="3600" dirty="0">
                <a:solidFill>
                  <a:srgbClr val="99CA38"/>
                </a:solidFill>
                <a:latin typeface="Times New Roman"/>
                <a:cs typeface="Times New Roman"/>
              </a:rPr>
              <a:t>2).</a:t>
            </a:r>
            <a:r>
              <a:rPr lang="en-IN" sz="3600" dirty="0">
                <a:solidFill>
                  <a:srgbClr val="99CA38"/>
                </a:solidFill>
                <a:latin typeface="Times New Roman"/>
                <a:cs typeface="Times New Roman"/>
              </a:rPr>
              <a:t>Industrial Processing: </a:t>
            </a:r>
            <a:r>
              <a:rPr sz="3600" spc="-11" dirty="0">
                <a:solidFill>
                  <a:srgbClr val="99CA38"/>
                </a:solidFill>
                <a:latin typeface="Times New Roman"/>
                <a:cs typeface="Times New Roman"/>
              </a:rPr>
              <a:t> </a:t>
            </a:r>
            <a:r>
              <a:rPr sz="3600" dirty="0">
                <a:solidFill>
                  <a:srgbClr val="99CA38"/>
                </a:solidFill>
                <a:latin typeface="Times New Roman"/>
                <a:cs typeface="Times New Roman"/>
              </a:rPr>
              <a:t>1</a:t>
            </a:r>
            <a:r>
              <a:rPr sz="3600" spc="4" dirty="0">
                <a:solidFill>
                  <a:srgbClr val="99CA38"/>
                </a:solidFill>
                <a:latin typeface="Times New Roman"/>
                <a:cs typeface="Times New Roman"/>
              </a:rPr>
              <a:t>9</a:t>
            </a:r>
            <a:r>
              <a:rPr sz="3600" dirty="0">
                <a:solidFill>
                  <a:srgbClr val="99CA38"/>
                </a:solidFill>
                <a:latin typeface="Times New Roman"/>
                <a:cs typeface="Times New Roman"/>
              </a:rPr>
              <a:t>8</a:t>
            </a:r>
            <a:r>
              <a:rPr sz="3600" spc="11" dirty="0">
                <a:solidFill>
                  <a:srgbClr val="99CA38"/>
                </a:solidFill>
                <a:latin typeface="Times New Roman"/>
                <a:cs typeface="Times New Roman"/>
              </a:rPr>
              <a:t>6</a:t>
            </a:r>
            <a:r>
              <a:rPr sz="3600" dirty="0">
                <a:solidFill>
                  <a:srgbClr val="99CA38"/>
                </a:solidFill>
                <a:latin typeface="Times New Roman"/>
                <a:cs typeface="Times New Roman"/>
              </a:rPr>
              <a:t>-1992</a:t>
            </a:r>
            <a:endParaRPr sz="3600" dirty="0">
              <a:latin typeface="Times New Roman"/>
              <a:cs typeface="Times New Roman"/>
            </a:endParaRPr>
          </a:p>
        </p:txBody>
      </p:sp>
      <p:sp>
        <p:nvSpPr>
          <p:cNvPr id="3" name="object 3"/>
          <p:cNvSpPr txBox="1"/>
          <p:nvPr/>
        </p:nvSpPr>
        <p:spPr>
          <a:xfrm>
            <a:off x="1592826" y="757084"/>
            <a:ext cx="9075174" cy="2000548"/>
          </a:xfrm>
          <a:prstGeom prst="rect">
            <a:avLst/>
          </a:prstGeom>
        </p:spPr>
        <p:txBody>
          <a:bodyPr vert="horz" wrap="square" lIns="0" tIns="0" rIns="0" bIns="0" rtlCol="0">
            <a:spAutoFit/>
          </a:bodyPr>
          <a:lstStyle/>
          <a:p>
            <a:pPr marL="9525" marR="3810">
              <a:tabLst>
                <a:tab pos="1390173" algn="l"/>
                <a:tab pos="2895124" algn="l"/>
                <a:tab pos="3960019" algn="l"/>
              </a:tabLst>
            </a:pPr>
            <a:r>
              <a:rPr sz="2600" dirty="0">
                <a:solidFill>
                  <a:srgbClr val="FF0000"/>
                </a:solidFill>
                <a:latin typeface="Times New Roman"/>
                <a:cs typeface="Times New Roman"/>
              </a:rPr>
              <a:t>B</a:t>
            </a:r>
            <a:r>
              <a:rPr sz="2600" spc="-8" dirty="0">
                <a:solidFill>
                  <a:srgbClr val="FF0000"/>
                </a:solidFill>
                <a:latin typeface="Times New Roman"/>
                <a:cs typeface="Times New Roman"/>
              </a:rPr>
              <a:t>a</a:t>
            </a:r>
            <a:r>
              <a:rPr sz="2600" spc="-19" dirty="0">
                <a:solidFill>
                  <a:srgbClr val="FF0000"/>
                </a:solidFill>
                <a:latin typeface="Times New Roman"/>
                <a:cs typeface="Times New Roman"/>
              </a:rPr>
              <a:t>m</a:t>
            </a:r>
            <a:r>
              <a:rPr sz="2600" dirty="0">
                <a:solidFill>
                  <a:srgbClr val="FF0000"/>
                </a:solidFill>
                <a:latin typeface="Times New Roman"/>
                <a:cs typeface="Times New Roman"/>
              </a:rPr>
              <a:t>b</a:t>
            </a:r>
            <a:r>
              <a:rPr sz="2600" spc="8" dirty="0">
                <a:solidFill>
                  <a:srgbClr val="FF0000"/>
                </a:solidFill>
                <a:latin typeface="Times New Roman"/>
                <a:cs typeface="Times New Roman"/>
              </a:rPr>
              <a:t>o</a:t>
            </a:r>
            <a:r>
              <a:rPr sz="2600" dirty="0">
                <a:solidFill>
                  <a:srgbClr val="FF0000"/>
                </a:solidFill>
                <a:latin typeface="Times New Roman"/>
                <a:cs typeface="Times New Roman"/>
              </a:rPr>
              <a:t>o </a:t>
            </a:r>
            <a:r>
              <a:rPr sz="2600" spc="-23" dirty="0">
                <a:solidFill>
                  <a:srgbClr val="FF0000"/>
                </a:solidFill>
                <a:latin typeface="Times New Roman"/>
                <a:cs typeface="Times New Roman"/>
              </a:rPr>
              <a:t>m</a:t>
            </a:r>
            <a:r>
              <a:rPr sz="2600" dirty="0">
                <a:solidFill>
                  <a:srgbClr val="FF0000"/>
                </a:solidFill>
                <a:latin typeface="Times New Roman"/>
                <a:cs typeface="Times New Roman"/>
              </a:rPr>
              <a:t>at</a:t>
            </a:r>
            <a:r>
              <a:rPr sz="2600" spc="8" dirty="0">
                <a:solidFill>
                  <a:srgbClr val="FF0000"/>
                </a:solidFill>
                <a:latin typeface="Times New Roman"/>
                <a:cs typeface="Times New Roman"/>
              </a:rPr>
              <a:t> </a:t>
            </a:r>
            <a:r>
              <a:rPr sz="2600" dirty="0">
                <a:latin typeface="Times New Roman"/>
                <a:cs typeface="Times New Roman"/>
              </a:rPr>
              <a:t>→</a:t>
            </a:r>
            <a:r>
              <a:rPr sz="2600" dirty="0">
                <a:solidFill>
                  <a:srgbClr val="FF0000"/>
                </a:solidFill>
                <a:latin typeface="Times New Roman"/>
                <a:cs typeface="Times New Roman"/>
              </a:rPr>
              <a:t>p</a:t>
            </a:r>
            <a:r>
              <a:rPr sz="2600" spc="4" dirty="0">
                <a:solidFill>
                  <a:srgbClr val="FF0000"/>
                </a:solidFill>
                <a:latin typeface="Times New Roman"/>
                <a:cs typeface="Times New Roman"/>
              </a:rPr>
              <a:t>r</a:t>
            </a:r>
            <a:r>
              <a:rPr sz="2600" dirty="0">
                <a:solidFill>
                  <a:srgbClr val="FF0000"/>
                </a:solidFill>
                <a:latin typeface="Times New Roman"/>
                <a:cs typeface="Times New Roman"/>
              </a:rPr>
              <a:t>ocess</a:t>
            </a:r>
            <a:r>
              <a:rPr sz="2600" spc="-8" dirty="0">
                <a:solidFill>
                  <a:srgbClr val="FF0000"/>
                </a:solidFill>
                <a:latin typeface="Times New Roman"/>
                <a:cs typeface="Times New Roman"/>
              </a:rPr>
              <a:t>e</a:t>
            </a:r>
            <a:r>
              <a:rPr sz="2600" dirty="0">
                <a:solidFill>
                  <a:srgbClr val="FF0000"/>
                </a:solidFill>
                <a:latin typeface="Times New Roman"/>
                <a:cs typeface="Times New Roman"/>
              </a:rPr>
              <a:t>d</a:t>
            </a:r>
            <a:r>
              <a:rPr sz="2600" spc="-30" dirty="0">
                <a:solidFill>
                  <a:srgbClr val="FF0000"/>
                </a:solidFill>
                <a:latin typeface="Times New Roman"/>
                <a:cs typeface="Times New Roman"/>
              </a:rPr>
              <a:t> </a:t>
            </a:r>
            <a:r>
              <a:rPr sz="2600" dirty="0">
                <a:solidFill>
                  <a:srgbClr val="FF0000"/>
                </a:solidFill>
                <a:latin typeface="Times New Roman"/>
                <a:cs typeface="Times New Roman"/>
              </a:rPr>
              <a:t>sho</a:t>
            </a:r>
            <a:r>
              <a:rPr sz="2600" spc="8" dirty="0">
                <a:solidFill>
                  <a:srgbClr val="FF0000"/>
                </a:solidFill>
                <a:latin typeface="Times New Roman"/>
                <a:cs typeface="Times New Roman"/>
              </a:rPr>
              <a:t>o</a:t>
            </a:r>
            <a:r>
              <a:rPr sz="2600" dirty="0">
                <a:solidFill>
                  <a:srgbClr val="FF0000"/>
                </a:solidFill>
                <a:latin typeface="Times New Roman"/>
                <a:cs typeface="Times New Roman"/>
              </a:rPr>
              <a:t>ts</a:t>
            </a:r>
            <a:r>
              <a:rPr sz="2600" spc="-23" dirty="0">
                <a:solidFill>
                  <a:srgbClr val="FF0000"/>
                </a:solidFill>
                <a:latin typeface="Times New Roman"/>
                <a:cs typeface="Times New Roman"/>
              </a:rPr>
              <a:t> </a:t>
            </a:r>
            <a:r>
              <a:rPr sz="2600" dirty="0">
                <a:latin typeface="Times New Roman"/>
                <a:cs typeface="Times New Roman"/>
              </a:rPr>
              <a:t>→f</a:t>
            </a:r>
            <a:r>
              <a:rPr sz="2600" spc="4" dirty="0">
                <a:latin typeface="Times New Roman"/>
                <a:cs typeface="Times New Roman"/>
              </a:rPr>
              <a:t>r</a:t>
            </a:r>
            <a:r>
              <a:rPr sz="2600" dirty="0">
                <a:latin typeface="Times New Roman"/>
                <a:cs typeface="Times New Roman"/>
              </a:rPr>
              <a:t>esh</a:t>
            </a:r>
            <a:r>
              <a:rPr sz="2600" spc="-23" dirty="0">
                <a:latin typeface="Times New Roman"/>
                <a:cs typeface="Times New Roman"/>
              </a:rPr>
              <a:t> </a:t>
            </a:r>
            <a:r>
              <a:rPr sz="2600" dirty="0">
                <a:latin typeface="Times New Roman"/>
                <a:cs typeface="Times New Roman"/>
              </a:rPr>
              <a:t>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dirty="0">
                <a:latin typeface="Times New Roman"/>
                <a:cs typeface="Times New Roman"/>
              </a:rPr>
              <a:t>sho</a:t>
            </a:r>
            <a:r>
              <a:rPr sz="2600" spc="8" dirty="0">
                <a:latin typeface="Times New Roman"/>
                <a:cs typeface="Times New Roman"/>
              </a:rPr>
              <a:t>o</a:t>
            </a:r>
            <a:r>
              <a:rPr sz="2600" dirty="0">
                <a:latin typeface="Times New Roman"/>
                <a:cs typeface="Times New Roman"/>
              </a:rPr>
              <a:t>t</a:t>
            </a:r>
            <a:r>
              <a:rPr sz="2600" spc="-30" dirty="0">
                <a:latin typeface="Times New Roman"/>
                <a:cs typeface="Times New Roman"/>
              </a:rPr>
              <a:t> </a:t>
            </a:r>
            <a:r>
              <a:rPr sz="2600" dirty="0">
                <a:latin typeface="Times New Roman"/>
                <a:cs typeface="Times New Roman"/>
              </a:rPr>
              <a:t>→ba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dirty="0">
                <a:latin typeface="Times New Roman"/>
                <a:cs typeface="Times New Roman"/>
              </a:rPr>
              <a:t>cu</a:t>
            </a:r>
            <a:r>
              <a:rPr sz="2600" spc="4" dirty="0">
                <a:latin typeface="Times New Roman"/>
                <a:cs typeface="Times New Roman"/>
              </a:rPr>
              <a:t>r</a:t>
            </a:r>
            <a:r>
              <a:rPr sz="2600" dirty="0">
                <a:latin typeface="Times New Roman"/>
                <a:cs typeface="Times New Roman"/>
              </a:rPr>
              <a:t>t</a:t>
            </a:r>
            <a:r>
              <a:rPr sz="2600" spc="-8" dirty="0">
                <a:latin typeface="Times New Roman"/>
                <a:cs typeface="Times New Roman"/>
              </a:rPr>
              <a:t>a</a:t>
            </a:r>
            <a:r>
              <a:rPr sz="2600" dirty="0">
                <a:latin typeface="Times New Roman"/>
                <a:cs typeface="Times New Roman"/>
              </a:rPr>
              <a:t>in, </a:t>
            </a:r>
            <a:r>
              <a:rPr sz="2600" dirty="0">
                <a:solidFill>
                  <a:srgbClr val="FF0000"/>
                </a:solidFill>
                <a:latin typeface="Times New Roman"/>
                <a:cs typeface="Times New Roman"/>
              </a:rPr>
              <a:t>ch</a:t>
            </a:r>
            <a:r>
              <a:rPr sz="2600" spc="4" dirty="0">
                <a:solidFill>
                  <a:srgbClr val="FF0000"/>
                </a:solidFill>
                <a:latin typeface="Times New Roman"/>
                <a:cs typeface="Times New Roman"/>
              </a:rPr>
              <a:t>o</a:t>
            </a:r>
            <a:r>
              <a:rPr sz="2600" dirty="0">
                <a:solidFill>
                  <a:srgbClr val="FF0000"/>
                </a:solidFill>
                <a:latin typeface="Times New Roman"/>
                <a:cs typeface="Times New Roman"/>
              </a:rPr>
              <a:t>pst</a:t>
            </a:r>
            <a:r>
              <a:rPr sz="2600" spc="-8" dirty="0">
                <a:solidFill>
                  <a:srgbClr val="FF0000"/>
                </a:solidFill>
                <a:latin typeface="Times New Roman"/>
                <a:cs typeface="Times New Roman"/>
              </a:rPr>
              <a:t>i</a:t>
            </a:r>
            <a:r>
              <a:rPr sz="2600" dirty="0">
                <a:solidFill>
                  <a:srgbClr val="FF0000"/>
                </a:solidFill>
                <a:latin typeface="Times New Roman"/>
                <a:cs typeface="Times New Roman"/>
              </a:rPr>
              <a:t>ck</a:t>
            </a:r>
            <a:r>
              <a:rPr sz="2600" spc="-30" dirty="0">
                <a:solidFill>
                  <a:srgbClr val="FF0000"/>
                </a:solidFill>
                <a:latin typeface="Times New Roman"/>
                <a:cs typeface="Times New Roman"/>
              </a:rPr>
              <a:t> </a:t>
            </a:r>
            <a:r>
              <a:rPr sz="2600" dirty="0">
                <a:latin typeface="Times New Roman"/>
                <a:cs typeface="Times New Roman"/>
              </a:rPr>
              <a:t>→</a:t>
            </a:r>
            <a:r>
              <a:rPr sz="2600" dirty="0">
                <a:solidFill>
                  <a:srgbClr val="FF0000"/>
                </a:solidFill>
                <a:latin typeface="Times New Roman"/>
                <a:cs typeface="Times New Roman"/>
              </a:rPr>
              <a:t>st</a:t>
            </a:r>
            <a:r>
              <a:rPr sz="2600" spc="-8" dirty="0">
                <a:solidFill>
                  <a:srgbClr val="FF0000"/>
                </a:solidFill>
                <a:latin typeface="Times New Roman"/>
                <a:cs typeface="Times New Roman"/>
              </a:rPr>
              <a:t>i</a:t>
            </a:r>
            <a:r>
              <a:rPr sz="2600" dirty="0">
                <a:solidFill>
                  <a:srgbClr val="FF0000"/>
                </a:solidFill>
                <a:latin typeface="Times New Roman"/>
                <a:cs typeface="Times New Roman"/>
              </a:rPr>
              <a:t>cks</a:t>
            </a:r>
            <a:r>
              <a:rPr sz="2600" spc="-11" dirty="0">
                <a:solidFill>
                  <a:srgbClr val="FF0000"/>
                </a:solidFill>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dirty="0">
                <a:solidFill>
                  <a:srgbClr val="FF0000"/>
                </a:solidFill>
                <a:latin typeface="Times New Roman"/>
                <a:cs typeface="Times New Roman"/>
              </a:rPr>
              <a:t>flo</a:t>
            </a:r>
            <a:r>
              <a:rPr sz="2600" spc="8" dirty="0">
                <a:solidFill>
                  <a:srgbClr val="FF0000"/>
                </a:solidFill>
                <a:latin typeface="Times New Roman"/>
                <a:cs typeface="Times New Roman"/>
              </a:rPr>
              <a:t>o</a:t>
            </a:r>
            <a:r>
              <a:rPr sz="2600" dirty="0">
                <a:solidFill>
                  <a:srgbClr val="FF0000"/>
                </a:solidFill>
                <a:latin typeface="Times New Roman"/>
                <a:cs typeface="Times New Roman"/>
              </a:rPr>
              <a:t>ri</a:t>
            </a:r>
            <a:r>
              <a:rPr sz="2600" spc="-8" dirty="0">
                <a:solidFill>
                  <a:srgbClr val="FF0000"/>
                </a:solidFill>
                <a:latin typeface="Times New Roman"/>
                <a:cs typeface="Times New Roman"/>
              </a:rPr>
              <a:t>n</a:t>
            </a:r>
            <a:r>
              <a:rPr sz="2600" dirty="0">
                <a:solidFill>
                  <a:srgbClr val="FF0000"/>
                </a:solidFill>
                <a:latin typeface="Times New Roman"/>
                <a:cs typeface="Times New Roman"/>
              </a:rPr>
              <a:t>g</a:t>
            </a:r>
            <a:r>
              <a:rPr sz="2600" spc="-30" dirty="0">
                <a:solidFill>
                  <a:srgbClr val="FF0000"/>
                </a:solidFill>
                <a:latin typeface="Times New Roman"/>
                <a:cs typeface="Times New Roman"/>
              </a:rPr>
              <a:t> </a:t>
            </a:r>
            <a:r>
              <a:rPr sz="2600" dirty="0">
                <a:latin typeface="Times New Roman"/>
                <a:cs typeface="Times New Roman"/>
              </a:rPr>
              <a:t>→</a:t>
            </a:r>
            <a:r>
              <a:rPr sz="2600" spc="-4" dirty="0">
                <a:latin typeface="Times New Roman"/>
                <a:cs typeface="Times New Roman"/>
              </a:rPr>
              <a:t> </a:t>
            </a:r>
            <a:r>
              <a:rPr sz="2600" spc="-19" dirty="0">
                <a:solidFill>
                  <a:srgbClr val="FF0000"/>
                </a:solidFill>
                <a:latin typeface="Times New Roman"/>
                <a:cs typeface="Times New Roman"/>
              </a:rPr>
              <a:t>m</a:t>
            </a:r>
            <a:r>
              <a:rPr sz="2600" dirty="0">
                <a:solidFill>
                  <a:srgbClr val="FF0000"/>
                </a:solidFill>
                <a:latin typeface="Times New Roman"/>
                <a:cs typeface="Times New Roman"/>
              </a:rPr>
              <a:t>a</a:t>
            </a:r>
            <a:r>
              <a:rPr sz="2600" spc="-8" dirty="0">
                <a:solidFill>
                  <a:srgbClr val="FF0000"/>
                </a:solidFill>
                <a:latin typeface="Times New Roman"/>
                <a:cs typeface="Times New Roman"/>
              </a:rPr>
              <a:t>t</a:t>
            </a:r>
            <a:r>
              <a:rPr sz="2600" dirty="0">
                <a:solidFill>
                  <a:srgbClr val="FF0000"/>
                </a:solidFill>
                <a:latin typeface="Times New Roman"/>
                <a:cs typeface="Times New Roman"/>
              </a:rPr>
              <a:t>/</a:t>
            </a:r>
            <a:r>
              <a:rPr sz="2600" spc="-8" dirty="0">
                <a:solidFill>
                  <a:srgbClr val="FF0000"/>
                </a:solidFill>
                <a:latin typeface="Times New Roman"/>
                <a:cs typeface="Times New Roman"/>
              </a:rPr>
              <a:t>c</a:t>
            </a:r>
            <a:r>
              <a:rPr sz="2600" dirty="0">
                <a:solidFill>
                  <a:srgbClr val="FF0000"/>
                </a:solidFill>
                <a:latin typeface="Times New Roman"/>
                <a:cs typeface="Times New Roman"/>
              </a:rPr>
              <a:t>u</a:t>
            </a:r>
            <a:r>
              <a:rPr sz="2600" spc="4" dirty="0">
                <a:solidFill>
                  <a:srgbClr val="FF0000"/>
                </a:solidFill>
                <a:latin typeface="Times New Roman"/>
                <a:cs typeface="Times New Roman"/>
              </a:rPr>
              <a:t>r</a:t>
            </a:r>
            <a:r>
              <a:rPr sz="2600" dirty="0">
                <a:solidFill>
                  <a:srgbClr val="FF0000"/>
                </a:solidFill>
                <a:latin typeface="Times New Roman"/>
                <a:cs typeface="Times New Roman"/>
              </a:rPr>
              <a:t>t</a:t>
            </a:r>
            <a:r>
              <a:rPr sz="2600" spc="-8" dirty="0">
                <a:solidFill>
                  <a:srgbClr val="FF0000"/>
                </a:solidFill>
                <a:latin typeface="Times New Roman"/>
                <a:cs typeface="Times New Roman"/>
              </a:rPr>
              <a:t>a</a:t>
            </a:r>
            <a:r>
              <a:rPr sz="2600" dirty="0">
                <a:solidFill>
                  <a:srgbClr val="FF0000"/>
                </a:solidFill>
                <a:latin typeface="Times New Roman"/>
                <a:cs typeface="Times New Roman"/>
              </a:rPr>
              <a:t>in</a:t>
            </a:r>
            <a:r>
              <a:rPr sz="2600" spc="-15" dirty="0">
                <a:solidFill>
                  <a:srgbClr val="FF0000"/>
                </a:solidFill>
                <a:latin typeface="Times New Roman"/>
                <a:cs typeface="Times New Roman"/>
              </a:rPr>
              <a:t> </a:t>
            </a:r>
            <a:r>
              <a:rPr sz="2600" dirty="0">
                <a:latin typeface="Times New Roman"/>
                <a:cs typeface="Times New Roman"/>
              </a:rPr>
              <a:t>→</a:t>
            </a:r>
            <a:r>
              <a:rPr sz="2600" spc="4" dirty="0">
                <a:latin typeface="Times New Roman"/>
                <a:cs typeface="Times New Roman"/>
              </a:rPr>
              <a:t> </a:t>
            </a:r>
            <a:r>
              <a:rPr sz="2600" dirty="0">
                <a:solidFill>
                  <a:srgbClr val="FF0000"/>
                </a:solidFill>
                <a:latin typeface="Times New Roman"/>
                <a:cs typeface="Times New Roman"/>
              </a:rPr>
              <a:t>plyba</a:t>
            </a:r>
            <a:r>
              <a:rPr sz="2600" spc="-19" dirty="0">
                <a:solidFill>
                  <a:srgbClr val="FF0000"/>
                </a:solidFill>
                <a:latin typeface="Times New Roman"/>
                <a:cs typeface="Times New Roman"/>
              </a:rPr>
              <a:t>m</a:t>
            </a:r>
            <a:r>
              <a:rPr sz="2600" dirty="0">
                <a:solidFill>
                  <a:srgbClr val="FF0000"/>
                </a:solidFill>
                <a:latin typeface="Times New Roman"/>
                <a:cs typeface="Times New Roman"/>
              </a:rPr>
              <a:t>b</a:t>
            </a:r>
            <a:r>
              <a:rPr sz="2600" spc="8" dirty="0">
                <a:solidFill>
                  <a:srgbClr val="FF0000"/>
                </a:solidFill>
                <a:latin typeface="Times New Roman"/>
                <a:cs typeface="Times New Roman"/>
              </a:rPr>
              <a:t>o</a:t>
            </a:r>
            <a:r>
              <a:rPr sz="2600" dirty="0">
                <a:solidFill>
                  <a:srgbClr val="FF0000"/>
                </a:solidFill>
                <a:latin typeface="Times New Roman"/>
                <a:cs typeface="Times New Roman"/>
              </a:rPr>
              <a:t>o</a:t>
            </a:r>
            <a:r>
              <a:rPr sz="2600" spc="-19" dirty="0">
                <a:solidFill>
                  <a:srgbClr val="FF0000"/>
                </a:solidFill>
                <a:latin typeface="Times New Roman"/>
                <a:cs typeface="Times New Roman"/>
              </a:rPr>
              <a:t> </a:t>
            </a:r>
            <a:r>
              <a:rPr sz="2600" dirty="0">
                <a:latin typeface="Times New Roman"/>
                <a:cs typeface="Times New Roman"/>
              </a:rPr>
              <a:t>→ </a:t>
            </a:r>
            <a:r>
              <a:rPr sz="2600" spc="-4" dirty="0">
                <a:latin typeface="Times New Roman"/>
                <a:cs typeface="Times New Roman"/>
              </a:rPr>
              <a:t> </a:t>
            </a:r>
            <a:r>
              <a:rPr sz="2600" dirty="0">
                <a:solidFill>
                  <a:srgbClr val="FF0000"/>
                </a:solidFill>
                <a:latin typeface="Times New Roman"/>
                <a:cs typeface="Times New Roman"/>
              </a:rPr>
              <a:t>co</a:t>
            </a:r>
            <a:r>
              <a:rPr sz="2600" spc="4" dirty="0">
                <a:solidFill>
                  <a:srgbClr val="FF0000"/>
                </a:solidFill>
                <a:latin typeface="Times New Roman"/>
                <a:cs typeface="Times New Roman"/>
              </a:rPr>
              <a:t>n</a:t>
            </a:r>
            <a:r>
              <a:rPr sz="2600" dirty="0">
                <a:solidFill>
                  <a:srgbClr val="FF0000"/>
                </a:solidFill>
                <a:latin typeface="Times New Roman"/>
                <a:cs typeface="Times New Roman"/>
              </a:rPr>
              <a:t>struct</a:t>
            </a:r>
            <a:r>
              <a:rPr sz="2600" spc="-15" dirty="0">
                <a:solidFill>
                  <a:srgbClr val="FF0000"/>
                </a:solidFill>
                <a:latin typeface="Times New Roman"/>
                <a:cs typeface="Times New Roman"/>
              </a:rPr>
              <a:t>i</a:t>
            </a:r>
            <a:r>
              <a:rPr sz="2600" dirty="0">
                <a:solidFill>
                  <a:srgbClr val="FF0000"/>
                </a:solidFill>
                <a:latin typeface="Times New Roman"/>
                <a:cs typeface="Times New Roman"/>
              </a:rPr>
              <a:t>on b</a:t>
            </a:r>
            <a:r>
              <a:rPr sz="2600" spc="8" dirty="0">
                <a:solidFill>
                  <a:srgbClr val="FF0000"/>
                </a:solidFill>
                <a:latin typeface="Times New Roman"/>
                <a:cs typeface="Times New Roman"/>
              </a:rPr>
              <a:t>o</a:t>
            </a:r>
            <a:r>
              <a:rPr sz="2600" dirty="0">
                <a:solidFill>
                  <a:srgbClr val="FF0000"/>
                </a:solidFill>
                <a:latin typeface="Times New Roman"/>
                <a:cs typeface="Times New Roman"/>
              </a:rPr>
              <a:t>ard</a:t>
            </a:r>
            <a:r>
              <a:rPr sz="2600" spc="-19" dirty="0">
                <a:solidFill>
                  <a:srgbClr val="FF0000"/>
                </a:solidFill>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dirty="0">
                <a:latin typeface="Times New Roman"/>
                <a:cs typeface="Times New Roman"/>
              </a:rPr>
              <a:t>p</a:t>
            </a:r>
            <a:r>
              <a:rPr sz="2600" spc="4" dirty="0">
                <a:latin typeface="Times New Roman"/>
                <a:cs typeface="Times New Roman"/>
              </a:rPr>
              <a:t>r</a:t>
            </a:r>
            <a:r>
              <a:rPr sz="2600" dirty="0">
                <a:latin typeface="Times New Roman"/>
                <a:cs typeface="Times New Roman"/>
              </a:rPr>
              <a:t>ocessed</a:t>
            </a:r>
            <a:r>
              <a:rPr sz="2600" spc="-30" dirty="0">
                <a:latin typeface="Times New Roman"/>
                <a:cs typeface="Times New Roman"/>
              </a:rPr>
              <a:t> </a:t>
            </a:r>
            <a:r>
              <a:rPr sz="2600" dirty="0">
                <a:latin typeface="Times New Roman"/>
                <a:cs typeface="Times New Roman"/>
              </a:rPr>
              <a:t>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dirty="0">
                <a:latin typeface="Times New Roman"/>
                <a:cs typeface="Times New Roman"/>
              </a:rPr>
              <a:t>p</a:t>
            </a:r>
            <a:r>
              <a:rPr sz="2600" spc="8" dirty="0">
                <a:latin typeface="Times New Roman"/>
                <a:cs typeface="Times New Roman"/>
              </a:rPr>
              <a:t>o</a:t>
            </a:r>
            <a:r>
              <a:rPr sz="2600" dirty="0">
                <a:latin typeface="Times New Roman"/>
                <a:cs typeface="Times New Roman"/>
              </a:rPr>
              <a:t>le</a:t>
            </a:r>
            <a:r>
              <a:rPr sz="2600" spc="-19" dirty="0">
                <a:latin typeface="Times New Roman"/>
                <a:cs typeface="Times New Roman"/>
              </a:rPr>
              <a:t> </a:t>
            </a:r>
            <a:r>
              <a:rPr sz="2600" dirty="0">
                <a:latin typeface="Times New Roman"/>
                <a:cs typeface="Times New Roman"/>
              </a:rPr>
              <a:t>→	ba</a:t>
            </a:r>
            <a:r>
              <a:rPr sz="2600" spc="-19"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dirty="0">
                <a:latin typeface="Times New Roman"/>
                <a:cs typeface="Times New Roman"/>
              </a:rPr>
              <a:t>daily</a:t>
            </a:r>
            <a:r>
              <a:rPr sz="2600" spc="-15" dirty="0">
                <a:latin typeface="Times New Roman"/>
                <a:cs typeface="Times New Roman"/>
              </a:rPr>
              <a:t> </a:t>
            </a:r>
            <a:r>
              <a:rPr sz="2600" dirty="0">
                <a:latin typeface="Times New Roman"/>
                <a:cs typeface="Times New Roman"/>
              </a:rPr>
              <a:t>p</a:t>
            </a:r>
            <a:r>
              <a:rPr sz="2600" spc="4" dirty="0">
                <a:latin typeface="Times New Roman"/>
                <a:cs typeface="Times New Roman"/>
              </a:rPr>
              <a:t>r</a:t>
            </a:r>
            <a:r>
              <a:rPr sz="2600" dirty="0">
                <a:latin typeface="Times New Roman"/>
                <a:cs typeface="Times New Roman"/>
              </a:rPr>
              <a:t>o</a:t>
            </a:r>
            <a:r>
              <a:rPr sz="2600" spc="8" dirty="0">
                <a:latin typeface="Times New Roman"/>
                <a:cs typeface="Times New Roman"/>
              </a:rPr>
              <a:t>d</a:t>
            </a:r>
            <a:r>
              <a:rPr sz="2600" dirty="0">
                <a:latin typeface="Times New Roman"/>
                <a:cs typeface="Times New Roman"/>
              </a:rPr>
              <a:t>uc</a:t>
            </a:r>
            <a:r>
              <a:rPr sz="2600" spc="-11" dirty="0">
                <a:latin typeface="Times New Roman"/>
                <a:cs typeface="Times New Roman"/>
              </a:rPr>
              <a:t>t</a:t>
            </a:r>
            <a:r>
              <a:rPr sz="2600" dirty="0">
                <a:latin typeface="Times New Roman"/>
                <a:cs typeface="Times New Roman"/>
              </a:rPr>
              <a:t>s</a:t>
            </a:r>
            <a:r>
              <a:rPr sz="2600" spc="-26" dirty="0">
                <a:latin typeface="Times New Roman"/>
                <a:cs typeface="Times New Roman"/>
              </a:rPr>
              <a:t> </a:t>
            </a:r>
            <a:r>
              <a:rPr sz="2600" dirty="0">
                <a:latin typeface="Times New Roman"/>
                <a:cs typeface="Times New Roman"/>
              </a:rPr>
              <a:t>/han</a:t>
            </a:r>
            <a:r>
              <a:rPr sz="2600" spc="8" dirty="0">
                <a:latin typeface="Times New Roman"/>
                <a:cs typeface="Times New Roman"/>
              </a:rPr>
              <a:t>d</a:t>
            </a:r>
            <a:r>
              <a:rPr sz="2600" dirty="0">
                <a:latin typeface="Times New Roman"/>
                <a:cs typeface="Times New Roman"/>
              </a:rPr>
              <a:t>i</a:t>
            </a:r>
            <a:r>
              <a:rPr sz="2600" spc="-8" dirty="0">
                <a:latin typeface="Times New Roman"/>
                <a:cs typeface="Times New Roman"/>
              </a:rPr>
              <a:t>cr</a:t>
            </a:r>
            <a:r>
              <a:rPr sz="2600" dirty="0">
                <a:latin typeface="Times New Roman"/>
                <a:cs typeface="Times New Roman"/>
              </a:rPr>
              <a:t>af</a:t>
            </a:r>
            <a:r>
              <a:rPr sz="2600" spc="-11" dirty="0">
                <a:latin typeface="Times New Roman"/>
                <a:cs typeface="Times New Roman"/>
              </a:rPr>
              <a:t>t</a:t>
            </a:r>
            <a:r>
              <a:rPr sz="2600" dirty="0">
                <a:latin typeface="Times New Roman"/>
                <a:cs typeface="Times New Roman"/>
              </a:rPr>
              <a:t>s</a:t>
            </a:r>
            <a:r>
              <a:rPr sz="2600" spc="-26" dirty="0">
                <a:latin typeface="Times New Roman"/>
                <a:cs typeface="Times New Roman"/>
              </a:rPr>
              <a:t> </a:t>
            </a:r>
            <a:r>
              <a:rPr sz="2600" dirty="0">
                <a:latin typeface="Times New Roman"/>
                <a:cs typeface="Times New Roman"/>
              </a:rPr>
              <a:t>→ 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dirty="0">
                <a:latin typeface="Times New Roman"/>
                <a:cs typeface="Times New Roman"/>
              </a:rPr>
              <a:t>p</a:t>
            </a:r>
            <a:r>
              <a:rPr sz="2600" spc="8" dirty="0">
                <a:latin typeface="Times New Roman"/>
                <a:cs typeface="Times New Roman"/>
              </a:rPr>
              <a:t>u</a:t>
            </a:r>
            <a:r>
              <a:rPr sz="2600" dirty="0">
                <a:latin typeface="Times New Roman"/>
                <a:cs typeface="Times New Roman"/>
              </a:rPr>
              <a:t>lp </a:t>
            </a:r>
            <a:r>
              <a:rPr sz="2600" spc="-15" dirty="0">
                <a:latin typeface="Times New Roman"/>
                <a:cs typeface="Times New Roman"/>
              </a:rPr>
              <a:t> </a:t>
            </a:r>
            <a:r>
              <a:rPr sz="2600" dirty="0">
                <a:latin typeface="Times New Roman"/>
                <a:cs typeface="Times New Roman"/>
              </a:rPr>
              <a:t>→	</a:t>
            </a:r>
            <a:r>
              <a:rPr sz="2600" spc="-8" dirty="0">
                <a:latin typeface="Times New Roman"/>
                <a:cs typeface="Times New Roman"/>
              </a:rPr>
              <a:t>t</a:t>
            </a:r>
            <a:r>
              <a:rPr sz="2600" dirty="0">
                <a:latin typeface="Times New Roman"/>
                <a:cs typeface="Times New Roman"/>
              </a:rPr>
              <a:t>ra</a:t>
            </a:r>
            <a:r>
              <a:rPr sz="2600" spc="4" dirty="0">
                <a:latin typeface="Times New Roman"/>
                <a:cs typeface="Times New Roman"/>
              </a:rPr>
              <a:t>d</a:t>
            </a:r>
            <a:r>
              <a:rPr sz="2600" dirty="0">
                <a:latin typeface="Times New Roman"/>
                <a:cs typeface="Times New Roman"/>
              </a:rPr>
              <a:t>i</a:t>
            </a:r>
            <a:r>
              <a:rPr sz="2600" spc="-8" dirty="0">
                <a:latin typeface="Times New Roman"/>
                <a:cs typeface="Times New Roman"/>
              </a:rPr>
              <a:t>t</a:t>
            </a:r>
            <a:r>
              <a:rPr sz="2600" dirty="0">
                <a:latin typeface="Times New Roman"/>
                <a:cs typeface="Times New Roman"/>
              </a:rPr>
              <a:t>i</a:t>
            </a:r>
            <a:r>
              <a:rPr sz="2600" spc="-11" dirty="0">
                <a:latin typeface="Times New Roman"/>
                <a:cs typeface="Times New Roman"/>
              </a:rPr>
              <a:t>o</a:t>
            </a:r>
            <a:r>
              <a:rPr sz="2600" dirty="0">
                <a:latin typeface="Times New Roman"/>
                <a:cs typeface="Times New Roman"/>
              </a:rPr>
              <a:t>nal</a:t>
            </a:r>
            <a:r>
              <a:rPr sz="2600" spc="-34" dirty="0">
                <a:latin typeface="Times New Roman"/>
                <a:cs typeface="Times New Roman"/>
              </a:rPr>
              <a:t> </a:t>
            </a:r>
            <a:r>
              <a:rPr sz="2600" dirty="0">
                <a:latin typeface="Times New Roman"/>
                <a:cs typeface="Times New Roman"/>
              </a:rPr>
              <a:t>f</a:t>
            </a:r>
            <a:r>
              <a:rPr sz="2600" spc="4" dirty="0">
                <a:latin typeface="Times New Roman"/>
                <a:cs typeface="Times New Roman"/>
              </a:rPr>
              <a:t>u</a:t>
            </a:r>
            <a:r>
              <a:rPr sz="2600" dirty="0">
                <a:latin typeface="Times New Roman"/>
                <a:cs typeface="Times New Roman"/>
              </a:rPr>
              <a:t>r</a:t>
            </a:r>
            <a:r>
              <a:rPr sz="2600" spc="4" dirty="0">
                <a:latin typeface="Times New Roman"/>
                <a:cs typeface="Times New Roman"/>
              </a:rPr>
              <a:t>n</a:t>
            </a:r>
            <a:r>
              <a:rPr sz="2600" dirty="0">
                <a:latin typeface="Times New Roman"/>
                <a:cs typeface="Times New Roman"/>
              </a:rPr>
              <a:t>i</a:t>
            </a:r>
            <a:r>
              <a:rPr sz="2600" spc="-8" dirty="0">
                <a:latin typeface="Times New Roman"/>
                <a:cs typeface="Times New Roman"/>
              </a:rPr>
              <a:t>t</a:t>
            </a:r>
            <a:r>
              <a:rPr sz="2600" dirty="0">
                <a:latin typeface="Times New Roman"/>
                <a:cs typeface="Times New Roman"/>
              </a:rPr>
              <a:t>ure</a:t>
            </a:r>
            <a:r>
              <a:rPr sz="2600" spc="-38" dirty="0">
                <a:latin typeface="Times New Roman"/>
                <a:cs typeface="Times New Roman"/>
              </a:rPr>
              <a:t> </a:t>
            </a:r>
            <a:r>
              <a:rPr sz="2600" dirty="0">
                <a:latin typeface="Times New Roman"/>
                <a:cs typeface="Times New Roman"/>
              </a:rPr>
              <a:t>→ </a:t>
            </a:r>
            <a:r>
              <a:rPr sz="2600" spc="-15" dirty="0">
                <a:latin typeface="Times New Roman"/>
                <a:cs typeface="Times New Roman"/>
              </a:rPr>
              <a:t>m</a:t>
            </a:r>
            <a:r>
              <a:rPr sz="2600" dirty="0">
                <a:latin typeface="Times New Roman"/>
                <a:cs typeface="Times New Roman"/>
              </a:rPr>
              <a:t>edic</a:t>
            </a:r>
            <a:r>
              <a:rPr sz="2600" spc="-8" dirty="0">
                <a:latin typeface="Times New Roman"/>
                <a:cs typeface="Times New Roman"/>
              </a:rPr>
              <a:t>i</a:t>
            </a:r>
            <a:r>
              <a:rPr sz="2600" dirty="0">
                <a:latin typeface="Times New Roman"/>
                <a:cs typeface="Times New Roman"/>
              </a:rPr>
              <a:t>ne	</a:t>
            </a:r>
            <a:r>
              <a:rPr sz="2600" i="1" u="sng" spc="-8" dirty="0">
                <a:solidFill>
                  <a:srgbClr val="FF0000"/>
                </a:solidFill>
                <a:latin typeface="Times New Roman"/>
                <a:cs typeface="Times New Roman"/>
              </a:rPr>
              <a:t>(</a:t>
            </a:r>
            <a:r>
              <a:rPr sz="2600" i="1" u="sng" dirty="0">
                <a:solidFill>
                  <a:srgbClr val="FF0000"/>
                </a:solidFill>
                <a:latin typeface="Times New Roman"/>
                <a:cs typeface="Times New Roman"/>
              </a:rPr>
              <a:t>wo</a:t>
            </a:r>
            <a:r>
              <a:rPr sz="2600" i="1" u="sng" spc="-56" dirty="0">
                <a:solidFill>
                  <a:srgbClr val="FF0000"/>
                </a:solidFill>
                <a:latin typeface="Times New Roman"/>
                <a:cs typeface="Times New Roman"/>
              </a:rPr>
              <a:t>r</a:t>
            </a:r>
            <a:r>
              <a:rPr sz="2600" i="1" u="sng" dirty="0">
                <a:solidFill>
                  <a:srgbClr val="FF0000"/>
                </a:solidFill>
                <a:latin typeface="Times New Roman"/>
                <a:cs typeface="Times New Roman"/>
              </a:rPr>
              <a:t>ds</a:t>
            </a:r>
            <a:r>
              <a:rPr sz="2600" i="1" u="sng" spc="-23" dirty="0">
                <a:solidFill>
                  <a:srgbClr val="FF0000"/>
                </a:solidFill>
                <a:latin typeface="Times New Roman"/>
                <a:cs typeface="Times New Roman"/>
              </a:rPr>
              <a:t> </a:t>
            </a:r>
            <a:r>
              <a:rPr sz="2600" i="1" u="sng" dirty="0">
                <a:solidFill>
                  <a:srgbClr val="FF0000"/>
                </a:solidFill>
                <a:latin typeface="Times New Roman"/>
                <a:cs typeface="Times New Roman"/>
              </a:rPr>
              <a:t>in</a:t>
            </a:r>
            <a:r>
              <a:rPr sz="2600" i="1" u="sng" spc="-8" dirty="0">
                <a:solidFill>
                  <a:srgbClr val="FF0000"/>
                </a:solidFill>
                <a:latin typeface="Times New Roman"/>
                <a:cs typeface="Times New Roman"/>
              </a:rPr>
              <a:t> </a:t>
            </a:r>
            <a:r>
              <a:rPr sz="2600" i="1" u="sng" spc="-56" dirty="0">
                <a:solidFill>
                  <a:srgbClr val="FF0000"/>
                </a:solidFill>
                <a:latin typeface="Times New Roman"/>
                <a:cs typeface="Times New Roman"/>
              </a:rPr>
              <a:t>r</a:t>
            </a:r>
            <a:r>
              <a:rPr sz="2600" i="1" u="sng" dirty="0">
                <a:solidFill>
                  <a:srgbClr val="FF0000"/>
                </a:solidFill>
                <a:latin typeface="Times New Roman"/>
                <a:cs typeface="Times New Roman"/>
              </a:rPr>
              <a:t>ed</a:t>
            </a:r>
            <a:r>
              <a:rPr sz="2600" i="1" u="sng" spc="-15" dirty="0">
                <a:solidFill>
                  <a:srgbClr val="FF0000"/>
                </a:solidFill>
                <a:latin typeface="Times New Roman"/>
                <a:cs typeface="Times New Roman"/>
              </a:rPr>
              <a:t> </a:t>
            </a:r>
            <a:r>
              <a:rPr sz="2600" i="1" u="sng" dirty="0">
                <a:solidFill>
                  <a:srgbClr val="FF0000"/>
                </a:solidFill>
                <a:latin typeface="Times New Roman"/>
                <a:cs typeface="Times New Roman"/>
              </a:rPr>
              <a:t>a</a:t>
            </a:r>
            <a:r>
              <a:rPr sz="2600" i="1" u="sng" spc="-53" dirty="0">
                <a:solidFill>
                  <a:srgbClr val="FF0000"/>
                </a:solidFill>
                <a:latin typeface="Times New Roman"/>
                <a:cs typeface="Times New Roman"/>
              </a:rPr>
              <a:t>r</a:t>
            </a:r>
            <a:r>
              <a:rPr sz="2600" i="1" u="sng" dirty="0">
                <a:solidFill>
                  <a:srgbClr val="FF0000"/>
                </a:solidFill>
                <a:latin typeface="Times New Roman"/>
                <a:cs typeface="Times New Roman"/>
              </a:rPr>
              <a:t>e</a:t>
            </a:r>
            <a:r>
              <a:rPr sz="2600" i="1" u="sng" spc="-8" dirty="0">
                <a:solidFill>
                  <a:srgbClr val="FF0000"/>
                </a:solidFill>
                <a:latin typeface="Times New Roman"/>
                <a:cs typeface="Times New Roman"/>
              </a:rPr>
              <a:t> </a:t>
            </a:r>
            <a:r>
              <a:rPr sz="2600" i="1" u="sng" dirty="0">
                <a:solidFill>
                  <a:srgbClr val="FF0000"/>
                </a:solidFill>
                <a:latin typeface="Times New Roman"/>
                <a:cs typeface="Times New Roman"/>
              </a:rPr>
              <a:t>new</a:t>
            </a:r>
            <a:r>
              <a:rPr sz="2600" i="1" dirty="0">
                <a:solidFill>
                  <a:srgbClr val="FF0000"/>
                </a:solidFill>
                <a:latin typeface="Times New Roman"/>
                <a:cs typeface="Times New Roman"/>
              </a:rPr>
              <a:t> </a:t>
            </a:r>
            <a:r>
              <a:rPr sz="2600" i="1" u="sng" dirty="0">
                <a:solidFill>
                  <a:srgbClr val="FF0000"/>
                </a:solidFill>
                <a:latin typeface="Times New Roman"/>
                <a:cs typeface="Times New Roman"/>
              </a:rPr>
              <a:t>p</a:t>
            </a:r>
            <a:r>
              <a:rPr sz="2600" i="1" u="sng" spc="-53" dirty="0">
                <a:solidFill>
                  <a:srgbClr val="FF0000"/>
                </a:solidFill>
                <a:latin typeface="Times New Roman"/>
                <a:cs typeface="Times New Roman"/>
              </a:rPr>
              <a:t>r</a:t>
            </a:r>
            <a:r>
              <a:rPr sz="2600" i="1" u="sng" dirty="0">
                <a:solidFill>
                  <a:srgbClr val="FF0000"/>
                </a:solidFill>
                <a:latin typeface="Times New Roman"/>
                <a:cs typeface="Times New Roman"/>
              </a:rPr>
              <a:t>o</a:t>
            </a:r>
            <a:r>
              <a:rPr sz="2600" i="1" u="sng" spc="8" dirty="0">
                <a:solidFill>
                  <a:srgbClr val="FF0000"/>
                </a:solidFill>
                <a:latin typeface="Times New Roman"/>
                <a:cs typeface="Times New Roman"/>
              </a:rPr>
              <a:t>d</a:t>
            </a:r>
            <a:r>
              <a:rPr sz="2600" i="1" u="sng" dirty="0">
                <a:solidFill>
                  <a:srgbClr val="FF0000"/>
                </a:solidFill>
                <a:latin typeface="Times New Roman"/>
                <a:cs typeface="Times New Roman"/>
              </a:rPr>
              <a:t>uct</a:t>
            </a:r>
            <a:r>
              <a:rPr sz="2600" i="1" u="sng" spc="-11" dirty="0">
                <a:solidFill>
                  <a:srgbClr val="FF0000"/>
                </a:solidFill>
                <a:latin typeface="Times New Roman"/>
                <a:cs typeface="Times New Roman"/>
              </a:rPr>
              <a:t>s</a:t>
            </a:r>
            <a:r>
              <a:rPr sz="2600" i="1" u="sng" dirty="0">
                <a:solidFill>
                  <a:srgbClr val="FF0000"/>
                </a:solidFill>
                <a:latin typeface="Times New Roman"/>
                <a:cs typeface="Times New Roman"/>
              </a:rPr>
              <a:t>)</a:t>
            </a:r>
            <a:endParaRPr sz="2600" dirty="0">
              <a:latin typeface="Times New Roman"/>
              <a:cs typeface="Times New Roman"/>
            </a:endParaRPr>
          </a:p>
        </p:txBody>
      </p:sp>
      <p:sp>
        <p:nvSpPr>
          <p:cNvPr id="4" name="object 4"/>
          <p:cNvSpPr/>
          <p:nvPr/>
        </p:nvSpPr>
        <p:spPr>
          <a:xfrm>
            <a:off x="2933700" y="2976564"/>
            <a:ext cx="1981200" cy="1383506"/>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7239002" y="2976564"/>
            <a:ext cx="1959769" cy="1383506"/>
          </a:xfrm>
          <a:prstGeom prst="rect">
            <a:avLst/>
          </a:prstGeom>
          <a:blipFill>
            <a:blip r:embed="rId3" cstate="print"/>
            <a:stretch>
              <a:fillRect/>
            </a:stretch>
          </a:blipFill>
        </p:spPr>
        <p:txBody>
          <a:bodyPr wrap="square" lIns="0" tIns="0" rIns="0" bIns="0" rtlCol="0"/>
          <a:lstStyle/>
          <a:p>
            <a:endParaRPr sz="1350"/>
          </a:p>
        </p:txBody>
      </p:sp>
      <p:sp>
        <p:nvSpPr>
          <p:cNvPr id="6" name="object 6"/>
          <p:cNvSpPr/>
          <p:nvPr/>
        </p:nvSpPr>
        <p:spPr>
          <a:xfrm>
            <a:off x="5070920" y="4514898"/>
            <a:ext cx="2029968" cy="1294162"/>
          </a:xfrm>
          <a:prstGeom prst="rect">
            <a:avLst/>
          </a:prstGeom>
          <a:blipFill>
            <a:blip r:embed="rId4" cstate="print"/>
            <a:stretch>
              <a:fillRect/>
            </a:stretch>
          </a:blipFill>
        </p:spPr>
        <p:txBody>
          <a:bodyPr wrap="square" lIns="0" tIns="0" rIns="0" bIns="0" rtlCol="0"/>
          <a:lstStyle/>
          <a:p>
            <a:endParaRPr sz="1350"/>
          </a:p>
        </p:txBody>
      </p:sp>
      <p:sp>
        <p:nvSpPr>
          <p:cNvPr id="7" name="object 7"/>
          <p:cNvSpPr/>
          <p:nvPr/>
        </p:nvSpPr>
        <p:spPr>
          <a:xfrm>
            <a:off x="7239002" y="4517184"/>
            <a:ext cx="1959769" cy="1291876"/>
          </a:xfrm>
          <a:prstGeom prst="rect">
            <a:avLst/>
          </a:prstGeom>
          <a:blipFill>
            <a:blip r:embed="rId5" cstate="print"/>
            <a:stretch>
              <a:fillRect/>
            </a:stretch>
          </a:blipFill>
        </p:spPr>
        <p:txBody>
          <a:bodyPr wrap="square" lIns="0" tIns="0" rIns="0" bIns="0" rtlCol="0"/>
          <a:lstStyle/>
          <a:p>
            <a:endParaRPr sz="1350"/>
          </a:p>
        </p:txBody>
      </p:sp>
      <p:sp>
        <p:nvSpPr>
          <p:cNvPr id="8" name="object 8"/>
          <p:cNvSpPr/>
          <p:nvPr/>
        </p:nvSpPr>
        <p:spPr>
          <a:xfrm>
            <a:off x="5067300" y="2976564"/>
            <a:ext cx="2033588" cy="1383506"/>
          </a:xfrm>
          <a:prstGeom prst="rect">
            <a:avLst/>
          </a:prstGeom>
          <a:blipFill>
            <a:blip r:embed="rId6" cstate="print"/>
            <a:stretch>
              <a:fillRect/>
            </a:stretch>
          </a:blipFill>
        </p:spPr>
        <p:txBody>
          <a:bodyPr wrap="square" lIns="0" tIns="0" rIns="0" bIns="0" rtlCol="0"/>
          <a:lstStyle/>
          <a:p>
            <a:endParaRPr sz="1350"/>
          </a:p>
        </p:txBody>
      </p:sp>
      <p:sp>
        <p:nvSpPr>
          <p:cNvPr id="9" name="object 9"/>
          <p:cNvSpPr/>
          <p:nvPr/>
        </p:nvSpPr>
        <p:spPr>
          <a:xfrm>
            <a:off x="2933700" y="4517184"/>
            <a:ext cx="1981200" cy="1291876"/>
          </a:xfrm>
          <a:prstGeom prst="rect">
            <a:avLst/>
          </a:prstGeom>
          <a:blipFill>
            <a:blip r:embed="rId7"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31401550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758389" y="3597378"/>
            <a:ext cx="2114550" cy="1538288"/>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8872939" y="4457423"/>
            <a:ext cx="1771650" cy="1177576"/>
          </a:xfrm>
          <a:prstGeom prst="rect">
            <a:avLst/>
          </a:prstGeom>
          <a:blipFill>
            <a:blip r:embed="rId3" cstate="print"/>
            <a:stretch>
              <a:fillRect/>
            </a:stretch>
          </a:blipFill>
        </p:spPr>
        <p:txBody>
          <a:bodyPr wrap="square" lIns="0" tIns="0" rIns="0" bIns="0" rtlCol="0"/>
          <a:lstStyle/>
          <a:p>
            <a:endParaRPr sz="1350"/>
          </a:p>
        </p:txBody>
      </p:sp>
      <p:sp>
        <p:nvSpPr>
          <p:cNvPr id="4" name="object 4"/>
          <p:cNvSpPr/>
          <p:nvPr/>
        </p:nvSpPr>
        <p:spPr>
          <a:xfrm>
            <a:off x="4319635" y="5283994"/>
            <a:ext cx="2204092" cy="1342948"/>
          </a:xfrm>
          <a:prstGeom prst="rect">
            <a:avLst/>
          </a:prstGeom>
          <a:blipFill>
            <a:blip r:embed="rId4" cstate="print"/>
            <a:stretch>
              <a:fillRect/>
            </a:stretch>
          </a:blipFill>
        </p:spPr>
        <p:txBody>
          <a:bodyPr wrap="square" lIns="0" tIns="0" rIns="0" bIns="0" rtlCol="0"/>
          <a:lstStyle/>
          <a:p>
            <a:endParaRPr sz="1350"/>
          </a:p>
        </p:txBody>
      </p:sp>
      <p:sp>
        <p:nvSpPr>
          <p:cNvPr id="5" name="object 5"/>
          <p:cNvSpPr txBox="1"/>
          <p:nvPr/>
        </p:nvSpPr>
        <p:spPr>
          <a:xfrm>
            <a:off x="1661652" y="1023525"/>
            <a:ext cx="9075174" cy="2400657"/>
          </a:xfrm>
          <a:prstGeom prst="rect">
            <a:avLst/>
          </a:prstGeom>
        </p:spPr>
        <p:txBody>
          <a:bodyPr vert="horz" wrap="square" lIns="0" tIns="0" rIns="0" bIns="0" rtlCol="0">
            <a:spAutoFit/>
          </a:bodyPr>
          <a:lstStyle/>
          <a:p>
            <a:pPr marL="9525"/>
            <a:r>
              <a:rPr sz="2600" dirty="0">
                <a:latin typeface="Times New Roman"/>
                <a:cs typeface="Times New Roman"/>
              </a:rPr>
              <a:t>B</a:t>
            </a:r>
            <a:r>
              <a:rPr sz="2600" spc="-8" dirty="0">
                <a:latin typeface="Times New Roman"/>
                <a:cs typeface="Times New Roman"/>
              </a:rPr>
              <a:t>a</a:t>
            </a:r>
            <a:r>
              <a:rPr sz="2600" spc="-19"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 curta</a:t>
            </a:r>
            <a:r>
              <a:rPr sz="2600" spc="-8" dirty="0">
                <a:latin typeface="Times New Roman"/>
                <a:cs typeface="Times New Roman"/>
              </a:rPr>
              <a:t>i</a:t>
            </a:r>
            <a:r>
              <a:rPr sz="2600" dirty="0">
                <a:latin typeface="Times New Roman"/>
                <a:cs typeface="Times New Roman"/>
              </a:rPr>
              <a:t>n</a:t>
            </a:r>
            <a:r>
              <a:rPr sz="2600" spc="-19" dirty="0">
                <a:latin typeface="Times New Roman"/>
                <a:cs typeface="Times New Roman"/>
              </a:rPr>
              <a:t> </a:t>
            </a:r>
            <a:r>
              <a:rPr sz="2600" dirty="0">
                <a:latin typeface="Times New Roman"/>
                <a:cs typeface="Times New Roman"/>
              </a:rPr>
              <a:t>→ba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8" dirty="0">
                <a:latin typeface="Times New Roman"/>
                <a:cs typeface="Times New Roman"/>
              </a:rPr>
              <a:t> </a:t>
            </a:r>
            <a:r>
              <a:rPr sz="2600" dirty="0">
                <a:solidFill>
                  <a:srgbClr val="FF0000"/>
                </a:solidFill>
                <a:latin typeface="Times New Roman"/>
                <a:cs typeface="Times New Roman"/>
              </a:rPr>
              <a:t>car</a:t>
            </a:r>
            <a:r>
              <a:rPr sz="2600" spc="4" dirty="0">
                <a:solidFill>
                  <a:srgbClr val="FF0000"/>
                </a:solidFill>
                <a:latin typeface="Times New Roman"/>
                <a:cs typeface="Times New Roman"/>
              </a:rPr>
              <a:t>p</a:t>
            </a:r>
            <a:r>
              <a:rPr sz="2600" dirty="0">
                <a:solidFill>
                  <a:srgbClr val="FF0000"/>
                </a:solidFill>
                <a:latin typeface="Times New Roman"/>
                <a:cs typeface="Times New Roman"/>
              </a:rPr>
              <a:t>et</a:t>
            </a:r>
            <a:r>
              <a:rPr sz="2600" spc="-19" dirty="0">
                <a:solidFill>
                  <a:srgbClr val="FF0000"/>
                </a:solidFill>
                <a:latin typeface="Times New Roman"/>
                <a:cs typeface="Times New Roman"/>
              </a:rPr>
              <a:t> </a:t>
            </a:r>
            <a:r>
              <a:rPr sz="2600" dirty="0">
                <a:latin typeface="Times New Roman"/>
                <a:cs typeface="Times New Roman"/>
              </a:rPr>
              <a:t>→ba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spc="-19" dirty="0">
                <a:latin typeface="Times New Roman"/>
                <a:cs typeface="Times New Roman"/>
              </a:rPr>
              <a:t>m</a:t>
            </a:r>
            <a:r>
              <a:rPr sz="2600" dirty="0">
                <a:latin typeface="Times New Roman"/>
                <a:cs typeface="Times New Roman"/>
              </a:rPr>
              <a:t>at</a:t>
            </a:r>
            <a:r>
              <a:rPr sz="2600" spc="8" dirty="0">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dirty="0">
                <a:latin typeface="Times New Roman"/>
                <a:cs typeface="Times New Roman"/>
              </a:rPr>
              <a:t>flo</a:t>
            </a:r>
            <a:r>
              <a:rPr sz="2600" spc="8" dirty="0">
                <a:latin typeface="Times New Roman"/>
                <a:cs typeface="Times New Roman"/>
              </a:rPr>
              <a:t>o</a:t>
            </a:r>
            <a:r>
              <a:rPr sz="2600" dirty="0">
                <a:latin typeface="Times New Roman"/>
                <a:cs typeface="Times New Roman"/>
              </a:rPr>
              <a:t>ri</a:t>
            </a:r>
            <a:r>
              <a:rPr sz="2600" spc="-8" dirty="0">
                <a:latin typeface="Times New Roman"/>
                <a:cs typeface="Times New Roman"/>
              </a:rPr>
              <a:t>n</a:t>
            </a:r>
            <a:r>
              <a:rPr sz="2600" dirty="0">
                <a:latin typeface="Times New Roman"/>
                <a:cs typeface="Times New Roman"/>
              </a:rPr>
              <a:t>gs</a:t>
            </a:r>
            <a:r>
              <a:rPr sz="2600" spc="-30" dirty="0">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dirty="0">
                <a:latin typeface="Times New Roman"/>
                <a:cs typeface="Times New Roman"/>
              </a:rPr>
              <a:t>p</a:t>
            </a:r>
            <a:r>
              <a:rPr sz="2600" spc="4" dirty="0">
                <a:latin typeface="Times New Roman"/>
                <a:cs typeface="Times New Roman"/>
              </a:rPr>
              <a:t>r</a:t>
            </a:r>
            <a:r>
              <a:rPr sz="2600" dirty="0">
                <a:latin typeface="Times New Roman"/>
                <a:cs typeface="Times New Roman"/>
              </a:rPr>
              <a:t>ocessed</a:t>
            </a:r>
            <a:r>
              <a:rPr sz="2600" spc="-30" dirty="0">
                <a:latin typeface="Times New Roman"/>
                <a:cs typeface="Times New Roman"/>
              </a:rPr>
              <a:t> </a:t>
            </a:r>
            <a:r>
              <a:rPr sz="2600" dirty="0">
                <a:latin typeface="Times New Roman"/>
                <a:cs typeface="Times New Roman"/>
              </a:rPr>
              <a:t>sho</a:t>
            </a:r>
            <a:r>
              <a:rPr sz="2600" spc="8" dirty="0">
                <a:latin typeface="Times New Roman"/>
                <a:cs typeface="Times New Roman"/>
              </a:rPr>
              <a:t>o</a:t>
            </a:r>
            <a:r>
              <a:rPr sz="2600" dirty="0">
                <a:latin typeface="Times New Roman"/>
                <a:cs typeface="Times New Roman"/>
              </a:rPr>
              <a:t>ts</a:t>
            </a:r>
            <a:r>
              <a:rPr lang="en-IN" sz="2600" dirty="0">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dirty="0">
                <a:latin typeface="Times New Roman"/>
                <a:cs typeface="Times New Roman"/>
              </a:rPr>
              <a:t>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dirty="0">
                <a:latin typeface="Times New Roman"/>
                <a:cs typeface="Times New Roman"/>
              </a:rPr>
              <a:t>f</a:t>
            </a:r>
            <a:r>
              <a:rPr sz="2600" spc="4" dirty="0">
                <a:latin typeface="Times New Roman"/>
                <a:cs typeface="Times New Roman"/>
              </a:rPr>
              <a:t>r</a:t>
            </a:r>
            <a:r>
              <a:rPr sz="2600" dirty="0">
                <a:latin typeface="Times New Roman"/>
                <a:cs typeface="Times New Roman"/>
              </a:rPr>
              <a:t>esh</a:t>
            </a:r>
            <a:r>
              <a:rPr sz="2600" spc="-19" dirty="0">
                <a:latin typeface="Times New Roman"/>
                <a:cs typeface="Times New Roman"/>
              </a:rPr>
              <a:t> </a:t>
            </a:r>
            <a:r>
              <a:rPr sz="2600" dirty="0">
                <a:latin typeface="Times New Roman"/>
                <a:cs typeface="Times New Roman"/>
              </a:rPr>
              <a:t>sho</a:t>
            </a:r>
            <a:r>
              <a:rPr sz="2600" spc="8" dirty="0">
                <a:latin typeface="Times New Roman"/>
                <a:cs typeface="Times New Roman"/>
              </a:rPr>
              <a:t>o</a:t>
            </a:r>
            <a:r>
              <a:rPr sz="2600" dirty="0">
                <a:latin typeface="Times New Roman"/>
                <a:cs typeface="Times New Roman"/>
              </a:rPr>
              <a:t>t</a:t>
            </a:r>
            <a:r>
              <a:rPr sz="2600" spc="-19" dirty="0">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spc="-19" dirty="0">
                <a:latin typeface="Times New Roman"/>
                <a:cs typeface="Times New Roman"/>
              </a:rPr>
              <a:t>m</a:t>
            </a:r>
            <a:r>
              <a:rPr sz="2600" dirty="0">
                <a:latin typeface="Times New Roman"/>
                <a:cs typeface="Times New Roman"/>
              </a:rPr>
              <a:t>a</a:t>
            </a:r>
            <a:r>
              <a:rPr sz="2600" spc="-8" dirty="0">
                <a:latin typeface="Times New Roman"/>
                <a:cs typeface="Times New Roman"/>
              </a:rPr>
              <a:t>t</a:t>
            </a:r>
            <a:r>
              <a:rPr sz="2600" dirty="0">
                <a:latin typeface="Times New Roman"/>
                <a:cs typeface="Times New Roman"/>
              </a:rPr>
              <a:t>/</a:t>
            </a:r>
            <a:r>
              <a:rPr sz="2600" spc="-8" dirty="0">
                <a:latin typeface="Times New Roman"/>
                <a:cs typeface="Times New Roman"/>
              </a:rPr>
              <a:t>c</a:t>
            </a:r>
            <a:r>
              <a:rPr sz="2600" dirty="0">
                <a:latin typeface="Times New Roman"/>
                <a:cs typeface="Times New Roman"/>
              </a:rPr>
              <a:t>u</a:t>
            </a:r>
            <a:r>
              <a:rPr sz="2600" spc="4" dirty="0">
                <a:latin typeface="Times New Roman"/>
                <a:cs typeface="Times New Roman"/>
              </a:rPr>
              <a:t>r</a:t>
            </a:r>
            <a:r>
              <a:rPr sz="2600" dirty="0">
                <a:latin typeface="Times New Roman"/>
                <a:cs typeface="Times New Roman"/>
              </a:rPr>
              <a:t>t</a:t>
            </a:r>
            <a:r>
              <a:rPr sz="2600" spc="-8" dirty="0">
                <a:latin typeface="Times New Roman"/>
                <a:cs typeface="Times New Roman"/>
              </a:rPr>
              <a:t>a</a:t>
            </a:r>
            <a:r>
              <a:rPr sz="2600" dirty="0">
                <a:latin typeface="Times New Roman"/>
                <a:cs typeface="Times New Roman"/>
              </a:rPr>
              <a:t>in/</a:t>
            </a:r>
            <a:r>
              <a:rPr sz="2600" spc="-15" dirty="0">
                <a:latin typeface="Times New Roman"/>
                <a:cs typeface="Times New Roman"/>
              </a:rPr>
              <a:t> </a:t>
            </a:r>
            <a:r>
              <a:rPr sz="2600" dirty="0">
                <a:latin typeface="Times New Roman"/>
                <a:cs typeface="Times New Roman"/>
              </a:rPr>
              <a:t>plyba</a:t>
            </a:r>
            <a:r>
              <a:rPr sz="2600" spc="-19"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9" dirty="0">
                <a:latin typeface="Times New Roman"/>
                <a:cs typeface="Times New Roman"/>
              </a:rPr>
              <a:t> </a:t>
            </a:r>
            <a:r>
              <a:rPr sz="2600" dirty="0">
                <a:latin typeface="Times New Roman"/>
                <a:cs typeface="Times New Roman"/>
              </a:rPr>
              <a:t>→ </a:t>
            </a:r>
            <a:r>
              <a:rPr sz="2600" spc="4" dirty="0">
                <a:latin typeface="Times New Roman"/>
                <a:cs typeface="Times New Roman"/>
              </a:rPr>
              <a:t>p</a:t>
            </a:r>
            <a:r>
              <a:rPr sz="2600" dirty="0">
                <a:latin typeface="Times New Roman"/>
                <a:cs typeface="Times New Roman"/>
              </a:rPr>
              <a:t>r</a:t>
            </a:r>
            <a:r>
              <a:rPr sz="2600" spc="4" dirty="0">
                <a:latin typeface="Times New Roman"/>
                <a:cs typeface="Times New Roman"/>
              </a:rPr>
              <a:t>o</a:t>
            </a:r>
            <a:r>
              <a:rPr sz="2600" dirty="0">
                <a:latin typeface="Times New Roman"/>
                <a:cs typeface="Times New Roman"/>
              </a:rPr>
              <a:t>cess</a:t>
            </a:r>
            <a:r>
              <a:rPr sz="2600" spc="-15" dirty="0">
                <a:latin typeface="Times New Roman"/>
                <a:cs typeface="Times New Roman"/>
              </a:rPr>
              <a:t>e</a:t>
            </a:r>
            <a:r>
              <a:rPr sz="2600" dirty="0">
                <a:latin typeface="Times New Roman"/>
                <a:cs typeface="Times New Roman"/>
              </a:rPr>
              <a:t>d</a:t>
            </a:r>
            <a:r>
              <a:rPr sz="2600" spc="-30" dirty="0">
                <a:latin typeface="Times New Roman"/>
                <a:cs typeface="Times New Roman"/>
              </a:rPr>
              <a:t> </a:t>
            </a:r>
            <a:r>
              <a:rPr sz="2600" dirty="0">
                <a:latin typeface="Times New Roman"/>
                <a:cs typeface="Times New Roman"/>
              </a:rPr>
              <a:t>p</a:t>
            </a:r>
            <a:r>
              <a:rPr sz="2600" spc="8" dirty="0">
                <a:latin typeface="Times New Roman"/>
                <a:cs typeface="Times New Roman"/>
              </a:rPr>
              <a:t>o</a:t>
            </a:r>
            <a:r>
              <a:rPr sz="2600" dirty="0">
                <a:latin typeface="Times New Roman"/>
                <a:cs typeface="Times New Roman"/>
              </a:rPr>
              <a:t>l</a:t>
            </a:r>
            <a:r>
              <a:rPr sz="2600" spc="-8" dirty="0">
                <a:latin typeface="Times New Roman"/>
                <a:cs typeface="Times New Roman"/>
              </a:rPr>
              <a:t>e</a:t>
            </a:r>
            <a:r>
              <a:rPr sz="2600" dirty="0">
                <a:latin typeface="Times New Roman"/>
                <a:cs typeface="Times New Roman"/>
              </a:rPr>
              <a:t>s</a:t>
            </a:r>
            <a:r>
              <a:rPr sz="2600" spc="-15" dirty="0">
                <a:latin typeface="Times New Roman"/>
                <a:cs typeface="Times New Roman"/>
              </a:rPr>
              <a:t> </a:t>
            </a:r>
            <a:r>
              <a:rPr sz="2600" dirty="0">
                <a:latin typeface="Times New Roman"/>
                <a:cs typeface="Times New Roman"/>
              </a:rPr>
              <a:t>→ </a:t>
            </a:r>
            <a:r>
              <a:rPr sz="2600" spc="4" dirty="0">
                <a:latin typeface="Times New Roman"/>
                <a:cs typeface="Times New Roman"/>
              </a:rPr>
              <a:t>d</a:t>
            </a:r>
            <a:r>
              <a:rPr sz="2600" dirty="0">
                <a:latin typeface="Times New Roman"/>
                <a:cs typeface="Times New Roman"/>
              </a:rPr>
              <a:t>a</a:t>
            </a:r>
            <a:r>
              <a:rPr sz="2600" spc="-8" dirty="0">
                <a:latin typeface="Times New Roman"/>
                <a:cs typeface="Times New Roman"/>
              </a:rPr>
              <a:t>i</a:t>
            </a:r>
            <a:r>
              <a:rPr sz="2600" dirty="0">
                <a:latin typeface="Times New Roman"/>
                <a:cs typeface="Times New Roman"/>
              </a:rPr>
              <a:t>ly</a:t>
            </a:r>
            <a:r>
              <a:rPr lang="en-IN" sz="2600" dirty="0">
                <a:latin typeface="Times New Roman"/>
                <a:cs typeface="Times New Roman"/>
              </a:rPr>
              <a:t> </a:t>
            </a:r>
            <a:r>
              <a:rPr sz="2600" dirty="0">
                <a:latin typeface="Times New Roman"/>
                <a:cs typeface="Times New Roman"/>
              </a:rPr>
              <a:t>p</a:t>
            </a:r>
            <a:r>
              <a:rPr sz="2600" spc="4" dirty="0">
                <a:latin typeface="Times New Roman"/>
                <a:cs typeface="Times New Roman"/>
              </a:rPr>
              <a:t>r</a:t>
            </a:r>
            <a:r>
              <a:rPr sz="2600" dirty="0">
                <a:latin typeface="Times New Roman"/>
                <a:cs typeface="Times New Roman"/>
              </a:rPr>
              <a:t>o</a:t>
            </a:r>
            <a:r>
              <a:rPr sz="2600" spc="4" dirty="0">
                <a:latin typeface="Times New Roman"/>
                <a:cs typeface="Times New Roman"/>
              </a:rPr>
              <a:t>d</a:t>
            </a:r>
            <a:r>
              <a:rPr sz="2600" dirty="0">
                <a:latin typeface="Times New Roman"/>
                <a:cs typeface="Times New Roman"/>
              </a:rPr>
              <a:t>u</a:t>
            </a:r>
            <a:r>
              <a:rPr sz="2600" spc="-8" dirty="0">
                <a:latin typeface="Times New Roman"/>
                <a:cs typeface="Times New Roman"/>
              </a:rPr>
              <a:t>c</a:t>
            </a:r>
            <a:r>
              <a:rPr sz="2600" dirty="0">
                <a:latin typeface="Times New Roman"/>
                <a:cs typeface="Times New Roman"/>
              </a:rPr>
              <a:t>ts</a:t>
            </a:r>
            <a:r>
              <a:rPr sz="2600" spc="-30" dirty="0">
                <a:latin typeface="Times New Roman"/>
                <a:cs typeface="Times New Roman"/>
              </a:rPr>
              <a:t> </a:t>
            </a:r>
            <a:r>
              <a:rPr sz="2600" spc="4" dirty="0">
                <a:latin typeface="Times New Roman"/>
                <a:cs typeface="Times New Roman"/>
              </a:rPr>
              <a:t>→</a:t>
            </a:r>
            <a:r>
              <a:rPr sz="2600" spc="-11" dirty="0">
                <a:latin typeface="Times New Roman"/>
                <a:cs typeface="Times New Roman"/>
              </a:rPr>
              <a:t> </a:t>
            </a:r>
            <a:r>
              <a:rPr sz="2600" dirty="0">
                <a:latin typeface="Times New Roman"/>
                <a:cs typeface="Times New Roman"/>
              </a:rPr>
              <a:t>chopst</a:t>
            </a:r>
            <a:r>
              <a:rPr sz="2600" spc="-8" dirty="0">
                <a:latin typeface="Times New Roman"/>
                <a:cs typeface="Times New Roman"/>
              </a:rPr>
              <a:t>i</a:t>
            </a:r>
            <a:r>
              <a:rPr sz="2600" dirty="0">
                <a:latin typeface="Times New Roman"/>
                <a:cs typeface="Times New Roman"/>
              </a:rPr>
              <a:t>ck	</a:t>
            </a:r>
            <a:r>
              <a:rPr sz="2600" spc="4" dirty="0">
                <a:latin typeface="Times New Roman"/>
                <a:cs typeface="Times New Roman"/>
              </a:rPr>
              <a:t>→</a:t>
            </a:r>
            <a:r>
              <a:rPr sz="2600" spc="8" dirty="0">
                <a:latin typeface="Times New Roman"/>
                <a:cs typeface="Times New Roman"/>
              </a:rPr>
              <a:t> </a:t>
            </a:r>
            <a:r>
              <a:rPr sz="2600" dirty="0">
                <a:solidFill>
                  <a:srgbClr val="FF0000"/>
                </a:solidFill>
                <a:latin typeface="Times New Roman"/>
                <a:cs typeface="Times New Roman"/>
              </a:rPr>
              <a:t>l</a:t>
            </a:r>
            <a:r>
              <a:rPr sz="2600" spc="-8" dirty="0">
                <a:solidFill>
                  <a:srgbClr val="FF0000"/>
                </a:solidFill>
                <a:latin typeface="Times New Roman"/>
                <a:cs typeface="Times New Roman"/>
              </a:rPr>
              <a:t>a</a:t>
            </a:r>
            <a:r>
              <a:rPr sz="2600" spc="-15" dirty="0">
                <a:solidFill>
                  <a:srgbClr val="FF0000"/>
                </a:solidFill>
                <a:latin typeface="Times New Roman"/>
                <a:cs typeface="Times New Roman"/>
              </a:rPr>
              <a:t>m</a:t>
            </a:r>
            <a:r>
              <a:rPr sz="2600" dirty="0">
                <a:solidFill>
                  <a:srgbClr val="FF0000"/>
                </a:solidFill>
                <a:latin typeface="Times New Roman"/>
                <a:cs typeface="Times New Roman"/>
              </a:rPr>
              <a:t>ina</a:t>
            </a:r>
            <a:r>
              <a:rPr sz="2600" spc="-8" dirty="0">
                <a:solidFill>
                  <a:srgbClr val="FF0000"/>
                </a:solidFill>
                <a:latin typeface="Times New Roman"/>
                <a:cs typeface="Times New Roman"/>
              </a:rPr>
              <a:t>t</a:t>
            </a:r>
            <a:r>
              <a:rPr sz="2600" dirty="0">
                <a:solidFill>
                  <a:srgbClr val="FF0000"/>
                </a:solidFill>
                <a:latin typeface="Times New Roman"/>
                <a:cs typeface="Times New Roman"/>
              </a:rPr>
              <a:t>ed</a:t>
            </a:r>
            <a:r>
              <a:rPr sz="2600" spc="-8" dirty="0">
                <a:solidFill>
                  <a:srgbClr val="FF0000"/>
                </a:solidFill>
                <a:latin typeface="Times New Roman"/>
                <a:cs typeface="Times New Roman"/>
              </a:rPr>
              <a:t> </a:t>
            </a:r>
            <a:r>
              <a:rPr sz="2600" dirty="0">
                <a:solidFill>
                  <a:srgbClr val="FF0000"/>
                </a:solidFill>
                <a:latin typeface="Times New Roman"/>
                <a:cs typeface="Times New Roman"/>
              </a:rPr>
              <a:t>f</a:t>
            </a:r>
            <a:r>
              <a:rPr sz="2600" spc="4" dirty="0">
                <a:solidFill>
                  <a:srgbClr val="FF0000"/>
                </a:solidFill>
                <a:latin typeface="Times New Roman"/>
                <a:cs typeface="Times New Roman"/>
              </a:rPr>
              <a:t>u</a:t>
            </a:r>
            <a:r>
              <a:rPr sz="2600" dirty="0">
                <a:solidFill>
                  <a:srgbClr val="FF0000"/>
                </a:solidFill>
                <a:latin typeface="Times New Roman"/>
                <a:cs typeface="Times New Roman"/>
              </a:rPr>
              <a:t>r</a:t>
            </a:r>
            <a:r>
              <a:rPr sz="2600" spc="4" dirty="0">
                <a:solidFill>
                  <a:srgbClr val="FF0000"/>
                </a:solidFill>
                <a:latin typeface="Times New Roman"/>
                <a:cs typeface="Times New Roman"/>
              </a:rPr>
              <a:t>n</a:t>
            </a:r>
            <a:r>
              <a:rPr sz="2600" dirty="0">
                <a:solidFill>
                  <a:srgbClr val="FF0000"/>
                </a:solidFill>
                <a:latin typeface="Times New Roman"/>
                <a:cs typeface="Times New Roman"/>
              </a:rPr>
              <a:t>i</a:t>
            </a:r>
            <a:r>
              <a:rPr sz="2600" spc="-19" dirty="0">
                <a:solidFill>
                  <a:srgbClr val="FF0000"/>
                </a:solidFill>
                <a:latin typeface="Times New Roman"/>
                <a:cs typeface="Times New Roman"/>
              </a:rPr>
              <a:t>t</a:t>
            </a:r>
            <a:r>
              <a:rPr sz="2600" dirty="0">
                <a:solidFill>
                  <a:srgbClr val="FF0000"/>
                </a:solidFill>
                <a:latin typeface="Times New Roman"/>
                <a:cs typeface="Times New Roman"/>
              </a:rPr>
              <a:t>ure</a:t>
            </a:r>
            <a:r>
              <a:rPr sz="2600" spc="-23" dirty="0">
                <a:solidFill>
                  <a:srgbClr val="FF0000"/>
                </a:solidFill>
                <a:latin typeface="Times New Roman"/>
                <a:cs typeface="Times New Roman"/>
              </a:rPr>
              <a:t> </a:t>
            </a:r>
            <a:r>
              <a:rPr sz="2600" spc="4" dirty="0">
                <a:latin typeface="Times New Roman"/>
                <a:cs typeface="Times New Roman"/>
              </a:rPr>
              <a:t>→</a:t>
            </a:r>
            <a:r>
              <a:rPr sz="2600" dirty="0">
                <a:latin typeface="Times New Roman"/>
                <a:cs typeface="Times New Roman"/>
              </a:rPr>
              <a:t> </a:t>
            </a:r>
            <a:r>
              <a:rPr sz="2600" spc="-8" dirty="0">
                <a:latin typeface="Times New Roman"/>
                <a:cs typeface="Times New Roman"/>
              </a:rPr>
              <a:t> </a:t>
            </a:r>
            <a:r>
              <a:rPr sz="2600" dirty="0">
                <a:solidFill>
                  <a:srgbClr val="FF0000"/>
                </a:solidFill>
                <a:latin typeface="Times New Roman"/>
                <a:cs typeface="Times New Roman"/>
              </a:rPr>
              <a:t>ba</a:t>
            </a:r>
            <a:r>
              <a:rPr sz="2600" spc="-15" dirty="0">
                <a:solidFill>
                  <a:srgbClr val="FF0000"/>
                </a:solidFill>
                <a:latin typeface="Times New Roman"/>
                <a:cs typeface="Times New Roman"/>
              </a:rPr>
              <a:t>m</a:t>
            </a:r>
            <a:r>
              <a:rPr sz="2600" dirty="0">
                <a:solidFill>
                  <a:srgbClr val="FF0000"/>
                </a:solidFill>
                <a:latin typeface="Times New Roman"/>
                <a:cs typeface="Times New Roman"/>
              </a:rPr>
              <a:t>b</a:t>
            </a:r>
            <a:r>
              <a:rPr sz="2600" spc="4" dirty="0">
                <a:solidFill>
                  <a:srgbClr val="FF0000"/>
                </a:solidFill>
                <a:latin typeface="Times New Roman"/>
                <a:cs typeface="Times New Roman"/>
              </a:rPr>
              <a:t>oo</a:t>
            </a:r>
            <a:r>
              <a:rPr sz="2600" dirty="0">
                <a:solidFill>
                  <a:srgbClr val="FF0000"/>
                </a:solidFill>
                <a:latin typeface="Times New Roman"/>
                <a:cs typeface="Times New Roman"/>
              </a:rPr>
              <a:t>-wood</a:t>
            </a:r>
            <a:r>
              <a:rPr sz="2600" spc="-30" dirty="0">
                <a:solidFill>
                  <a:srgbClr val="FF0000"/>
                </a:solidFill>
                <a:latin typeface="Times New Roman"/>
                <a:cs typeface="Times New Roman"/>
              </a:rPr>
              <a:t> </a:t>
            </a:r>
            <a:r>
              <a:rPr sz="2600" dirty="0">
                <a:solidFill>
                  <a:srgbClr val="FF0000"/>
                </a:solidFill>
                <a:latin typeface="Times New Roman"/>
                <a:cs typeface="Times New Roman"/>
              </a:rPr>
              <a:t>co</a:t>
            </a:r>
            <a:r>
              <a:rPr sz="2600" spc="-15" dirty="0">
                <a:solidFill>
                  <a:srgbClr val="FF0000"/>
                </a:solidFill>
                <a:latin typeface="Times New Roman"/>
                <a:cs typeface="Times New Roman"/>
              </a:rPr>
              <a:t>m</a:t>
            </a:r>
            <a:r>
              <a:rPr sz="2600" dirty="0">
                <a:solidFill>
                  <a:srgbClr val="FF0000"/>
                </a:solidFill>
                <a:latin typeface="Times New Roman"/>
                <a:cs typeface="Times New Roman"/>
              </a:rPr>
              <a:t>p</a:t>
            </a:r>
            <a:r>
              <a:rPr sz="2600" spc="4" dirty="0">
                <a:solidFill>
                  <a:srgbClr val="FF0000"/>
                </a:solidFill>
                <a:latin typeface="Times New Roman"/>
                <a:cs typeface="Times New Roman"/>
              </a:rPr>
              <a:t>o</a:t>
            </a:r>
            <a:r>
              <a:rPr sz="2600" dirty="0">
                <a:solidFill>
                  <a:srgbClr val="FF0000"/>
                </a:solidFill>
                <a:latin typeface="Times New Roman"/>
                <a:cs typeface="Times New Roman"/>
              </a:rPr>
              <a:t>s</a:t>
            </a:r>
            <a:r>
              <a:rPr sz="2600" spc="-8" dirty="0">
                <a:solidFill>
                  <a:srgbClr val="FF0000"/>
                </a:solidFill>
                <a:latin typeface="Times New Roman"/>
                <a:cs typeface="Times New Roman"/>
              </a:rPr>
              <a:t>i</a:t>
            </a:r>
            <a:r>
              <a:rPr sz="2600" dirty="0">
                <a:solidFill>
                  <a:srgbClr val="FF0000"/>
                </a:solidFill>
                <a:latin typeface="Times New Roman"/>
                <a:cs typeface="Times New Roman"/>
              </a:rPr>
              <a:t>te</a:t>
            </a:r>
            <a:r>
              <a:rPr lang="en-IN" sz="2600" dirty="0">
                <a:solidFill>
                  <a:srgbClr val="FF0000"/>
                </a:solidFill>
                <a:latin typeface="Times New Roman"/>
                <a:cs typeface="Times New Roman"/>
              </a:rPr>
              <a:t> </a:t>
            </a:r>
            <a:r>
              <a:rPr sz="2600" dirty="0">
                <a:latin typeface="Times New Roman"/>
                <a:cs typeface="Times New Roman"/>
              </a:rPr>
              <a:t>→ha</a:t>
            </a:r>
            <a:r>
              <a:rPr sz="2600" spc="4" dirty="0">
                <a:latin typeface="Times New Roman"/>
                <a:cs typeface="Times New Roman"/>
              </a:rPr>
              <a:t>n</a:t>
            </a:r>
            <a:r>
              <a:rPr sz="2600" dirty="0">
                <a:latin typeface="Times New Roman"/>
                <a:cs typeface="Times New Roman"/>
              </a:rPr>
              <a:t>dicraf</a:t>
            </a:r>
            <a:r>
              <a:rPr sz="2600" spc="-8" dirty="0">
                <a:latin typeface="Times New Roman"/>
                <a:cs typeface="Times New Roman"/>
              </a:rPr>
              <a:t>t</a:t>
            </a:r>
            <a:r>
              <a:rPr sz="2600" dirty="0">
                <a:latin typeface="Times New Roman"/>
                <a:cs typeface="Times New Roman"/>
              </a:rPr>
              <a:t>s</a:t>
            </a:r>
            <a:r>
              <a:rPr sz="2600" spc="-34" dirty="0">
                <a:latin typeface="Times New Roman"/>
                <a:cs typeface="Times New Roman"/>
              </a:rPr>
              <a:t> </a:t>
            </a:r>
            <a:r>
              <a:rPr sz="2600" dirty="0">
                <a:latin typeface="Times New Roman"/>
                <a:cs typeface="Times New Roman"/>
              </a:rPr>
              <a:t>→</a:t>
            </a:r>
            <a:r>
              <a:rPr sz="2600" spc="-4" dirty="0">
                <a:latin typeface="Times New Roman"/>
                <a:cs typeface="Times New Roman"/>
              </a:rPr>
              <a:t> </a:t>
            </a:r>
            <a:r>
              <a:rPr sz="2600" dirty="0">
                <a:solidFill>
                  <a:srgbClr val="FF0000"/>
                </a:solidFill>
                <a:latin typeface="Times New Roman"/>
                <a:cs typeface="Times New Roman"/>
              </a:rPr>
              <a:t>cha</a:t>
            </a:r>
            <a:r>
              <a:rPr sz="2600" spc="4" dirty="0">
                <a:solidFill>
                  <a:srgbClr val="FF0000"/>
                </a:solidFill>
                <a:latin typeface="Times New Roman"/>
                <a:cs typeface="Times New Roman"/>
              </a:rPr>
              <a:t>r</a:t>
            </a:r>
            <a:r>
              <a:rPr sz="2600" dirty="0">
                <a:solidFill>
                  <a:srgbClr val="FF0000"/>
                </a:solidFill>
                <a:latin typeface="Times New Roman"/>
                <a:cs typeface="Times New Roman"/>
              </a:rPr>
              <a:t>coal</a:t>
            </a:r>
            <a:r>
              <a:rPr sz="2600" spc="-8" dirty="0">
                <a:solidFill>
                  <a:srgbClr val="FF0000"/>
                </a:solidFill>
                <a:latin typeface="Times New Roman"/>
                <a:cs typeface="Times New Roman"/>
              </a:rPr>
              <a:t>/</a:t>
            </a:r>
            <a:r>
              <a:rPr sz="2600" dirty="0">
                <a:solidFill>
                  <a:srgbClr val="FF0000"/>
                </a:solidFill>
                <a:latin typeface="Times New Roman"/>
                <a:cs typeface="Times New Roman"/>
              </a:rPr>
              <a:t>coal</a:t>
            </a:r>
            <a:r>
              <a:rPr sz="2600" spc="-38" dirty="0">
                <a:solidFill>
                  <a:srgbClr val="FF0000"/>
                </a:solidFill>
                <a:latin typeface="Times New Roman"/>
                <a:cs typeface="Times New Roman"/>
              </a:rPr>
              <a:t> </a:t>
            </a:r>
            <a:r>
              <a:rPr sz="2600" dirty="0">
                <a:solidFill>
                  <a:srgbClr val="FF0000"/>
                </a:solidFill>
                <a:latin typeface="Times New Roman"/>
                <a:cs typeface="Times New Roman"/>
              </a:rPr>
              <a:t>t</a:t>
            </a:r>
            <a:r>
              <a:rPr sz="2600" spc="-8" dirty="0">
                <a:solidFill>
                  <a:srgbClr val="FF0000"/>
                </a:solidFill>
                <a:latin typeface="Times New Roman"/>
                <a:cs typeface="Times New Roman"/>
              </a:rPr>
              <a:t>a</a:t>
            </a:r>
            <a:r>
              <a:rPr sz="2600" dirty="0">
                <a:solidFill>
                  <a:srgbClr val="FF0000"/>
                </a:solidFill>
                <a:latin typeface="Times New Roman"/>
                <a:cs typeface="Times New Roman"/>
              </a:rPr>
              <a:t>r </a:t>
            </a:r>
            <a:r>
              <a:rPr sz="2600" dirty="0">
                <a:latin typeface="Times New Roman"/>
                <a:cs typeface="Times New Roman"/>
              </a:rPr>
              <a:t>→</a:t>
            </a:r>
            <a:r>
              <a:rPr sz="2600" spc="-8" dirty="0">
                <a:latin typeface="Times New Roman"/>
                <a:cs typeface="Times New Roman"/>
              </a:rPr>
              <a:t> </a:t>
            </a:r>
            <a:r>
              <a:rPr sz="2600" dirty="0">
                <a:latin typeface="Times New Roman"/>
                <a:cs typeface="Times New Roman"/>
              </a:rPr>
              <a:t>ba</a:t>
            </a:r>
            <a:r>
              <a:rPr sz="2600" spc="-15" dirty="0">
                <a:latin typeface="Times New Roman"/>
                <a:cs typeface="Times New Roman"/>
              </a:rPr>
              <a:t>m</a:t>
            </a:r>
            <a:r>
              <a:rPr sz="2600" dirty="0">
                <a:latin typeface="Times New Roman"/>
                <a:cs typeface="Times New Roman"/>
              </a:rPr>
              <a:t>b</a:t>
            </a:r>
            <a:r>
              <a:rPr sz="2600" spc="8" dirty="0">
                <a:latin typeface="Times New Roman"/>
                <a:cs typeface="Times New Roman"/>
              </a:rPr>
              <a:t>o</a:t>
            </a:r>
            <a:r>
              <a:rPr sz="2600" dirty="0">
                <a:latin typeface="Times New Roman"/>
                <a:cs typeface="Times New Roman"/>
              </a:rPr>
              <a:t>o</a:t>
            </a:r>
            <a:r>
              <a:rPr sz="2600" spc="-11" dirty="0">
                <a:latin typeface="Times New Roman"/>
                <a:cs typeface="Times New Roman"/>
              </a:rPr>
              <a:t> </a:t>
            </a:r>
            <a:r>
              <a:rPr sz="2600" dirty="0">
                <a:latin typeface="Times New Roman"/>
                <a:cs typeface="Times New Roman"/>
              </a:rPr>
              <a:t>p</a:t>
            </a:r>
            <a:r>
              <a:rPr sz="2600" spc="8" dirty="0">
                <a:latin typeface="Times New Roman"/>
                <a:cs typeface="Times New Roman"/>
              </a:rPr>
              <a:t>u</a:t>
            </a:r>
            <a:r>
              <a:rPr sz="2600" dirty="0">
                <a:latin typeface="Times New Roman"/>
                <a:cs typeface="Times New Roman"/>
              </a:rPr>
              <a:t>lp</a:t>
            </a:r>
            <a:r>
              <a:rPr sz="2600" spc="-15" dirty="0">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dirty="0">
                <a:solidFill>
                  <a:srgbClr val="FF0000"/>
                </a:solidFill>
                <a:latin typeface="Times New Roman"/>
                <a:cs typeface="Times New Roman"/>
              </a:rPr>
              <a:t>flav</a:t>
            </a:r>
            <a:r>
              <a:rPr sz="2600" spc="4" dirty="0">
                <a:solidFill>
                  <a:srgbClr val="FF0000"/>
                </a:solidFill>
                <a:latin typeface="Times New Roman"/>
                <a:cs typeface="Times New Roman"/>
              </a:rPr>
              <a:t>o</a:t>
            </a:r>
            <a:r>
              <a:rPr sz="2600" dirty="0">
                <a:solidFill>
                  <a:srgbClr val="FF0000"/>
                </a:solidFill>
                <a:latin typeface="Times New Roman"/>
                <a:cs typeface="Times New Roman"/>
              </a:rPr>
              <a:t>ne</a:t>
            </a:r>
            <a:r>
              <a:rPr sz="2600" spc="-23" dirty="0">
                <a:solidFill>
                  <a:srgbClr val="FF0000"/>
                </a:solidFill>
                <a:latin typeface="Times New Roman"/>
                <a:cs typeface="Times New Roman"/>
              </a:rPr>
              <a:t> </a:t>
            </a:r>
            <a:r>
              <a:rPr sz="2600" dirty="0">
                <a:solidFill>
                  <a:srgbClr val="FF0000"/>
                </a:solidFill>
                <a:latin typeface="Times New Roman"/>
                <a:cs typeface="Times New Roman"/>
              </a:rPr>
              <a:t>p</a:t>
            </a:r>
            <a:r>
              <a:rPr sz="2600" spc="4" dirty="0">
                <a:solidFill>
                  <a:srgbClr val="FF0000"/>
                </a:solidFill>
                <a:latin typeface="Times New Roman"/>
                <a:cs typeface="Times New Roman"/>
              </a:rPr>
              <a:t>r</a:t>
            </a:r>
            <a:r>
              <a:rPr sz="2600" dirty="0">
                <a:solidFill>
                  <a:srgbClr val="FF0000"/>
                </a:solidFill>
                <a:latin typeface="Times New Roman"/>
                <a:cs typeface="Times New Roman"/>
              </a:rPr>
              <a:t>o</a:t>
            </a:r>
            <a:r>
              <a:rPr sz="2600" spc="8" dirty="0">
                <a:solidFill>
                  <a:srgbClr val="FF0000"/>
                </a:solidFill>
                <a:latin typeface="Times New Roman"/>
                <a:cs typeface="Times New Roman"/>
              </a:rPr>
              <a:t>d</a:t>
            </a:r>
            <a:r>
              <a:rPr sz="2600" dirty="0">
                <a:solidFill>
                  <a:srgbClr val="FF0000"/>
                </a:solidFill>
                <a:latin typeface="Times New Roman"/>
                <a:cs typeface="Times New Roman"/>
              </a:rPr>
              <a:t>u</a:t>
            </a:r>
            <a:r>
              <a:rPr sz="2600" spc="-8" dirty="0">
                <a:solidFill>
                  <a:srgbClr val="FF0000"/>
                </a:solidFill>
                <a:latin typeface="Times New Roman"/>
                <a:cs typeface="Times New Roman"/>
              </a:rPr>
              <a:t>c</a:t>
            </a:r>
            <a:r>
              <a:rPr sz="2600" dirty="0">
                <a:solidFill>
                  <a:srgbClr val="FF0000"/>
                </a:solidFill>
                <a:latin typeface="Times New Roman"/>
                <a:cs typeface="Times New Roman"/>
              </a:rPr>
              <a:t>ts</a:t>
            </a:r>
            <a:r>
              <a:rPr sz="2600" spc="-23" dirty="0">
                <a:solidFill>
                  <a:srgbClr val="FF0000"/>
                </a:solidFill>
                <a:latin typeface="Times New Roman"/>
                <a:cs typeface="Times New Roman"/>
              </a:rPr>
              <a:t> </a:t>
            </a:r>
            <a:r>
              <a:rPr sz="2600" dirty="0">
                <a:latin typeface="Times New Roman"/>
                <a:cs typeface="Times New Roman"/>
              </a:rPr>
              <a:t>→</a:t>
            </a:r>
            <a:r>
              <a:rPr sz="2600" spc="-8" dirty="0">
                <a:latin typeface="Times New Roman"/>
                <a:cs typeface="Times New Roman"/>
              </a:rPr>
              <a:t> </a:t>
            </a:r>
            <a:r>
              <a:rPr sz="2600" dirty="0">
                <a:solidFill>
                  <a:srgbClr val="FF0000"/>
                </a:solidFill>
                <a:latin typeface="Times New Roman"/>
                <a:cs typeface="Times New Roman"/>
              </a:rPr>
              <a:t>pa</a:t>
            </a:r>
            <a:r>
              <a:rPr sz="2600" spc="4" dirty="0">
                <a:solidFill>
                  <a:srgbClr val="FF0000"/>
                </a:solidFill>
                <a:latin typeface="Times New Roman"/>
                <a:cs typeface="Times New Roman"/>
              </a:rPr>
              <a:t>r</a:t>
            </a:r>
            <a:r>
              <a:rPr sz="2600" dirty="0">
                <a:solidFill>
                  <a:srgbClr val="FF0000"/>
                </a:solidFill>
                <a:latin typeface="Times New Roman"/>
                <a:cs typeface="Times New Roman"/>
              </a:rPr>
              <a:t>t</a:t>
            </a:r>
            <a:r>
              <a:rPr sz="2600" spc="-8" dirty="0">
                <a:solidFill>
                  <a:srgbClr val="FF0000"/>
                </a:solidFill>
                <a:latin typeface="Times New Roman"/>
                <a:cs typeface="Times New Roman"/>
              </a:rPr>
              <a:t>i</a:t>
            </a:r>
            <a:r>
              <a:rPr sz="2600" dirty="0">
                <a:solidFill>
                  <a:srgbClr val="FF0000"/>
                </a:solidFill>
                <a:latin typeface="Times New Roman"/>
                <a:cs typeface="Times New Roman"/>
              </a:rPr>
              <a:t>c</a:t>
            </a:r>
            <a:r>
              <a:rPr sz="2600" spc="-8" dirty="0">
                <a:solidFill>
                  <a:srgbClr val="FF0000"/>
                </a:solidFill>
                <a:latin typeface="Times New Roman"/>
                <a:cs typeface="Times New Roman"/>
              </a:rPr>
              <a:t>l</a:t>
            </a:r>
            <a:r>
              <a:rPr sz="2600" dirty="0">
                <a:solidFill>
                  <a:srgbClr val="FF0000"/>
                </a:solidFill>
                <a:latin typeface="Times New Roman"/>
                <a:cs typeface="Times New Roman"/>
              </a:rPr>
              <a:t>e b</a:t>
            </a:r>
            <a:r>
              <a:rPr sz="2600" spc="8" dirty="0">
                <a:solidFill>
                  <a:srgbClr val="FF0000"/>
                </a:solidFill>
                <a:latin typeface="Times New Roman"/>
                <a:cs typeface="Times New Roman"/>
              </a:rPr>
              <a:t>o</a:t>
            </a:r>
            <a:r>
              <a:rPr sz="2600" dirty="0">
                <a:solidFill>
                  <a:srgbClr val="FF0000"/>
                </a:solidFill>
                <a:latin typeface="Times New Roman"/>
                <a:cs typeface="Times New Roman"/>
              </a:rPr>
              <a:t>ard</a:t>
            </a:r>
            <a:r>
              <a:rPr sz="2600" spc="-19" dirty="0">
                <a:solidFill>
                  <a:srgbClr val="FF0000"/>
                </a:solidFill>
                <a:latin typeface="Times New Roman"/>
                <a:cs typeface="Times New Roman"/>
              </a:rPr>
              <a:t> </a:t>
            </a:r>
            <a:r>
              <a:rPr sz="2600" dirty="0">
                <a:latin typeface="Times New Roman"/>
                <a:cs typeface="Times New Roman"/>
              </a:rPr>
              <a:t>→ </a:t>
            </a:r>
            <a:r>
              <a:rPr sz="2600" spc="-8" dirty="0">
                <a:latin typeface="Times New Roman"/>
                <a:cs typeface="Times New Roman"/>
              </a:rPr>
              <a:t> </a:t>
            </a:r>
            <a:r>
              <a:rPr sz="2600" spc="-15" dirty="0">
                <a:latin typeface="Times New Roman"/>
                <a:cs typeface="Times New Roman"/>
              </a:rPr>
              <a:t>m</a:t>
            </a:r>
            <a:r>
              <a:rPr sz="2600" dirty="0">
                <a:latin typeface="Times New Roman"/>
                <a:cs typeface="Times New Roman"/>
              </a:rPr>
              <a:t>edic</a:t>
            </a:r>
            <a:r>
              <a:rPr sz="2600" spc="-8" dirty="0">
                <a:latin typeface="Times New Roman"/>
                <a:cs typeface="Times New Roman"/>
              </a:rPr>
              <a:t>i</a:t>
            </a:r>
            <a:r>
              <a:rPr sz="2600" dirty="0">
                <a:latin typeface="Times New Roman"/>
                <a:cs typeface="Times New Roman"/>
              </a:rPr>
              <a:t>ne</a:t>
            </a:r>
          </a:p>
        </p:txBody>
      </p:sp>
      <p:sp>
        <p:nvSpPr>
          <p:cNvPr id="6" name="object 6"/>
          <p:cNvSpPr txBox="1">
            <a:spLocks noGrp="1"/>
          </p:cNvSpPr>
          <p:nvPr>
            <p:ph type="title"/>
          </p:nvPr>
        </p:nvSpPr>
        <p:spPr>
          <a:xfrm>
            <a:off x="2750022" y="-29072"/>
            <a:ext cx="5535454" cy="997196"/>
          </a:xfrm>
          <a:prstGeom prst="rect">
            <a:avLst/>
          </a:prstGeom>
        </p:spPr>
        <p:txBody>
          <a:bodyPr vert="horz" wrap="square" lIns="0" tIns="0" rIns="0" bIns="0" rtlCol="0" anchor="ctr">
            <a:spAutoFit/>
          </a:bodyPr>
          <a:lstStyle/>
          <a:p>
            <a:pPr marL="9525"/>
            <a:r>
              <a:rPr lang="en-US" sz="3600" dirty="0">
                <a:solidFill>
                  <a:srgbClr val="99CA38"/>
                </a:solidFill>
                <a:latin typeface="Times New Roman"/>
                <a:cs typeface="Times New Roman"/>
              </a:rPr>
              <a:t>3) Rapid Industrial Development: </a:t>
            </a:r>
            <a:r>
              <a:rPr sz="3600" dirty="0">
                <a:solidFill>
                  <a:srgbClr val="99CA38"/>
                </a:solidFill>
                <a:latin typeface="Times New Roman"/>
                <a:cs typeface="Times New Roman"/>
              </a:rPr>
              <a:t>1993-1998</a:t>
            </a:r>
          </a:p>
        </p:txBody>
      </p:sp>
      <p:sp>
        <p:nvSpPr>
          <p:cNvPr id="7" name="object 7"/>
          <p:cNvSpPr/>
          <p:nvPr/>
        </p:nvSpPr>
        <p:spPr>
          <a:xfrm>
            <a:off x="1940441" y="3597378"/>
            <a:ext cx="2051495" cy="1538288"/>
          </a:xfrm>
          <a:prstGeom prst="rect">
            <a:avLst/>
          </a:prstGeom>
          <a:blipFill>
            <a:blip r:embed="rId5" cstate="print"/>
            <a:stretch>
              <a:fillRect/>
            </a:stretch>
          </a:blipFill>
        </p:spPr>
        <p:txBody>
          <a:bodyPr wrap="square" lIns="0" tIns="0" rIns="0" bIns="0" rtlCol="0"/>
          <a:lstStyle/>
          <a:p>
            <a:endParaRPr sz="1350"/>
          </a:p>
        </p:txBody>
      </p:sp>
      <p:sp>
        <p:nvSpPr>
          <p:cNvPr id="8" name="object 8"/>
          <p:cNvSpPr/>
          <p:nvPr/>
        </p:nvSpPr>
        <p:spPr>
          <a:xfrm>
            <a:off x="1907679" y="5252132"/>
            <a:ext cx="2084257" cy="1374810"/>
          </a:xfrm>
          <a:prstGeom prst="rect">
            <a:avLst/>
          </a:prstGeom>
          <a:blipFill>
            <a:blip r:embed="rId6" cstate="print"/>
            <a:stretch>
              <a:fillRect/>
            </a:stretch>
          </a:blipFill>
        </p:spPr>
        <p:txBody>
          <a:bodyPr wrap="square" lIns="0" tIns="0" rIns="0" bIns="0" rtlCol="0"/>
          <a:lstStyle/>
          <a:p>
            <a:endParaRPr sz="1350"/>
          </a:p>
        </p:txBody>
      </p:sp>
      <p:sp>
        <p:nvSpPr>
          <p:cNvPr id="9" name="object 9"/>
          <p:cNvSpPr/>
          <p:nvPr/>
        </p:nvSpPr>
        <p:spPr>
          <a:xfrm>
            <a:off x="6758389" y="5135666"/>
            <a:ext cx="2198798" cy="1491276"/>
          </a:xfrm>
          <a:prstGeom prst="rect">
            <a:avLst/>
          </a:prstGeom>
          <a:blipFill>
            <a:blip r:embed="rId7" cstate="print"/>
            <a:stretch>
              <a:fillRect/>
            </a:stretch>
          </a:blipFill>
        </p:spPr>
        <p:txBody>
          <a:bodyPr wrap="square" lIns="0" tIns="0" rIns="0" bIns="0" rtlCol="0"/>
          <a:lstStyle/>
          <a:p>
            <a:endParaRPr sz="1350"/>
          </a:p>
        </p:txBody>
      </p:sp>
      <p:sp>
        <p:nvSpPr>
          <p:cNvPr id="10" name="object 10"/>
          <p:cNvSpPr/>
          <p:nvPr/>
        </p:nvSpPr>
        <p:spPr>
          <a:xfrm>
            <a:off x="4300879" y="3597378"/>
            <a:ext cx="2222849" cy="1538288"/>
          </a:xfrm>
          <a:prstGeom prst="rect">
            <a:avLst/>
          </a:prstGeom>
          <a:blipFill>
            <a:blip r:embed="rId8"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5747056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1652" y="722718"/>
            <a:ext cx="9006348" cy="2132892"/>
          </a:xfrm>
          <a:prstGeom prst="rect">
            <a:avLst/>
          </a:prstGeom>
        </p:spPr>
        <p:txBody>
          <a:bodyPr vert="horz" wrap="square" lIns="0" tIns="0" rIns="0" bIns="0" rtlCol="0" anchor="ctr">
            <a:spAutoFit/>
          </a:bodyPr>
          <a:lstStyle/>
          <a:p>
            <a:pPr marL="156209"/>
            <a:r>
              <a:rPr lang="en-US" sz="2200" spc="11" dirty="0">
                <a:solidFill>
                  <a:srgbClr val="99CA38"/>
                </a:solidFill>
                <a:latin typeface="Times New Roman"/>
                <a:cs typeface="Times New Roman"/>
              </a:rPr>
              <a:t>Expansion period </a:t>
            </a:r>
            <a:r>
              <a:rPr sz="2200" spc="11" dirty="0">
                <a:solidFill>
                  <a:srgbClr val="99CA38"/>
                </a:solidFill>
                <a:latin typeface="Times New Roman"/>
                <a:cs typeface="Times New Roman"/>
              </a:rPr>
              <a:t>1999-2005</a:t>
            </a:r>
            <a:r>
              <a:rPr lang="en-IN" sz="2200" spc="11" dirty="0">
                <a:solidFill>
                  <a:srgbClr val="99CA38"/>
                </a:solidFill>
                <a:latin typeface="Times New Roman"/>
                <a:cs typeface="Times New Roman"/>
              </a:rPr>
              <a:t/>
            </a:r>
            <a:br>
              <a:rPr lang="en-IN" sz="2200" spc="11" dirty="0">
                <a:solidFill>
                  <a:srgbClr val="99CA38"/>
                </a:solidFill>
                <a:latin typeface="Times New Roman"/>
                <a:cs typeface="Times New Roman"/>
              </a:rPr>
            </a:br>
            <a:r>
              <a:rPr sz="2200" dirty="0">
                <a:solidFill>
                  <a:srgbClr val="000000"/>
                </a:solidFill>
                <a:latin typeface="Times New Roman"/>
                <a:cs typeface="Times New Roman"/>
              </a:rPr>
              <a:t>B</a:t>
            </a:r>
            <a:r>
              <a:rPr sz="2200" spc="-8" dirty="0">
                <a:solidFill>
                  <a:srgbClr val="000000"/>
                </a:solidFill>
                <a:latin typeface="Times New Roman"/>
                <a:cs typeface="Times New Roman"/>
              </a:rPr>
              <a:t>a</a:t>
            </a:r>
            <a:r>
              <a:rPr sz="2200" spc="-19"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 F</a:t>
            </a:r>
            <a:r>
              <a:rPr sz="2200" spc="-8" dirty="0">
                <a:solidFill>
                  <a:srgbClr val="000000"/>
                </a:solidFill>
                <a:latin typeface="Times New Roman"/>
                <a:cs typeface="Times New Roman"/>
              </a:rPr>
              <a:t>l</a:t>
            </a:r>
            <a:r>
              <a:rPr sz="2200" dirty="0">
                <a:solidFill>
                  <a:srgbClr val="000000"/>
                </a:solidFill>
                <a:latin typeface="Times New Roman"/>
                <a:cs typeface="Times New Roman"/>
              </a:rPr>
              <a:t>o</a:t>
            </a:r>
            <a:r>
              <a:rPr sz="2200" spc="8" dirty="0">
                <a:solidFill>
                  <a:srgbClr val="000000"/>
                </a:solidFill>
                <a:latin typeface="Times New Roman"/>
                <a:cs typeface="Times New Roman"/>
              </a:rPr>
              <a:t>o</a:t>
            </a:r>
            <a:r>
              <a:rPr sz="2200" spc="-64" dirty="0">
                <a:solidFill>
                  <a:srgbClr val="000000"/>
                </a:solidFill>
                <a:latin typeface="Times New Roman"/>
                <a:cs typeface="Times New Roman"/>
              </a:rPr>
              <a:t>r</a:t>
            </a:r>
            <a:r>
              <a:rPr sz="2200" dirty="0">
                <a:solidFill>
                  <a:srgbClr val="000000"/>
                </a:solidFill>
                <a:latin typeface="Times New Roman"/>
                <a:cs typeface="Times New Roman"/>
              </a:rPr>
              <a:t>,</a:t>
            </a:r>
            <a:r>
              <a:rPr sz="2200" spc="-23" dirty="0">
                <a:solidFill>
                  <a:srgbClr val="000000"/>
                </a:solidFill>
                <a:latin typeface="Times New Roman"/>
                <a:cs typeface="Times New Roman"/>
              </a:rPr>
              <a:t> </a:t>
            </a:r>
            <a:r>
              <a:rPr sz="2200" dirty="0">
                <a:solidFill>
                  <a:srgbClr val="000000"/>
                </a:solidFill>
                <a:latin typeface="Times New Roman"/>
                <a:cs typeface="Times New Roman"/>
              </a:rPr>
              <a:t>ba</a:t>
            </a:r>
            <a:r>
              <a:rPr sz="2200" spc="-15"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a:t>
            </a:r>
            <a:r>
              <a:rPr sz="2200" spc="-11" dirty="0">
                <a:solidFill>
                  <a:srgbClr val="000000"/>
                </a:solidFill>
                <a:latin typeface="Times New Roman"/>
                <a:cs typeface="Times New Roman"/>
              </a:rPr>
              <a:t> </a:t>
            </a:r>
            <a:r>
              <a:rPr sz="2200" dirty="0">
                <a:solidFill>
                  <a:srgbClr val="000000"/>
                </a:solidFill>
                <a:latin typeface="Times New Roman"/>
                <a:cs typeface="Times New Roman"/>
              </a:rPr>
              <a:t>cu</a:t>
            </a:r>
            <a:r>
              <a:rPr sz="2200" spc="4" dirty="0">
                <a:solidFill>
                  <a:srgbClr val="000000"/>
                </a:solidFill>
                <a:latin typeface="Times New Roman"/>
                <a:cs typeface="Times New Roman"/>
              </a:rPr>
              <a:t>r</a:t>
            </a:r>
            <a:r>
              <a:rPr sz="2200" dirty="0">
                <a:solidFill>
                  <a:srgbClr val="000000"/>
                </a:solidFill>
                <a:latin typeface="Times New Roman"/>
                <a:cs typeface="Times New Roman"/>
              </a:rPr>
              <a:t>t</a:t>
            </a:r>
            <a:r>
              <a:rPr sz="2200" spc="-8" dirty="0">
                <a:solidFill>
                  <a:srgbClr val="000000"/>
                </a:solidFill>
                <a:latin typeface="Times New Roman"/>
                <a:cs typeface="Times New Roman"/>
              </a:rPr>
              <a:t>a</a:t>
            </a:r>
            <a:r>
              <a:rPr sz="2200" dirty="0">
                <a:solidFill>
                  <a:srgbClr val="000000"/>
                </a:solidFill>
                <a:latin typeface="Times New Roman"/>
                <a:cs typeface="Times New Roman"/>
              </a:rPr>
              <a:t>in,</a:t>
            </a:r>
            <a:r>
              <a:rPr sz="2200" spc="-23" dirty="0">
                <a:solidFill>
                  <a:srgbClr val="000000"/>
                </a:solidFill>
                <a:latin typeface="Times New Roman"/>
                <a:cs typeface="Times New Roman"/>
              </a:rPr>
              <a:t> </a:t>
            </a:r>
            <a:r>
              <a:rPr sz="2200" dirty="0">
                <a:solidFill>
                  <a:srgbClr val="000000"/>
                </a:solidFill>
                <a:latin typeface="Times New Roman"/>
                <a:cs typeface="Times New Roman"/>
              </a:rPr>
              <a:t>ba</a:t>
            </a:r>
            <a:r>
              <a:rPr sz="2200" spc="-15"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a:t>
            </a:r>
            <a:r>
              <a:rPr sz="2200" spc="-11" dirty="0">
                <a:solidFill>
                  <a:srgbClr val="000000"/>
                </a:solidFill>
                <a:latin typeface="Times New Roman"/>
                <a:cs typeface="Times New Roman"/>
              </a:rPr>
              <a:t> </a:t>
            </a:r>
            <a:r>
              <a:rPr sz="2200" dirty="0">
                <a:solidFill>
                  <a:srgbClr val="000000"/>
                </a:solidFill>
                <a:latin typeface="Times New Roman"/>
                <a:cs typeface="Times New Roman"/>
              </a:rPr>
              <a:t>car</a:t>
            </a:r>
            <a:r>
              <a:rPr sz="2200" spc="4" dirty="0">
                <a:solidFill>
                  <a:srgbClr val="000000"/>
                </a:solidFill>
                <a:latin typeface="Times New Roman"/>
                <a:cs typeface="Times New Roman"/>
              </a:rPr>
              <a:t>p</a:t>
            </a:r>
            <a:r>
              <a:rPr sz="2200" dirty="0">
                <a:solidFill>
                  <a:srgbClr val="000000"/>
                </a:solidFill>
                <a:latin typeface="Times New Roman"/>
                <a:cs typeface="Times New Roman"/>
              </a:rPr>
              <a:t>e</a:t>
            </a:r>
            <a:r>
              <a:rPr sz="2200" spc="-8" dirty="0">
                <a:solidFill>
                  <a:srgbClr val="000000"/>
                </a:solidFill>
                <a:latin typeface="Times New Roman"/>
                <a:cs typeface="Times New Roman"/>
              </a:rPr>
              <a:t>t</a:t>
            </a:r>
            <a:r>
              <a:rPr sz="2200" dirty="0">
                <a:solidFill>
                  <a:srgbClr val="000000"/>
                </a:solidFill>
                <a:latin typeface="Times New Roman"/>
                <a:cs typeface="Times New Roman"/>
              </a:rPr>
              <a:t>,</a:t>
            </a:r>
            <a:r>
              <a:rPr sz="2200" spc="-4" dirty="0">
                <a:solidFill>
                  <a:srgbClr val="000000"/>
                </a:solidFill>
                <a:latin typeface="Times New Roman"/>
                <a:cs typeface="Times New Roman"/>
              </a:rPr>
              <a:t> </a:t>
            </a:r>
            <a:r>
              <a:rPr sz="2200" dirty="0">
                <a:solidFill>
                  <a:srgbClr val="000000"/>
                </a:solidFill>
                <a:latin typeface="Times New Roman"/>
                <a:cs typeface="Times New Roman"/>
              </a:rPr>
              <a:t>dec</a:t>
            </a:r>
            <a:r>
              <a:rPr sz="2200" spc="4" dirty="0">
                <a:solidFill>
                  <a:srgbClr val="000000"/>
                </a:solidFill>
                <a:latin typeface="Times New Roman"/>
                <a:cs typeface="Times New Roman"/>
              </a:rPr>
              <a:t>o</a:t>
            </a:r>
            <a:r>
              <a:rPr sz="2200" dirty="0">
                <a:solidFill>
                  <a:srgbClr val="000000"/>
                </a:solidFill>
                <a:latin typeface="Times New Roman"/>
                <a:cs typeface="Times New Roman"/>
              </a:rPr>
              <a:t>rat</a:t>
            </a:r>
            <a:r>
              <a:rPr sz="2200" spc="-8" dirty="0">
                <a:solidFill>
                  <a:srgbClr val="000000"/>
                </a:solidFill>
                <a:latin typeface="Times New Roman"/>
                <a:cs typeface="Times New Roman"/>
              </a:rPr>
              <a:t>i</a:t>
            </a:r>
            <a:r>
              <a:rPr sz="2200" dirty="0">
                <a:solidFill>
                  <a:srgbClr val="000000"/>
                </a:solidFill>
                <a:latin typeface="Times New Roman"/>
                <a:cs typeface="Times New Roman"/>
              </a:rPr>
              <a:t>on</a:t>
            </a:r>
            <a:r>
              <a:rPr sz="2200" spc="-26" dirty="0">
                <a:solidFill>
                  <a:srgbClr val="000000"/>
                </a:solidFill>
                <a:latin typeface="Times New Roman"/>
                <a:cs typeface="Times New Roman"/>
              </a:rPr>
              <a:t> </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ar</a:t>
            </a:r>
            <a:r>
              <a:rPr sz="2200" spc="4" dirty="0">
                <a:solidFill>
                  <a:srgbClr val="000000"/>
                </a:solidFill>
                <a:latin typeface="Times New Roman"/>
                <a:cs typeface="Times New Roman"/>
              </a:rPr>
              <a:t>d</a:t>
            </a:r>
            <a:r>
              <a:rPr sz="2200" dirty="0">
                <a:solidFill>
                  <a:srgbClr val="000000"/>
                </a:solidFill>
                <a:latin typeface="Times New Roman"/>
                <a:cs typeface="Times New Roman"/>
              </a:rPr>
              <a:t>,</a:t>
            </a:r>
            <a:r>
              <a:rPr sz="2200" spc="-26" dirty="0">
                <a:solidFill>
                  <a:srgbClr val="000000"/>
                </a:solidFill>
                <a:latin typeface="Times New Roman"/>
                <a:cs typeface="Times New Roman"/>
              </a:rPr>
              <a:t> </a:t>
            </a:r>
            <a:r>
              <a:rPr sz="2200" dirty="0">
                <a:solidFill>
                  <a:srgbClr val="000000"/>
                </a:solidFill>
                <a:latin typeface="Times New Roman"/>
                <a:cs typeface="Times New Roman"/>
              </a:rPr>
              <a:t>ba</a:t>
            </a:r>
            <a:r>
              <a:rPr sz="2200" spc="-15"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a:t>
            </a:r>
            <a:r>
              <a:rPr sz="2200" spc="-11" dirty="0">
                <a:solidFill>
                  <a:srgbClr val="000000"/>
                </a:solidFill>
                <a:latin typeface="Times New Roman"/>
                <a:cs typeface="Times New Roman"/>
              </a:rPr>
              <a:t> </a:t>
            </a:r>
            <a:r>
              <a:rPr sz="2200" spc="-19" dirty="0">
                <a:solidFill>
                  <a:srgbClr val="000000"/>
                </a:solidFill>
                <a:latin typeface="Times New Roman"/>
                <a:cs typeface="Times New Roman"/>
              </a:rPr>
              <a:t>m</a:t>
            </a:r>
            <a:r>
              <a:rPr sz="2200" dirty="0">
                <a:solidFill>
                  <a:srgbClr val="000000"/>
                </a:solidFill>
                <a:latin typeface="Times New Roman"/>
                <a:cs typeface="Times New Roman"/>
              </a:rPr>
              <a:t>a</a:t>
            </a:r>
            <a:r>
              <a:rPr sz="2200" spc="-8" dirty="0">
                <a:solidFill>
                  <a:srgbClr val="000000"/>
                </a:solidFill>
                <a:latin typeface="Times New Roman"/>
                <a:cs typeface="Times New Roman"/>
              </a:rPr>
              <a:t>t</a:t>
            </a:r>
            <a:r>
              <a:rPr sz="2200" dirty="0">
                <a:solidFill>
                  <a:srgbClr val="000000"/>
                </a:solidFill>
                <a:latin typeface="Times New Roman"/>
                <a:cs typeface="Times New Roman"/>
              </a:rPr>
              <a:t>e ba</a:t>
            </a:r>
            <a:r>
              <a:rPr sz="2200" spc="-15"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a:t>
            </a:r>
            <a:r>
              <a:rPr sz="2200" spc="-11" dirty="0">
                <a:solidFill>
                  <a:srgbClr val="000000"/>
                </a:solidFill>
                <a:latin typeface="Times New Roman"/>
                <a:cs typeface="Times New Roman"/>
              </a:rPr>
              <a:t> </a:t>
            </a:r>
            <a:r>
              <a:rPr sz="2200" dirty="0">
                <a:solidFill>
                  <a:srgbClr val="FF0000"/>
                </a:solidFill>
                <a:latin typeface="Times New Roman"/>
                <a:cs typeface="Times New Roman"/>
              </a:rPr>
              <a:t>p</a:t>
            </a:r>
            <a:r>
              <a:rPr sz="2200" spc="4" dirty="0">
                <a:solidFill>
                  <a:srgbClr val="FF0000"/>
                </a:solidFill>
                <a:latin typeface="Times New Roman"/>
                <a:cs typeface="Times New Roman"/>
              </a:rPr>
              <a:t>r</a:t>
            </a:r>
            <a:r>
              <a:rPr sz="2200" dirty="0">
                <a:solidFill>
                  <a:srgbClr val="FF0000"/>
                </a:solidFill>
                <a:latin typeface="Times New Roman"/>
                <a:cs typeface="Times New Roman"/>
              </a:rPr>
              <a:t>essed</a:t>
            </a:r>
            <a:r>
              <a:rPr sz="2200" spc="-23" dirty="0">
                <a:solidFill>
                  <a:srgbClr val="FF0000"/>
                </a:solidFill>
                <a:latin typeface="Times New Roman"/>
                <a:cs typeface="Times New Roman"/>
              </a:rPr>
              <a:t> </a:t>
            </a:r>
            <a:r>
              <a:rPr sz="2200" dirty="0">
                <a:solidFill>
                  <a:srgbClr val="FF0000"/>
                </a:solidFill>
                <a:latin typeface="Times New Roman"/>
                <a:cs typeface="Times New Roman"/>
              </a:rPr>
              <a:t>pa</a:t>
            </a:r>
            <a:r>
              <a:rPr sz="2200" spc="4" dirty="0">
                <a:solidFill>
                  <a:srgbClr val="FF0000"/>
                </a:solidFill>
                <a:latin typeface="Times New Roman"/>
                <a:cs typeface="Times New Roman"/>
              </a:rPr>
              <a:t>n</a:t>
            </a:r>
            <a:r>
              <a:rPr sz="2200" dirty="0">
                <a:solidFill>
                  <a:srgbClr val="FF0000"/>
                </a:solidFill>
                <a:latin typeface="Times New Roman"/>
                <a:cs typeface="Times New Roman"/>
              </a:rPr>
              <a:t>e</a:t>
            </a:r>
            <a:r>
              <a:rPr sz="2200" spc="-4" dirty="0">
                <a:solidFill>
                  <a:srgbClr val="FF0000"/>
                </a:solidFill>
                <a:latin typeface="Times New Roman"/>
                <a:cs typeface="Times New Roman"/>
              </a:rPr>
              <a:t>l</a:t>
            </a:r>
            <a:r>
              <a:rPr sz="2200" dirty="0">
                <a:solidFill>
                  <a:srgbClr val="000000"/>
                </a:solidFill>
                <a:latin typeface="Times New Roman"/>
                <a:cs typeface="Times New Roman"/>
              </a:rPr>
              <a:t>,</a:t>
            </a:r>
            <a:r>
              <a:rPr sz="2200" spc="-11" dirty="0">
                <a:solidFill>
                  <a:srgbClr val="000000"/>
                </a:solidFill>
                <a:latin typeface="Times New Roman"/>
                <a:cs typeface="Times New Roman"/>
              </a:rPr>
              <a:t> </a:t>
            </a:r>
            <a:r>
              <a:rPr sz="2200" dirty="0">
                <a:solidFill>
                  <a:srgbClr val="000000"/>
                </a:solidFill>
                <a:latin typeface="Times New Roman"/>
                <a:cs typeface="Times New Roman"/>
              </a:rPr>
              <a:t>pa</a:t>
            </a:r>
            <a:r>
              <a:rPr sz="2200" spc="4" dirty="0">
                <a:solidFill>
                  <a:srgbClr val="000000"/>
                </a:solidFill>
                <a:latin typeface="Times New Roman"/>
                <a:cs typeface="Times New Roman"/>
              </a:rPr>
              <a:t>r</a:t>
            </a:r>
            <a:r>
              <a:rPr sz="2200" dirty="0">
                <a:solidFill>
                  <a:srgbClr val="000000"/>
                </a:solidFill>
                <a:latin typeface="Times New Roman"/>
                <a:cs typeface="Times New Roman"/>
              </a:rPr>
              <a:t>t</a:t>
            </a:r>
            <a:r>
              <a:rPr sz="2200" spc="-8" dirty="0">
                <a:solidFill>
                  <a:srgbClr val="000000"/>
                </a:solidFill>
                <a:latin typeface="Times New Roman"/>
                <a:cs typeface="Times New Roman"/>
              </a:rPr>
              <a:t>i</a:t>
            </a:r>
            <a:r>
              <a:rPr sz="2200" dirty="0">
                <a:solidFill>
                  <a:srgbClr val="000000"/>
                </a:solidFill>
                <a:latin typeface="Times New Roman"/>
                <a:cs typeface="Times New Roman"/>
              </a:rPr>
              <a:t>c</a:t>
            </a:r>
            <a:r>
              <a:rPr sz="2200" spc="-8" dirty="0">
                <a:solidFill>
                  <a:srgbClr val="000000"/>
                </a:solidFill>
                <a:latin typeface="Times New Roman"/>
                <a:cs typeface="Times New Roman"/>
              </a:rPr>
              <a:t>l</a:t>
            </a:r>
            <a:r>
              <a:rPr sz="2200" dirty="0">
                <a:solidFill>
                  <a:srgbClr val="000000"/>
                </a:solidFill>
                <a:latin typeface="Times New Roman"/>
                <a:cs typeface="Times New Roman"/>
              </a:rPr>
              <a:t>e</a:t>
            </a:r>
            <a:r>
              <a:rPr sz="2200" spc="-26" dirty="0">
                <a:solidFill>
                  <a:srgbClr val="000000"/>
                </a:solidFill>
                <a:latin typeface="Times New Roman"/>
                <a:cs typeface="Times New Roman"/>
              </a:rPr>
              <a:t> </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ar</a:t>
            </a:r>
            <a:r>
              <a:rPr sz="2200" spc="4" dirty="0">
                <a:solidFill>
                  <a:srgbClr val="000000"/>
                </a:solidFill>
                <a:latin typeface="Times New Roman"/>
                <a:cs typeface="Times New Roman"/>
              </a:rPr>
              <a:t>d</a:t>
            </a:r>
            <a:r>
              <a:rPr sz="2200" dirty="0">
                <a:solidFill>
                  <a:srgbClr val="000000"/>
                </a:solidFill>
                <a:latin typeface="Times New Roman"/>
                <a:cs typeface="Times New Roman"/>
              </a:rPr>
              <a:t>,</a:t>
            </a:r>
            <a:r>
              <a:rPr sz="2200" spc="-23" dirty="0">
                <a:solidFill>
                  <a:srgbClr val="000000"/>
                </a:solidFill>
                <a:latin typeface="Times New Roman"/>
                <a:cs typeface="Times New Roman"/>
              </a:rPr>
              <a:t> </a:t>
            </a:r>
            <a:r>
              <a:rPr sz="2200" dirty="0">
                <a:solidFill>
                  <a:srgbClr val="000000"/>
                </a:solidFill>
                <a:latin typeface="Times New Roman"/>
                <a:cs typeface="Times New Roman"/>
              </a:rPr>
              <a:t>p</a:t>
            </a:r>
            <a:r>
              <a:rPr sz="2200" spc="4" dirty="0">
                <a:solidFill>
                  <a:srgbClr val="000000"/>
                </a:solidFill>
                <a:latin typeface="Times New Roman"/>
                <a:cs typeface="Times New Roman"/>
              </a:rPr>
              <a:t>r</a:t>
            </a:r>
            <a:r>
              <a:rPr sz="2200" dirty="0">
                <a:solidFill>
                  <a:srgbClr val="000000"/>
                </a:solidFill>
                <a:latin typeface="Times New Roman"/>
                <a:cs typeface="Times New Roman"/>
              </a:rPr>
              <a:t>ocessed</a:t>
            </a:r>
            <a:r>
              <a:rPr sz="2200" spc="-30" dirty="0">
                <a:solidFill>
                  <a:srgbClr val="000000"/>
                </a:solidFill>
                <a:latin typeface="Times New Roman"/>
                <a:cs typeface="Times New Roman"/>
              </a:rPr>
              <a:t> </a:t>
            </a:r>
            <a:r>
              <a:rPr sz="2200" dirty="0">
                <a:solidFill>
                  <a:srgbClr val="000000"/>
                </a:solidFill>
                <a:latin typeface="Times New Roman"/>
                <a:cs typeface="Times New Roman"/>
              </a:rPr>
              <a:t>sho</a:t>
            </a:r>
            <a:r>
              <a:rPr sz="2200" spc="8" dirty="0">
                <a:solidFill>
                  <a:srgbClr val="000000"/>
                </a:solidFill>
                <a:latin typeface="Times New Roman"/>
                <a:cs typeface="Times New Roman"/>
              </a:rPr>
              <a:t>o</a:t>
            </a:r>
            <a:r>
              <a:rPr sz="2200" dirty="0">
                <a:solidFill>
                  <a:srgbClr val="000000"/>
                </a:solidFill>
                <a:latin typeface="Times New Roman"/>
                <a:cs typeface="Times New Roman"/>
              </a:rPr>
              <a:t>ts,</a:t>
            </a:r>
            <a:r>
              <a:rPr sz="2200" spc="-34" dirty="0">
                <a:solidFill>
                  <a:srgbClr val="000000"/>
                </a:solidFill>
                <a:latin typeface="Times New Roman"/>
                <a:cs typeface="Times New Roman"/>
              </a:rPr>
              <a:t> </a:t>
            </a:r>
            <a:r>
              <a:rPr sz="2200" dirty="0">
                <a:solidFill>
                  <a:srgbClr val="000000"/>
                </a:solidFill>
                <a:latin typeface="Times New Roman"/>
                <a:cs typeface="Times New Roman"/>
              </a:rPr>
              <a:t>f</a:t>
            </a:r>
            <a:r>
              <a:rPr sz="2200" spc="4" dirty="0">
                <a:solidFill>
                  <a:srgbClr val="000000"/>
                </a:solidFill>
                <a:latin typeface="Times New Roman"/>
                <a:cs typeface="Times New Roman"/>
              </a:rPr>
              <a:t>r</a:t>
            </a:r>
            <a:r>
              <a:rPr sz="2200" dirty="0">
                <a:solidFill>
                  <a:srgbClr val="000000"/>
                </a:solidFill>
                <a:latin typeface="Times New Roman"/>
                <a:cs typeface="Times New Roman"/>
              </a:rPr>
              <a:t>esh</a:t>
            </a:r>
            <a:r>
              <a:rPr sz="2200" spc="-23" dirty="0">
                <a:solidFill>
                  <a:srgbClr val="000000"/>
                </a:solidFill>
                <a:latin typeface="Times New Roman"/>
                <a:cs typeface="Times New Roman"/>
              </a:rPr>
              <a:t> </a:t>
            </a:r>
            <a:r>
              <a:rPr sz="2200" dirty="0">
                <a:solidFill>
                  <a:srgbClr val="000000"/>
                </a:solidFill>
                <a:latin typeface="Times New Roman"/>
                <a:cs typeface="Times New Roman"/>
              </a:rPr>
              <a:t>sho</a:t>
            </a:r>
            <a:r>
              <a:rPr sz="2200" spc="8" dirty="0">
                <a:solidFill>
                  <a:srgbClr val="000000"/>
                </a:solidFill>
                <a:latin typeface="Times New Roman"/>
                <a:cs typeface="Times New Roman"/>
              </a:rPr>
              <a:t>o</a:t>
            </a:r>
            <a:r>
              <a:rPr sz="2200" dirty="0">
                <a:solidFill>
                  <a:srgbClr val="000000"/>
                </a:solidFill>
                <a:latin typeface="Times New Roman"/>
                <a:cs typeface="Times New Roman"/>
              </a:rPr>
              <a:t>ts,</a:t>
            </a:r>
            <a:r>
              <a:rPr sz="2200" spc="-34" dirty="0">
                <a:solidFill>
                  <a:srgbClr val="000000"/>
                </a:solidFill>
                <a:latin typeface="Times New Roman"/>
                <a:cs typeface="Times New Roman"/>
              </a:rPr>
              <a:t> </a:t>
            </a:r>
            <a:r>
              <a:rPr sz="2200" dirty="0">
                <a:solidFill>
                  <a:srgbClr val="000000"/>
                </a:solidFill>
                <a:latin typeface="Times New Roman"/>
                <a:cs typeface="Times New Roman"/>
              </a:rPr>
              <a:t>l</a:t>
            </a:r>
            <a:r>
              <a:rPr sz="2200" spc="-8" dirty="0">
                <a:solidFill>
                  <a:srgbClr val="000000"/>
                </a:solidFill>
                <a:latin typeface="Times New Roman"/>
                <a:cs typeface="Times New Roman"/>
              </a:rPr>
              <a:t>a</a:t>
            </a:r>
            <a:r>
              <a:rPr sz="2200" spc="-19" dirty="0">
                <a:solidFill>
                  <a:srgbClr val="000000"/>
                </a:solidFill>
                <a:latin typeface="Times New Roman"/>
                <a:cs typeface="Times New Roman"/>
              </a:rPr>
              <a:t>m</a:t>
            </a:r>
            <a:r>
              <a:rPr sz="2200" dirty="0">
                <a:solidFill>
                  <a:srgbClr val="000000"/>
                </a:solidFill>
                <a:latin typeface="Times New Roman"/>
                <a:cs typeface="Times New Roman"/>
              </a:rPr>
              <a:t>inat</a:t>
            </a:r>
            <a:r>
              <a:rPr sz="2200" spc="-8" dirty="0">
                <a:solidFill>
                  <a:srgbClr val="000000"/>
                </a:solidFill>
                <a:latin typeface="Times New Roman"/>
                <a:cs typeface="Times New Roman"/>
              </a:rPr>
              <a:t>e</a:t>
            </a:r>
            <a:r>
              <a:rPr sz="2200" dirty="0">
                <a:solidFill>
                  <a:srgbClr val="000000"/>
                </a:solidFill>
                <a:latin typeface="Times New Roman"/>
                <a:cs typeface="Times New Roman"/>
              </a:rPr>
              <a:t>d f</a:t>
            </a:r>
            <a:r>
              <a:rPr sz="2200" spc="4" dirty="0">
                <a:solidFill>
                  <a:srgbClr val="000000"/>
                </a:solidFill>
                <a:latin typeface="Times New Roman"/>
                <a:cs typeface="Times New Roman"/>
              </a:rPr>
              <a:t>u</a:t>
            </a:r>
            <a:r>
              <a:rPr sz="2200" dirty="0">
                <a:solidFill>
                  <a:srgbClr val="000000"/>
                </a:solidFill>
                <a:latin typeface="Times New Roman"/>
                <a:cs typeface="Times New Roman"/>
              </a:rPr>
              <a:t>r</a:t>
            </a:r>
            <a:r>
              <a:rPr sz="2200" spc="4" dirty="0">
                <a:solidFill>
                  <a:srgbClr val="000000"/>
                </a:solidFill>
                <a:latin typeface="Times New Roman"/>
                <a:cs typeface="Times New Roman"/>
              </a:rPr>
              <a:t>n</a:t>
            </a:r>
            <a:r>
              <a:rPr sz="2200" dirty="0">
                <a:solidFill>
                  <a:srgbClr val="000000"/>
                </a:solidFill>
                <a:latin typeface="Times New Roman"/>
                <a:cs typeface="Times New Roman"/>
              </a:rPr>
              <a:t>i</a:t>
            </a:r>
            <a:r>
              <a:rPr sz="2200" spc="-8" dirty="0">
                <a:solidFill>
                  <a:srgbClr val="000000"/>
                </a:solidFill>
                <a:latin typeface="Times New Roman"/>
                <a:cs typeface="Times New Roman"/>
              </a:rPr>
              <a:t>t</a:t>
            </a:r>
            <a:r>
              <a:rPr sz="2200" dirty="0">
                <a:solidFill>
                  <a:srgbClr val="000000"/>
                </a:solidFill>
                <a:latin typeface="Times New Roman"/>
                <a:cs typeface="Times New Roman"/>
              </a:rPr>
              <a:t>u</a:t>
            </a:r>
            <a:r>
              <a:rPr sz="2200" spc="-11" dirty="0">
                <a:solidFill>
                  <a:srgbClr val="000000"/>
                </a:solidFill>
                <a:latin typeface="Times New Roman"/>
                <a:cs typeface="Times New Roman"/>
              </a:rPr>
              <a:t>r</a:t>
            </a:r>
            <a:r>
              <a:rPr sz="2200" dirty="0">
                <a:solidFill>
                  <a:srgbClr val="000000"/>
                </a:solidFill>
                <a:latin typeface="Times New Roman"/>
                <a:cs typeface="Times New Roman"/>
              </a:rPr>
              <a:t>e,</a:t>
            </a:r>
            <a:r>
              <a:rPr sz="2200" spc="-26" dirty="0">
                <a:solidFill>
                  <a:srgbClr val="000000"/>
                </a:solidFill>
                <a:latin typeface="Times New Roman"/>
                <a:cs typeface="Times New Roman"/>
              </a:rPr>
              <a:t> </a:t>
            </a:r>
            <a:r>
              <a:rPr sz="2200" spc="-19" dirty="0">
                <a:solidFill>
                  <a:srgbClr val="000000"/>
                </a:solidFill>
                <a:latin typeface="Times New Roman"/>
                <a:cs typeface="Times New Roman"/>
              </a:rPr>
              <a:t>m</a:t>
            </a:r>
            <a:r>
              <a:rPr sz="2200" dirty="0">
                <a:solidFill>
                  <a:srgbClr val="000000"/>
                </a:solidFill>
                <a:latin typeface="Times New Roman"/>
                <a:cs typeface="Times New Roman"/>
              </a:rPr>
              <a:t>a</a:t>
            </a:r>
            <a:r>
              <a:rPr sz="2200" spc="-8" dirty="0">
                <a:solidFill>
                  <a:srgbClr val="000000"/>
                </a:solidFill>
                <a:latin typeface="Times New Roman"/>
                <a:cs typeface="Times New Roman"/>
              </a:rPr>
              <a:t>t</a:t>
            </a:r>
            <a:r>
              <a:rPr sz="2200" dirty="0">
                <a:solidFill>
                  <a:srgbClr val="000000"/>
                </a:solidFill>
                <a:latin typeface="Times New Roman"/>
                <a:cs typeface="Times New Roman"/>
              </a:rPr>
              <a:t>/</a:t>
            </a:r>
            <a:r>
              <a:rPr sz="2200" spc="-8" dirty="0">
                <a:solidFill>
                  <a:srgbClr val="000000"/>
                </a:solidFill>
                <a:latin typeface="Times New Roman"/>
                <a:cs typeface="Times New Roman"/>
              </a:rPr>
              <a:t>c</a:t>
            </a:r>
            <a:r>
              <a:rPr sz="2200" dirty="0">
                <a:solidFill>
                  <a:srgbClr val="000000"/>
                </a:solidFill>
                <a:latin typeface="Times New Roman"/>
                <a:cs typeface="Times New Roman"/>
              </a:rPr>
              <a:t>u</a:t>
            </a:r>
            <a:r>
              <a:rPr sz="2200" spc="4" dirty="0">
                <a:solidFill>
                  <a:srgbClr val="000000"/>
                </a:solidFill>
                <a:latin typeface="Times New Roman"/>
                <a:cs typeface="Times New Roman"/>
              </a:rPr>
              <a:t>r</a:t>
            </a:r>
            <a:r>
              <a:rPr sz="2200" dirty="0">
                <a:solidFill>
                  <a:srgbClr val="000000"/>
                </a:solidFill>
                <a:latin typeface="Times New Roman"/>
                <a:cs typeface="Times New Roman"/>
              </a:rPr>
              <a:t>t</a:t>
            </a:r>
            <a:r>
              <a:rPr sz="2200" spc="-8" dirty="0">
                <a:solidFill>
                  <a:srgbClr val="000000"/>
                </a:solidFill>
                <a:latin typeface="Times New Roman"/>
                <a:cs typeface="Times New Roman"/>
              </a:rPr>
              <a:t>a</a:t>
            </a:r>
            <a:r>
              <a:rPr sz="2200" dirty="0">
                <a:solidFill>
                  <a:srgbClr val="000000"/>
                </a:solidFill>
                <a:latin typeface="Times New Roman"/>
                <a:cs typeface="Times New Roman"/>
              </a:rPr>
              <a:t>in</a:t>
            </a:r>
            <a:r>
              <a:rPr sz="2200" spc="-15" dirty="0">
                <a:solidFill>
                  <a:srgbClr val="000000"/>
                </a:solidFill>
                <a:latin typeface="Times New Roman"/>
                <a:cs typeface="Times New Roman"/>
              </a:rPr>
              <a:t> </a:t>
            </a:r>
            <a:r>
              <a:rPr sz="2200" dirty="0">
                <a:solidFill>
                  <a:srgbClr val="000000"/>
                </a:solidFill>
                <a:latin typeface="Times New Roman"/>
                <a:cs typeface="Times New Roman"/>
              </a:rPr>
              <a:t>/</a:t>
            </a:r>
            <a:r>
              <a:rPr sz="2200" spc="-8" dirty="0">
                <a:solidFill>
                  <a:srgbClr val="000000"/>
                </a:solidFill>
                <a:latin typeface="Times New Roman"/>
                <a:cs typeface="Times New Roman"/>
              </a:rPr>
              <a:t>c</a:t>
            </a:r>
            <a:r>
              <a:rPr sz="2200" dirty="0">
                <a:solidFill>
                  <a:srgbClr val="000000"/>
                </a:solidFill>
                <a:latin typeface="Times New Roman"/>
                <a:cs typeface="Times New Roman"/>
              </a:rPr>
              <a:t>ar</a:t>
            </a:r>
            <a:r>
              <a:rPr sz="2200" spc="4" dirty="0">
                <a:solidFill>
                  <a:srgbClr val="000000"/>
                </a:solidFill>
                <a:latin typeface="Times New Roman"/>
                <a:cs typeface="Times New Roman"/>
              </a:rPr>
              <a:t>p</a:t>
            </a:r>
            <a:r>
              <a:rPr sz="2200" dirty="0">
                <a:solidFill>
                  <a:srgbClr val="000000"/>
                </a:solidFill>
                <a:latin typeface="Times New Roman"/>
                <a:cs typeface="Times New Roman"/>
              </a:rPr>
              <a:t>e</a:t>
            </a:r>
            <a:r>
              <a:rPr sz="2200" spc="-8" dirty="0">
                <a:solidFill>
                  <a:srgbClr val="000000"/>
                </a:solidFill>
                <a:latin typeface="Times New Roman"/>
                <a:cs typeface="Times New Roman"/>
              </a:rPr>
              <a:t>t</a:t>
            </a:r>
            <a:r>
              <a:rPr sz="2200" dirty="0">
                <a:solidFill>
                  <a:srgbClr val="000000"/>
                </a:solidFill>
                <a:latin typeface="Times New Roman"/>
                <a:cs typeface="Times New Roman"/>
              </a:rPr>
              <a:t>,</a:t>
            </a:r>
            <a:r>
              <a:rPr sz="2200" spc="-15" dirty="0">
                <a:solidFill>
                  <a:srgbClr val="000000"/>
                </a:solidFill>
                <a:latin typeface="Times New Roman"/>
                <a:cs typeface="Times New Roman"/>
              </a:rPr>
              <a:t> </a:t>
            </a:r>
            <a:r>
              <a:rPr sz="2200" dirty="0">
                <a:solidFill>
                  <a:srgbClr val="000000"/>
                </a:solidFill>
                <a:latin typeface="Times New Roman"/>
                <a:cs typeface="Times New Roman"/>
              </a:rPr>
              <a:t>plyba</a:t>
            </a:r>
            <a:r>
              <a:rPr sz="2200" spc="-19"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oo</a:t>
            </a:r>
            <a:r>
              <a:rPr sz="2200" dirty="0">
                <a:solidFill>
                  <a:srgbClr val="000000"/>
                </a:solidFill>
                <a:latin typeface="Times New Roman"/>
                <a:cs typeface="Times New Roman"/>
              </a:rPr>
              <a:t>,</a:t>
            </a:r>
            <a:r>
              <a:rPr sz="2200" spc="-23" dirty="0">
                <a:solidFill>
                  <a:srgbClr val="000000"/>
                </a:solidFill>
                <a:latin typeface="Times New Roman"/>
                <a:cs typeface="Times New Roman"/>
              </a:rPr>
              <a:t> </a:t>
            </a:r>
            <a:r>
              <a:rPr sz="2200" dirty="0">
                <a:solidFill>
                  <a:srgbClr val="FF0000"/>
                </a:solidFill>
                <a:latin typeface="Times New Roman"/>
                <a:cs typeface="Times New Roman"/>
              </a:rPr>
              <a:t>fiber</a:t>
            </a:r>
            <a:r>
              <a:rPr sz="2200" spc="-19" dirty="0">
                <a:solidFill>
                  <a:srgbClr val="FF0000"/>
                </a:solidFill>
                <a:latin typeface="Times New Roman"/>
                <a:cs typeface="Times New Roman"/>
              </a:rPr>
              <a:t> </a:t>
            </a:r>
            <a:r>
              <a:rPr sz="2200" dirty="0">
                <a:solidFill>
                  <a:srgbClr val="FF0000"/>
                </a:solidFill>
                <a:latin typeface="Times New Roman"/>
                <a:cs typeface="Times New Roman"/>
              </a:rPr>
              <a:t>and t</a:t>
            </a:r>
            <a:r>
              <a:rPr sz="2200" spc="-8" dirty="0">
                <a:solidFill>
                  <a:srgbClr val="FF0000"/>
                </a:solidFill>
                <a:latin typeface="Times New Roman"/>
                <a:cs typeface="Times New Roman"/>
              </a:rPr>
              <a:t>e</a:t>
            </a:r>
            <a:r>
              <a:rPr sz="2200" dirty="0">
                <a:solidFill>
                  <a:srgbClr val="FF0000"/>
                </a:solidFill>
                <a:latin typeface="Times New Roman"/>
                <a:cs typeface="Times New Roman"/>
              </a:rPr>
              <a:t>xti</a:t>
            </a:r>
            <a:r>
              <a:rPr sz="2200" spc="-8" dirty="0">
                <a:solidFill>
                  <a:srgbClr val="FF0000"/>
                </a:solidFill>
                <a:latin typeface="Times New Roman"/>
                <a:cs typeface="Times New Roman"/>
              </a:rPr>
              <a:t>l</a:t>
            </a:r>
            <a:r>
              <a:rPr sz="2200" dirty="0">
                <a:solidFill>
                  <a:srgbClr val="FF0000"/>
                </a:solidFill>
                <a:latin typeface="Times New Roman"/>
                <a:cs typeface="Times New Roman"/>
              </a:rPr>
              <a:t>e</a:t>
            </a:r>
            <a:r>
              <a:rPr sz="2200" spc="-19" dirty="0">
                <a:solidFill>
                  <a:srgbClr val="FF0000"/>
                </a:solidFill>
                <a:latin typeface="Times New Roman"/>
                <a:cs typeface="Times New Roman"/>
              </a:rPr>
              <a:t> </a:t>
            </a:r>
            <a:r>
              <a:rPr sz="2200" dirty="0">
                <a:solidFill>
                  <a:srgbClr val="FF0000"/>
                </a:solidFill>
                <a:latin typeface="Times New Roman"/>
                <a:cs typeface="Times New Roman"/>
              </a:rPr>
              <a:t>p</a:t>
            </a:r>
            <a:r>
              <a:rPr sz="2200" spc="4" dirty="0">
                <a:solidFill>
                  <a:srgbClr val="FF0000"/>
                </a:solidFill>
                <a:latin typeface="Times New Roman"/>
                <a:cs typeface="Times New Roman"/>
              </a:rPr>
              <a:t>r</a:t>
            </a:r>
            <a:r>
              <a:rPr sz="2200" dirty="0">
                <a:solidFill>
                  <a:srgbClr val="FF0000"/>
                </a:solidFill>
                <a:latin typeface="Times New Roman"/>
                <a:cs typeface="Times New Roman"/>
              </a:rPr>
              <a:t>o</a:t>
            </a:r>
            <a:r>
              <a:rPr sz="2200" spc="8" dirty="0">
                <a:solidFill>
                  <a:srgbClr val="FF0000"/>
                </a:solidFill>
                <a:latin typeface="Times New Roman"/>
                <a:cs typeface="Times New Roman"/>
              </a:rPr>
              <a:t>d</a:t>
            </a:r>
            <a:r>
              <a:rPr sz="2200" dirty="0">
                <a:solidFill>
                  <a:srgbClr val="FF0000"/>
                </a:solidFill>
                <a:latin typeface="Times New Roman"/>
                <a:cs typeface="Times New Roman"/>
              </a:rPr>
              <a:t>u</a:t>
            </a:r>
            <a:r>
              <a:rPr sz="2200" spc="-8" dirty="0">
                <a:solidFill>
                  <a:srgbClr val="FF0000"/>
                </a:solidFill>
                <a:latin typeface="Times New Roman"/>
                <a:cs typeface="Times New Roman"/>
              </a:rPr>
              <a:t>c</a:t>
            </a:r>
            <a:r>
              <a:rPr sz="2200" dirty="0">
                <a:solidFill>
                  <a:srgbClr val="FF0000"/>
                </a:solidFill>
                <a:latin typeface="Times New Roman"/>
                <a:cs typeface="Times New Roman"/>
              </a:rPr>
              <a:t>t</a:t>
            </a:r>
            <a:r>
              <a:rPr sz="2200" spc="4" dirty="0">
                <a:solidFill>
                  <a:srgbClr val="FF0000"/>
                </a:solidFill>
                <a:latin typeface="Times New Roman"/>
                <a:cs typeface="Times New Roman"/>
              </a:rPr>
              <a:t>s</a:t>
            </a:r>
            <a:r>
              <a:rPr sz="2200" dirty="0">
                <a:solidFill>
                  <a:srgbClr val="000000"/>
                </a:solidFill>
                <a:latin typeface="Times New Roman"/>
                <a:cs typeface="Times New Roman"/>
              </a:rPr>
              <a:t>,</a:t>
            </a:r>
            <a:r>
              <a:rPr sz="2200" spc="-34" dirty="0">
                <a:solidFill>
                  <a:srgbClr val="000000"/>
                </a:solidFill>
                <a:latin typeface="Times New Roman"/>
                <a:cs typeface="Times New Roman"/>
              </a:rPr>
              <a:t> </a:t>
            </a:r>
            <a:r>
              <a:rPr sz="2200" dirty="0">
                <a:solidFill>
                  <a:srgbClr val="000000"/>
                </a:solidFill>
                <a:latin typeface="Times New Roman"/>
                <a:cs typeface="Times New Roman"/>
              </a:rPr>
              <a:t>ba</a:t>
            </a:r>
            <a:r>
              <a:rPr sz="2200" spc="-15"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a:t>
            </a:r>
            <a:r>
              <a:rPr sz="2200" spc="-11" dirty="0">
                <a:solidFill>
                  <a:srgbClr val="000000"/>
                </a:solidFill>
                <a:latin typeface="Times New Roman"/>
                <a:cs typeface="Times New Roman"/>
              </a:rPr>
              <a:t> </a:t>
            </a:r>
            <a:r>
              <a:rPr sz="2200" dirty="0">
                <a:solidFill>
                  <a:srgbClr val="000000"/>
                </a:solidFill>
                <a:latin typeface="Times New Roman"/>
                <a:cs typeface="Times New Roman"/>
              </a:rPr>
              <a:t>daily p</a:t>
            </a:r>
            <a:r>
              <a:rPr sz="2200" spc="4" dirty="0">
                <a:solidFill>
                  <a:srgbClr val="000000"/>
                </a:solidFill>
                <a:latin typeface="Times New Roman"/>
                <a:cs typeface="Times New Roman"/>
              </a:rPr>
              <a:t>r</a:t>
            </a:r>
            <a:r>
              <a:rPr sz="2200" dirty="0">
                <a:solidFill>
                  <a:srgbClr val="000000"/>
                </a:solidFill>
                <a:latin typeface="Times New Roman"/>
                <a:cs typeface="Times New Roman"/>
              </a:rPr>
              <a:t>o</a:t>
            </a:r>
            <a:r>
              <a:rPr sz="2200" spc="8" dirty="0">
                <a:solidFill>
                  <a:srgbClr val="000000"/>
                </a:solidFill>
                <a:latin typeface="Times New Roman"/>
                <a:cs typeface="Times New Roman"/>
              </a:rPr>
              <a:t>d</a:t>
            </a:r>
            <a:r>
              <a:rPr sz="2200" dirty="0">
                <a:solidFill>
                  <a:srgbClr val="000000"/>
                </a:solidFill>
                <a:latin typeface="Times New Roman"/>
                <a:cs typeface="Times New Roman"/>
              </a:rPr>
              <a:t>u</a:t>
            </a:r>
            <a:r>
              <a:rPr sz="2200" spc="-8" dirty="0">
                <a:solidFill>
                  <a:srgbClr val="000000"/>
                </a:solidFill>
                <a:latin typeface="Times New Roman"/>
                <a:cs typeface="Times New Roman"/>
              </a:rPr>
              <a:t>c</a:t>
            </a:r>
            <a:r>
              <a:rPr sz="2200" dirty="0">
                <a:solidFill>
                  <a:srgbClr val="000000"/>
                </a:solidFill>
                <a:latin typeface="Times New Roman"/>
                <a:cs typeface="Times New Roman"/>
              </a:rPr>
              <a:t>ts,</a:t>
            </a:r>
            <a:r>
              <a:rPr sz="2200" spc="-34" dirty="0">
                <a:solidFill>
                  <a:srgbClr val="000000"/>
                </a:solidFill>
                <a:latin typeface="Times New Roman"/>
                <a:cs typeface="Times New Roman"/>
              </a:rPr>
              <a:t> </a:t>
            </a:r>
            <a:r>
              <a:rPr sz="2200" dirty="0">
                <a:solidFill>
                  <a:srgbClr val="000000"/>
                </a:solidFill>
                <a:latin typeface="Times New Roman"/>
                <a:cs typeface="Times New Roman"/>
              </a:rPr>
              <a:t>p</a:t>
            </a:r>
            <a:r>
              <a:rPr sz="2200" spc="4" dirty="0">
                <a:solidFill>
                  <a:srgbClr val="000000"/>
                </a:solidFill>
                <a:latin typeface="Times New Roman"/>
                <a:cs typeface="Times New Roman"/>
              </a:rPr>
              <a:t>r</a:t>
            </a:r>
            <a:r>
              <a:rPr sz="2200" dirty="0">
                <a:solidFill>
                  <a:srgbClr val="000000"/>
                </a:solidFill>
                <a:latin typeface="Times New Roman"/>
                <a:cs typeface="Times New Roman"/>
              </a:rPr>
              <a:t>ocessed</a:t>
            </a:r>
            <a:r>
              <a:rPr sz="2200" spc="-30" dirty="0">
                <a:solidFill>
                  <a:srgbClr val="000000"/>
                </a:solidFill>
                <a:latin typeface="Times New Roman"/>
                <a:cs typeface="Times New Roman"/>
              </a:rPr>
              <a:t> </a:t>
            </a:r>
            <a:r>
              <a:rPr sz="2200" dirty="0">
                <a:solidFill>
                  <a:srgbClr val="000000"/>
                </a:solidFill>
                <a:latin typeface="Times New Roman"/>
                <a:cs typeface="Times New Roman"/>
              </a:rPr>
              <a:t>ba</a:t>
            </a:r>
            <a:r>
              <a:rPr sz="2200" spc="-15"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a:t>
            </a:r>
            <a:r>
              <a:rPr sz="2200" spc="-11" dirty="0">
                <a:solidFill>
                  <a:srgbClr val="000000"/>
                </a:solidFill>
                <a:latin typeface="Times New Roman"/>
                <a:cs typeface="Times New Roman"/>
              </a:rPr>
              <a:t> </a:t>
            </a:r>
            <a:r>
              <a:rPr sz="2200" dirty="0">
                <a:solidFill>
                  <a:srgbClr val="000000"/>
                </a:solidFill>
                <a:latin typeface="Times New Roman"/>
                <a:cs typeface="Times New Roman"/>
              </a:rPr>
              <a:t>p</a:t>
            </a:r>
            <a:r>
              <a:rPr sz="2200" spc="8" dirty="0">
                <a:solidFill>
                  <a:srgbClr val="000000"/>
                </a:solidFill>
                <a:latin typeface="Times New Roman"/>
                <a:cs typeface="Times New Roman"/>
              </a:rPr>
              <a:t>o</a:t>
            </a:r>
            <a:r>
              <a:rPr sz="2200" dirty="0">
                <a:solidFill>
                  <a:srgbClr val="000000"/>
                </a:solidFill>
                <a:latin typeface="Times New Roman"/>
                <a:cs typeface="Times New Roman"/>
              </a:rPr>
              <a:t>l</a:t>
            </a:r>
            <a:r>
              <a:rPr sz="2200" spc="-8" dirty="0">
                <a:solidFill>
                  <a:srgbClr val="000000"/>
                </a:solidFill>
                <a:latin typeface="Times New Roman"/>
                <a:cs typeface="Times New Roman"/>
              </a:rPr>
              <a:t>e</a:t>
            </a:r>
            <a:r>
              <a:rPr sz="2200" dirty="0">
                <a:solidFill>
                  <a:srgbClr val="000000"/>
                </a:solidFill>
                <a:latin typeface="Times New Roman"/>
                <a:cs typeface="Times New Roman"/>
              </a:rPr>
              <a:t>,</a:t>
            </a:r>
            <a:r>
              <a:rPr sz="2200" spc="-15" dirty="0">
                <a:solidFill>
                  <a:srgbClr val="000000"/>
                </a:solidFill>
                <a:latin typeface="Times New Roman"/>
                <a:cs typeface="Times New Roman"/>
              </a:rPr>
              <a:t> </a:t>
            </a:r>
            <a:r>
              <a:rPr sz="2200" spc="-19" dirty="0">
                <a:solidFill>
                  <a:srgbClr val="000000"/>
                </a:solidFill>
                <a:latin typeface="Times New Roman"/>
                <a:cs typeface="Times New Roman"/>
              </a:rPr>
              <a:t>m</a:t>
            </a:r>
            <a:r>
              <a:rPr sz="2200" dirty="0">
                <a:solidFill>
                  <a:srgbClr val="000000"/>
                </a:solidFill>
                <a:latin typeface="Times New Roman"/>
                <a:cs typeface="Times New Roman"/>
              </a:rPr>
              <a:t>edic</a:t>
            </a:r>
            <a:r>
              <a:rPr sz="2200" spc="-8" dirty="0">
                <a:solidFill>
                  <a:srgbClr val="000000"/>
                </a:solidFill>
                <a:latin typeface="Times New Roman"/>
                <a:cs typeface="Times New Roman"/>
              </a:rPr>
              <a:t>i</a:t>
            </a:r>
            <a:r>
              <a:rPr sz="2200" dirty="0">
                <a:solidFill>
                  <a:srgbClr val="000000"/>
                </a:solidFill>
                <a:latin typeface="Times New Roman"/>
                <a:cs typeface="Times New Roman"/>
              </a:rPr>
              <a:t>nes,</a:t>
            </a:r>
            <a:r>
              <a:rPr sz="2200" spc="-11" dirty="0">
                <a:solidFill>
                  <a:srgbClr val="000000"/>
                </a:solidFill>
                <a:latin typeface="Times New Roman"/>
                <a:cs typeface="Times New Roman"/>
              </a:rPr>
              <a:t> </a:t>
            </a:r>
            <a:r>
              <a:rPr sz="2200" dirty="0">
                <a:solidFill>
                  <a:srgbClr val="000000"/>
                </a:solidFill>
                <a:latin typeface="Times New Roman"/>
                <a:cs typeface="Times New Roman"/>
              </a:rPr>
              <a:t>ba</a:t>
            </a:r>
            <a:r>
              <a:rPr sz="2200" spc="-15" dirty="0">
                <a:solidFill>
                  <a:srgbClr val="000000"/>
                </a:solidFill>
                <a:latin typeface="Times New Roman"/>
                <a:cs typeface="Times New Roman"/>
              </a:rPr>
              <a:t>m</a:t>
            </a:r>
            <a:r>
              <a:rPr sz="2200" dirty="0">
                <a:solidFill>
                  <a:srgbClr val="000000"/>
                </a:solidFill>
                <a:latin typeface="Times New Roman"/>
                <a:cs typeface="Times New Roman"/>
              </a:rPr>
              <a:t>b</a:t>
            </a:r>
            <a:r>
              <a:rPr sz="2200" spc="8" dirty="0">
                <a:solidFill>
                  <a:srgbClr val="000000"/>
                </a:solidFill>
                <a:latin typeface="Times New Roman"/>
                <a:cs typeface="Times New Roman"/>
              </a:rPr>
              <a:t>o</a:t>
            </a:r>
            <a:r>
              <a:rPr sz="2200" dirty="0">
                <a:solidFill>
                  <a:srgbClr val="000000"/>
                </a:solidFill>
                <a:latin typeface="Times New Roman"/>
                <a:cs typeface="Times New Roman"/>
              </a:rPr>
              <a:t>o s</a:t>
            </a:r>
            <a:r>
              <a:rPr sz="2200" spc="-8" dirty="0">
                <a:solidFill>
                  <a:srgbClr val="000000"/>
                </a:solidFill>
                <a:latin typeface="Times New Roman"/>
                <a:cs typeface="Times New Roman"/>
              </a:rPr>
              <a:t>t</a:t>
            </a:r>
            <a:r>
              <a:rPr sz="2200" dirty="0">
                <a:solidFill>
                  <a:srgbClr val="000000"/>
                </a:solidFill>
                <a:latin typeface="Times New Roman"/>
                <a:cs typeface="Times New Roman"/>
              </a:rPr>
              <a:t>i</a:t>
            </a:r>
            <a:r>
              <a:rPr sz="2200" spc="-8" dirty="0">
                <a:solidFill>
                  <a:srgbClr val="000000"/>
                </a:solidFill>
                <a:latin typeface="Times New Roman"/>
                <a:cs typeface="Times New Roman"/>
              </a:rPr>
              <a:t>c</a:t>
            </a:r>
            <a:r>
              <a:rPr sz="2200" dirty="0">
                <a:solidFill>
                  <a:srgbClr val="000000"/>
                </a:solidFill>
                <a:latin typeface="Times New Roman"/>
                <a:cs typeface="Times New Roman"/>
              </a:rPr>
              <a:t>ks</a:t>
            </a:r>
            <a:r>
              <a:rPr sz="2200" spc="-23" dirty="0">
                <a:solidFill>
                  <a:srgbClr val="000000"/>
                </a:solidFill>
                <a:latin typeface="Times New Roman"/>
                <a:cs typeface="Times New Roman"/>
              </a:rPr>
              <a:t> </a:t>
            </a:r>
            <a:r>
              <a:rPr sz="2200" dirty="0">
                <a:solidFill>
                  <a:srgbClr val="000000"/>
                </a:solidFill>
                <a:latin typeface="Times New Roman"/>
                <a:cs typeface="Times New Roman"/>
              </a:rPr>
              <a:t>(to</a:t>
            </a:r>
            <a:r>
              <a:rPr sz="2200" spc="8" dirty="0">
                <a:solidFill>
                  <a:srgbClr val="000000"/>
                </a:solidFill>
                <a:latin typeface="Times New Roman"/>
                <a:cs typeface="Times New Roman"/>
              </a:rPr>
              <a:t>o</a:t>
            </a:r>
            <a:r>
              <a:rPr sz="2200" dirty="0">
                <a:solidFill>
                  <a:srgbClr val="000000"/>
                </a:solidFill>
                <a:latin typeface="Times New Roman"/>
                <a:cs typeface="Times New Roman"/>
              </a:rPr>
              <a:t>thp</a:t>
            </a:r>
            <a:r>
              <a:rPr sz="2200" spc="-15" dirty="0">
                <a:solidFill>
                  <a:srgbClr val="000000"/>
                </a:solidFill>
                <a:latin typeface="Times New Roman"/>
                <a:cs typeface="Times New Roman"/>
              </a:rPr>
              <a:t>i</a:t>
            </a:r>
            <a:r>
              <a:rPr sz="2200" dirty="0">
                <a:solidFill>
                  <a:srgbClr val="000000"/>
                </a:solidFill>
                <a:latin typeface="Times New Roman"/>
                <a:cs typeface="Times New Roman"/>
              </a:rPr>
              <a:t>ck,</a:t>
            </a:r>
            <a:r>
              <a:rPr sz="2200" spc="-30" dirty="0">
                <a:solidFill>
                  <a:srgbClr val="000000"/>
                </a:solidFill>
                <a:latin typeface="Times New Roman"/>
                <a:cs typeface="Times New Roman"/>
              </a:rPr>
              <a:t> </a:t>
            </a:r>
            <a:r>
              <a:rPr sz="2200" dirty="0">
                <a:solidFill>
                  <a:srgbClr val="000000"/>
                </a:solidFill>
                <a:latin typeface="Times New Roman"/>
                <a:cs typeface="Times New Roman"/>
              </a:rPr>
              <a:t>ch</a:t>
            </a:r>
            <a:r>
              <a:rPr sz="2200" spc="4" dirty="0">
                <a:solidFill>
                  <a:srgbClr val="000000"/>
                </a:solidFill>
                <a:latin typeface="Times New Roman"/>
                <a:cs typeface="Times New Roman"/>
              </a:rPr>
              <a:t>o</a:t>
            </a:r>
            <a:r>
              <a:rPr sz="2200" dirty="0">
                <a:solidFill>
                  <a:srgbClr val="000000"/>
                </a:solidFill>
                <a:latin typeface="Times New Roman"/>
                <a:cs typeface="Times New Roman"/>
              </a:rPr>
              <a:t>pst</a:t>
            </a:r>
            <a:r>
              <a:rPr sz="2200" spc="-8" dirty="0">
                <a:solidFill>
                  <a:srgbClr val="000000"/>
                </a:solidFill>
                <a:latin typeface="Times New Roman"/>
                <a:cs typeface="Times New Roman"/>
              </a:rPr>
              <a:t>i</a:t>
            </a:r>
            <a:r>
              <a:rPr sz="2200" dirty="0">
                <a:solidFill>
                  <a:srgbClr val="000000"/>
                </a:solidFill>
                <a:latin typeface="Times New Roman"/>
                <a:cs typeface="Times New Roman"/>
              </a:rPr>
              <a:t>c</a:t>
            </a:r>
            <a:r>
              <a:rPr sz="2200" spc="-8" dirty="0">
                <a:solidFill>
                  <a:srgbClr val="000000"/>
                </a:solidFill>
                <a:latin typeface="Times New Roman"/>
                <a:cs typeface="Times New Roman"/>
              </a:rPr>
              <a:t>k</a:t>
            </a:r>
            <a:r>
              <a:rPr sz="2200" dirty="0">
                <a:solidFill>
                  <a:srgbClr val="000000"/>
                </a:solidFill>
                <a:latin typeface="Times New Roman"/>
                <a:cs typeface="Times New Roman"/>
              </a:rPr>
              <a:t>s</a:t>
            </a:r>
            <a:r>
              <a:rPr sz="2200" spc="-8" dirty="0">
                <a:solidFill>
                  <a:srgbClr val="000000"/>
                </a:solidFill>
                <a:latin typeface="Times New Roman"/>
                <a:cs typeface="Times New Roman"/>
              </a:rPr>
              <a:t>)</a:t>
            </a:r>
            <a:r>
              <a:rPr sz="2200" dirty="0">
                <a:solidFill>
                  <a:srgbClr val="000000"/>
                </a:solidFill>
                <a:latin typeface="Times New Roman"/>
                <a:cs typeface="Times New Roman"/>
              </a:rPr>
              <a:t>, </a:t>
            </a:r>
            <a:r>
              <a:rPr sz="2200" dirty="0">
                <a:solidFill>
                  <a:srgbClr val="FF0000"/>
                </a:solidFill>
                <a:latin typeface="Times New Roman"/>
                <a:cs typeface="Times New Roman"/>
              </a:rPr>
              <a:t>ba</a:t>
            </a:r>
            <a:r>
              <a:rPr sz="2200" spc="-15" dirty="0">
                <a:solidFill>
                  <a:srgbClr val="FF0000"/>
                </a:solidFill>
                <a:latin typeface="Times New Roman"/>
                <a:cs typeface="Times New Roman"/>
              </a:rPr>
              <a:t>m</a:t>
            </a:r>
            <a:r>
              <a:rPr sz="2200" dirty="0">
                <a:solidFill>
                  <a:srgbClr val="FF0000"/>
                </a:solidFill>
                <a:latin typeface="Times New Roman"/>
                <a:cs typeface="Times New Roman"/>
              </a:rPr>
              <a:t>b</a:t>
            </a:r>
            <a:r>
              <a:rPr sz="2200" spc="4" dirty="0">
                <a:solidFill>
                  <a:srgbClr val="FF0000"/>
                </a:solidFill>
                <a:latin typeface="Times New Roman"/>
                <a:cs typeface="Times New Roman"/>
              </a:rPr>
              <a:t>o</a:t>
            </a:r>
            <a:r>
              <a:rPr sz="2200" dirty="0">
                <a:solidFill>
                  <a:srgbClr val="FF0000"/>
                </a:solidFill>
                <a:latin typeface="Times New Roman"/>
                <a:cs typeface="Times New Roman"/>
              </a:rPr>
              <a:t>o</a:t>
            </a:r>
            <a:r>
              <a:rPr sz="2200" spc="-11" dirty="0">
                <a:solidFill>
                  <a:srgbClr val="FF0000"/>
                </a:solidFill>
                <a:latin typeface="Times New Roman"/>
                <a:cs typeface="Times New Roman"/>
              </a:rPr>
              <a:t> </a:t>
            </a:r>
            <a:r>
              <a:rPr sz="2200" dirty="0">
                <a:solidFill>
                  <a:srgbClr val="FF0000"/>
                </a:solidFill>
                <a:latin typeface="Times New Roman"/>
                <a:cs typeface="Times New Roman"/>
              </a:rPr>
              <a:t>l</a:t>
            </a:r>
            <a:r>
              <a:rPr sz="2200" spc="-8" dirty="0">
                <a:solidFill>
                  <a:srgbClr val="FF0000"/>
                </a:solidFill>
                <a:latin typeface="Times New Roman"/>
                <a:cs typeface="Times New Roman"/>
              </a:rPr>
              <a:t>e</a:t>
            </a:r>
            <a:r>
              <a:rPr sz="2200" dirty="0">
                <a:solidFill>
                  <a:srgbClr val="FF0000"/>
                </a:solidFill>
                <a:latin typeface="Times New Roman"/>
                <a:cs typeface="Times New Roman"/>
              </a:rPr>
              <a:t>aves,</a:t>
            </a:r>
            <a:r>
              <a:rPr sz="2200" spc="-15" dirty="0">
                <a:solidFill>
                  <a:srgbClr val="FF0000"/>
                </a:solidFill>
                <a:latin typeface="Times New Roman"/>
                <a:cs typeface="Times New Roman"/>
              </a:rPr>
              <a:t> </a:t>
            </a:r>
            <a:r>
              <a:rPr sz="2200" dirty="0">
                <a:solidFill>
                  <a:srgbClr val="FF0000"/>
                </a:solidFill>
                <a:latin typeface="Times New Roman"/>
                <a:cs typeface="Times New Roman"/>
              </a:rPr>
              <a:t>venee</a:t>
            </a:r>
            <a:r>
              <a:rPr sz="2200" spc="-60" dirty="0">
                <a:solidFill>
                  <a:srgbClr val="FF0000"/>
                </a:solidFill>
                <a:latin typeface="Times New Roman"/>
                <a:cs typeface="Times New Roman"/>
              </a:rPr>
              <a:t>r</a:t>
            </a:r>
            <a:r>
              <a:rPr sz="2200" dirty="0">
                <a:solidFill>
                  <a:srgbClr val="000000"/>
                </a:solidFill>
                <a:latin typeface="Times New Roman"/>
                <a:cs typeface="Times New Roman"/>
              </a:rPr>
              <a:t>,</a:t>
            </a:r>
            <a:r>
              <a:rPr sz="2200" spc="-15" dirty="0">
                <a:solidFill>
                  <a:srgbClr val="000000"/>
                </a:solidFill>
                <a:latin typeface="Times New Roman"/>
                <a:cs typeface="Times New Roman"/>
              </a:rPr>
              <a:t> </a:t>
            </a:r>
            <a:r>
              <a:rPr sz="2200" dirty="0">
                <a:solidFill>
                  <a:srgbClr val="000000"/>
                </a:solidFill>
                <a:latin typeface="Times New Roman"/>
                <a:cs typeface="Times New Roman"/>
              </a:rPr>
              <a:t>handic</a:t>
            </a:r>
            <a:r>
              <a:rPr sz="2200" spc="-11" dirty="0">
                <a:solidFill>
                  <a:srgbClr val="000000"/>
                </a:solidFill>
                <a:latin typeface="Times New Roman"/>
                <a:cs typeface="Times New Roman"/>
              </a:rPr>
              <a:t>r</a:t>
            </a:r>
            <a:r>
              <a:rPr sz="2200" dirty="0">
                <a:solidFill>
                  <a:srgbClr val="000000"/>
                </a:solidFill>
                <a:latin typeface="Times New Roman"/>
                <a:cs typeface="Times New Roman"/>
              </a:rPr>
              <a:t>af</a:t>
            </a:r>
            <a:r>
              <a:rPr sz="2200" spc="-15" dirty="0">
                <a:solidFill>
                  <a:srgbClr val="000000"/>
                </a:solidFill>
                <a:latin typeface="Times New Roman"/>
                <a:cs typeface="Times New Roman"/>
              </a:rPr>
              <a:t>t</a:t>
            </a:r>
            <a:r>
              <a:rPr sz="2200" dirty="0">
                <a:solidFill>
                  <a:srgbClr val="000000"/>
                </a:solidFill>
                <a:latin typeface="Times New Roman"/>
                <a:cs typeface="Times New Roman"/>
              </a:rPr>
              <a:t>s,</a:t>
            </a:r>
            <a:r>
              <a:rPr sz="2200" spc="-34" dirty="0">
                <a:solidFill>
                  <a:srgbClr val="000000"/>
                </a:solidFill>
                <a:latin typeface="Times New Roman"/>
                <a:cs typeface="Times New Roman"/>
              </a:rPr>
              <a:t> </a:t>
            </a:r>
            <a:r>
              <a:rPr sz="2200" dirty="0">
                <a:solidFill>
                  <a:srgbClr val="000000"/>
                </a:solidFill>
                <a:latin typeface="Times New Roman"/>
                <a:cs typeface="Times New Roman"/>
              </a:rPr>
              <a:t>sc</a:t>
            </a:r>
            <a:r>
              <a:rPr sz="2200" spc="-8" dirty="0">
                <a:solidFill>
                  <a:srgbClr val="000000"/>
                </a:solidFill>
                <a:latin typeface="Times New Roman"/>
                <a:cs typeface="Times New Roman"/>
              </a:rPr>
              <a:t>a</a:t>
            </a:r>
            <a:r>
              <a:rPr sz="2200" spc="-26" dirty="0">
                <a:solidFill>
                  <a:srgbClr val="000000"/>
                </a:solidFill>
                <a:latin typeface="Times New Roman"/>
                <a:cs typeface="Times New Roman"/>
              </a:rPr>
              <a:t>f</a:t>
            </a:r>
            <a:r>
              <a:rPr sz="2200" dirty="0">
                <a:solidFill>
                  <a:srgbClr val="000000"/>
                </a:solidFill>
                <a:latin typeface="Times New Roman"/>
                <a:cs typeface="Times New Roman"/>
              </a:rPr>
              <a:t>f</a:t>
            </a:r>
            <a:r>
              <a:rPr sz="2200" spc="4" dirty="0">
                <a:solidFill>
                  <a:srgbClr val="000000"/>
                </a:solidFill>
                <a:latin typeface="Times New Roman"/>
                <a:cs typeface="Times New Roman"/>
              </a:rPr>
              <a:t>o</a:t>
            </a:r>
            <a:r>
              <a:rPr sz="2200" dirty="0">
                <a:solidFill>
                  <a:srgbClr val="000000"/>
                </a:solidFill>
                <a:latin typeface="Times New Roman"/>
                <a:cs typeface="Times New Roman"/>
              </a:rPr>
              <a:t>ld</a:t>
            </a:r>
            <a:r>
              <a:rPr sz="2200" spc="-8" dirty="0">
                <a:solidFill>
                  <a:srgbClr val="000000"/>
                </a:solidFill>
                <a:latin typeface="Times New Roman"/>
                <a:cs typeface="Times New Roman"/>
              </a:rPr>
              <a:t>ing</a:t>
            </a:r>
            <a:r>
              <a:rPr sz="2200" dirty="0">
                <a:solidFill>
                  <a:srgbClr val="000000"/>
                </a:solidFill>
                <a:latin typeface="Times New Roman"/>
                <a:cs typeface="Times New Roman"/>
              </a:rPr>
              <a:t>,</a:t>
            </a:r>
            <a:r>
              <a:rPr sz="2200" spc="-26" dirty="0">
                <a:solidFill>
                  <a:srgbClr val="000000"/>
                </a:solidFill>
                <a:latin typeface="Times New Roman"/>
                <a:cs typeface="Times New Roman"/>
              </a:rPr>
              <a:t> </a:t>
            </a:r>
            <a:r>
              <a:rPr sz="2200" dirty="0">
                <a:solidFill>
                  <a:srgbClr val="000000"/>
                </a:solidFill>
                <a:latin typeface="Times New Roman"/>
                <a:cs typeface="Times New Roman"/>
              </a:rPr>
              <a:t>charcoal</a:t>
            </a:r>
            <a:r>
              <a:rPr sz="2200" spc="-30" dirty="0">
                <a:solidFill>
                  <a:srgbClr val="000000"/>
                </a:solidFill>
                <a:latin typeface="Times New Roman"/>
                <a:cs typeface="Times New Roman"/>
              </a:rPr>
              <a:t> </a:t>
            </a:r>
            <a:r>
              <a:rPr sz="2200" dirty="0">
                <a:solidFill>
                  <a:srgbClr val="000000"/>
                </a:solidFill>
                <a:latin typeface="Times New Roman"/>
                <a:cs typeface="Times New Roman"/>
              </a:rPr>
              <a:t>and</a:t>
            </a:r>
            <a:r>
              <a:rPr sz="2200" spc="-15" dirty="0">
                <a:solidFill>
                  <a:srgbClr val="000000"/>
                </a:solidFill>
                <a:latin typeface="Times New Roman"/>
                <a:cs typeface="Times New Roman"/>
              </a:rPr>
              <a:t> </a:t>
            </a:r>
            <a:r>
              <a:rPr sz="2200" dirty="0">
                <a:solidFill>
                  <a:srgbClr val="000000"/>
                </a:solidFill>
                <a:latin typeface="Times New Roman"/>
                <a:cs typeface="Times New Roman"/>
              </a:rPr>
              <a:t>charcoal</a:t>
            </a:r>
            <a:r>
              <a:rPr sz="2200" spc="-30" dirty="0">
                <a:solidFill>
                  <a:srgbClr val="000000"/>
                </a:solidFill>
                <a:latin typeface="Times New Roman"/>
                <a:cs typeface="Times New Roman"/>
              </a:rPr>
              <a:t> </a:t>
            </a:r>
            <a:r>
              <a:rPr sz="2200" dirty="0">
                <a:solidFill>
                  <a:srgbClr val="000000"/>
                </a:solidFill>
                <a:latin typeface="Times New Roman"/>
                <a:cs typeface="Times New Roman"/>
              </a:rPr>
              <a:t>p</a:t>
            </a:r>
            <a:r>
              <a:rPr sz="2200" spc="4" dirty="0">
                <a:solidFill>
                  <a:srgbClr val="000000"/>
                </a:solidFill>
                <a:latin typeface="Times New Roman"/>
                <a:cs typeface="Times New Roman"/>
              </a:rPr>
              <a:t>r</a:t>
            </a:r>
            <a:r>
              <a:rPr sz="2200" dirty="0">
                <a:solidFill>
                  <a:srgbClr val="000000"/>
                </a:solidFill>
                <a:latin typeface="Times New Roman"/>
                <a:cs typeface="Times New Roman"/>
              </a:rPr>
              <a:t>o</a:t>
            </a:r>
            <a:r>
              <a:rPr sz="2200" spc="4" dirty="0">
                <a:solidFill>
                  <a:srgbClr val="000000"/>
                </a:solidFill>
                <a:latin typeface="Times New Roman"/>
                <a:cs typeface="Times New Roman"/>
              </a:rPr>
              <a:t>d</a:t>
            </a:r>
            <a:r>
              <a:rPr sz="2200" dirty="0">
                <a:solidFill>
                  <a:srgbClr val="000000"/>
                </a:solidFill>
                <a:latin typeface="Times New Roman"/>
                <a:cs typeface="Times New Roman"/>
              </a:rPr>
              <a:t>ucts </a:t>
            </a:r>
            <a:r>
              <a:rPr sz="2200" spc="-38" dirty="0">
                <a:solidFill>
                  <a:srgbClr val="000000"/>
                </a:solidFill>
                <a:latin typeface="Times New Roman"/>
                <a:cs typeface="Times New Roman"/>
              </a:rPr>
              <a:t> </a:t>
            </a:r>
            <a:r>
              <a:rPr sz="2200" dirty="0">
                <a:solidFill>
                  <a:srgbClr val="000000"/>
                </a:solidFill>
                <a:latin typeface="Times New Roman"/>
                <a:cs typeface="Times New Roman"/>
              </a:rPr>
              <a:t>(such as</a:t>
            </a:r>
            <a:r>
              <a:rPr sz="2200" spc="-8" dirty="0">
                <a:solidFill>
                  <a:srgbClr val="000000"/>
                </a:solidFill>
                <a:latin typeface="Times New Roman"/>
                <a:cs typeface="Times New Roman"/>
              </a:rPr>
              <a:t> </a:t>
            </a:r>
            <a:r>
              <a:rPr sz="2200" dirty="0">
                <a:solidFill>
                  <a:srgbClr val="000000"/>
                </a:solidFill>
                <a:latin typeface="Times New Roman"/>
                <a:cs typeface="Times New Roman"/>
              </a:rPr>
              <a:t>heal</a:t>
            </a:r>
            <a:r>
              <a:rPr sz="2200" spc="-8" dirty="0">
                <a:solidFill>
                  <a:srgbClr val="000000"/>
                </a:solidFill>
                <a:latin typeface="Times New Roman"/>
                <a:cs typeface="Times New Roman"/>
              </a:rPr>
              <a:t>t</a:t>
            </a:r>
            <a:r>
              <a:rPr sz="2200" dirty="0">
                <a:solidFill>
                  <a:srgbClr val="000000"/>
                </a:solidFill>
                <a:latin typeface="Times New Roman"/>
                <a:cs typeface="Times New Roman"/>
              </a:rPr>
              <a:t>h</a:t>
            </a:r>
            <a:r>
              <a:rPr sz="2200" spc="-11" dirty="0">
                <a:solidFill>
                  <a:srgbClr val="000000"/>
                </a:solidFill>
                <a:latin typeface="Times New Roman"/>
                <a:cs typeface="Times New Roman"/>
              </a:rPr>
              <a:t> </a:t>
            </a:r>
            <a:r>
              <a:rPr sz="2200" dirty="0">
                <a:solidFill>
                  <a:srgbClr val="000000"/>
                </a:solidFill>
                <a:latin typeface="Times New Roman"/>
                <a:cs typeface="Times New Roman"/>
              </a:rPr>
              <a:t>p</a:t>
            </a:r>
            <a:r>
              <a:rPr sz="2200" spc="4" dirty="0">
                <a:solidFill>
                  <a:srgbClr val="000000"/>
                </a:solidFill>
                <a:latin typeface="Times New Roman"/>
                <a:cs typeface="Times New Roman"/>
              </a:rPr>
              <a:t>r</a:t>
            </a:r>
            <a:r>
              <a:rPr sz="2200" dirty="0">
                <a:solidFill>
                  <a:srgbClr val="000000"/>
                </a:solidFill>
                <a:latin typeface="Times New Roman"/>
                <a:cs typeface="Times New Roman"/>
              </a:rPr>
              <a:t>o</a:t>
            </a:r>
            <a:r>
              <a:rPr sz="2200" spc="8" dirty="0">
                <a:solidFill>
                  <a:srgbClr val="000000"/>
                </a:solidFill>
                <a:latin typeface="Times New Roman"/>
                <a:cs typeface="Times New Roman"/>
              </a:rPr>
              <a:t>d</a:t>
            </a:r>
            <a:r>
              <a:rPr sz="2200" dirty="0">
                <a:solidFill>
                  <a:srgbClr val="000000"/>
                </a:solidFill>
                <a:latin typeface="Times New Roman"/>
                <a:cs typeface="Times New Roman"/>
              </a:rPr>
              <a:t>uc</a:t>
            </a:r>
            <a:r>
              <a:rPr sz="2200" spc="-11" dirty="0">
                <a:solidFill>
                  <a:srgbClr val="000000"/>
                </a:solidFill>
                <a:latin typeface="Times New Roman"/>
                <a:cs typeface="Times New Roman"/>
              </a:rPr>
              <a:t>t</a:t>
            </a:r>
            <a:r>
              <a:rPr sz="2200" dirty="0">
                <a:solidFill>
                  <a:srgbClr val="000000"/>
                </a:solidFill>
                <a:latin typeface="Times New Roman"/>
                <a:cs typeface="Times New Roman"/>
              </a:rPr>
              <a:t>s,</a:t>
            </a:r>
            <a:r>
              <a:rPr sz="2200" spc="-34" dirty="0">
                <a:solidFill>
                  <a:srgbClr val="000000"/>
                </a:solidFill>
                <a:latin typeface="Times New Roman"/>
                <a:cs typeface="Times New Roman"/>
              </a:rPr>
              <a:t> </a:t>
            </a:r>
            <a:r>
              <a:rPr sz="2200" spc="-19" dirty="0">
                <a:solidFill>
                  <a:srgbClr val="000000"/>
                </a:solidFill>
                <a:latin typeface="Times New Roman"/>
                <a:cs typeface="Times New Roman"/>
              </a:rPr>
              <a:t>m</a:t>
            </a:r>
            <a:r>
              <a:rPr sz="2200" dirty="0">
                <a:solidFill>
                  <a:srgbClr val="000000"/>
                </a:solidFill>
                <a:latin typeface="Times New Roman"/>
                <a:cs typeface="Times New Roman"/>
              </a:rPr>
              <a:t>edic</a:t>
            </a:r>
            <a:r>
              <a:rPr sz="2200" spc="-8" dirty="0">
                <a:solidFill>
                  <a:srgbClr val="000000"/>
                </a:solidFill>
                <a:latin typeface="Times New Roman"/>
                <a:cs typeface="Times New Roman"/>
              </a:rPr>
              <a:t>i</a:t>
            </a:r>
            <a:r>
              <a:rPr sz="2200" dirty="0">
                <a:solidFill>
                  <a:srgbClr val="000000"/>
                </a:solidFill>
                <a:latin typeface="Times New Roman"/>
                <a:cs typeface="Times New Roman"/>
              </a:rPr>
              <a:t>ne,</a:t>
            </a:r>
            <a:r>
              <a:rPr sz="2200" spc="-4" dirty="0">
                <a:solidFill>
                  <a:srgbClr val="000000"/>
                </a:solidFill>
                <a:latin typeface="Times New Roman"/>
                <a:cs typeface="Times New Roman"/>
              </a:rPr>
              <a:t> </a:t>
            </a:r>
            <a:r>
              <a:rPr sz="2200" dirty="0">
                <a:solidFill>
                  <a:srgbClr val="000000"/>
                </a:solidFill>
                <a:latin typeface="Times New Roman"/>
                <a:cs typeface="Times New Roman"/>
              </a:rPr>
              <a:t>pesti</a:t>
            </a:r>
            <a:r>
              <a:rPr sz="2200" spc="-8" dirty="0">
                <a:solidFill>
                  <a:srgbClr val="000000"/>
                </a:solidFill>
                <a:latin typeface="Times New Roman"/>
                <a:cs typeface="Times New Roman"/>
              </a:rPr>
              <a:t>c</a:t>
            </a:r>
            <a:r>
              <a:rPr sz="2200" dirty="0">
                <a:solidFill>
                  <a:srgbClr val="000000"/>
                </a:solidFill>
                <a:latin typeface="Times New Roman"/>
                <a:cs typeface="Times New Roman"/>
              </a:rPr>
              <a:t>ides)</a:t>
            </a:r>
            <a:endParaRPr sz="2200" dirty="0">
              <a:latin typeface="Times New Roman"/>
              <a:cs typeface="Times New Roman"/>
            </a:endParaRPr>
          </a:p>
        </p:txBody>
      </p:sp>
      <p:sp>
        <p:nvSpPr>
          <p:cNvPr id="3" name="object 3"/>
          <p:cNvSpPr/>
          <p:nvPr/>
        </p:nvSpPr>
        <p:spPr>
          <a:xfrm>
            <a:off x="4837471" y="5570982"/>
            <a:ext cx="2448232" cy="1291781"/>
          </a:xfrm>
          <a:prstGeom prst="rect">
            <a:avLst/>
          </a:prstGeom>
          <a:blipFill>
            <a:blip r:embed="rId2" cstate="print"/>
            <a:stretch>
              <a:fillRect/>
            </a:stretch>
          </a:blipFill>
        </p:spPr>
        <p:txBody>
          <a:bodyPr wrap="square" lIns="0" tIns="0" rIns="0" bIns="0" rtlCol="0"/>
          <a:lstStyle/>
          <a:p>
            <a:endParaRPr sz="1350"/>
          </a:p>
        </p:txBody>
      </p:sp>
      <p:sp>
        <p:nvSpPr>
          <p:cNvPr id="4" name="object 4"/>
          <p:cNvSpPr/>
          <p:nvPr/>
        </p:nvSpPr>
        <p:spPr>
          <a:xfrm>
            <a:off x="2050026" y="5607844"/>
            <a:ext cx="2399071" cy="1296543"/>
          </a:xfrm>
          <a:prstGeom prst="rect">
            <a:avLst/>
          </a:prstGeom>
          <a:blipFill>
            <a:blip r:embed="rId3" cstate="print"/>
            <a:stretch>
              <a:fillRect/>
            </a:stretch>
          </a:blipFill>
        </p:spPr>
        <p:txBody>
          <a:bodyPr wrap="square" lIns="0" tIns="0" rIns="0" bIns="0" rtlCol="0"/>
          <a:lstStyle/>
          <a:p>
            <a:endParaRPr sz="1350"/>
          </a:p>
        </p:txBody>
      </p:sp>
      <p:sp>
        <p:nvSpPr>
          <p:cNvPr id="5" name="object 5"/>
          <p:cNvSpPr/>
          <p:nvPr/>
        </p:nvSpPr>
        <p:spPr>
          <a:xfrm>
            <a:off x="2050026" y="3885919"/>
            <a:ext cx="2399071" cy="1685063"/>
          </a:xfrm>
          <a:prstGeom prst="rect">
            <a:avLst/>
          </a:prstGeom>
          <a:blipFill>
            <a:blip r:embed="rId4" cstate="print"/>
            <a:stretch>
              <a:fillRect/>
            </a:stretch>
          </a:blipFill>
        </p:spPr>
        <p:txBody>
          <a:bodyPr wrap="square" lIns="0" tIns="0" rIns="0" bIns="0" rtlCol="0"/>
          <a:lstStyle/>
          <a:p>
            <a:endParaRPr sz="1350"/>
          </a:p>
        </p:txBody>
      </p:sp>
      <p:sp>
        <p:nvSpPr>
          <p:cNvPr id="6" name="object 6"/>
          <p:cNvSpPr/>
          <p:nvPr/>
        </p:nvSpPr>
        <p:spPr>
          <a:xfrm>
            <a:off x="4747793" y="3922781"/>
            <a:ext cx="2460524" cy="1685063"/>
          </a:xfrm>
          <a:prstGeom prst="rect">
            <a:avLst/>
          </a:prstGeom>
          <a:blipFill>
            <a:blip r:embed="rId5" cstate="print"/>
            <a:stretch>
              <a:fillRect/>
            </a:stretch>
          </a:blipFill>
        </p:spPr>
        <p:txBody>
          <a:bodyPr wrap="square" lIns="0" tIns="0" rIns="0" bIns="0" rtlCol="0"/>
          <a:lstStyle/>
          <a:p>
            <a:endParaRPr sz="1350"/>
          </a:p>
        </p:txBody>
      </p:sp>
      <p:sp>
        <p:nvSpPr>
          <p:cNvPr id="7" name="object 7"/>
          <p:cNvSpPr/>
          <p:nvPr/>
        </p:nvSpPr>
        <p:spPr>
          <a:xfrm>
            <a:off x="7632376" y="3881157"/>
            <a:ext cx="2888140" cy="1685063"/>
          </a:xfrm>
          <a:prstGeom prst="rect">
            <a:avLst/>
          </a:prstGeom>
          <a:blipFill>
            <a:blip r:embed="rId6" cstate="print"/>
            <a:stretch>
              <a:fillRect/>
            </a:stretch>
          </a:blipFill>
        </p:spPr>
        <p:txBody>
          <a:bodyPr wrap="square" lIns="0" tIns="0" rIns="0" bIns="0" rtlCol="0"/>
          <a:lstStyle/>
          <a:p>
            <a:endParaRPr sz="1350"/>
          </a:p>
        </p:txBody>
      </p:sp>
      <p:sp>
        <p:nvSpPr>
          <p:cNvPr id="8" name="object 8"/>
          <p:cNvSpPr/>
          <p:nvPr/>
        </p:nvSpPr>
        <p:spPr>
          <a:xfrm>
            <a:off x="7632376" y="5607844"/>
            <a:ext cx="2888140" cy="1254919"/>
          </a:xfrm>
          <a:prstGeom prst="rect">
            <a:avLst/>
          </a:prstGeom>
          <a:blipFill>
            <a:blip r:embed="rId7"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5421517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9706" y="165980"/>
            <a:ext cx="9144000" cy="997196"/>
          </a:xfrm>
          <a:prstGeom prst="rect">
            <a:avLst/>
          </a:prstGeom>
        </p:spPr>
        <p:txBody>
          <a:bodyPr vert="horz" wrap="square" lIns="0" tIns="0" rIns="0" bIns="0" rtlCol="0" anchor="ctr">
            <a:spAutoFit/>
          </a:bodyPr>
          <a:lstStyle/>
          <a:p>
            <a:pPr marL="9525" marR="3810">
              <a:tabLst>
                <a:tab pos="1972151" algn="l"/>
              </a:tabLst>
            </a:pPr>
            <a:r>
              <a:rPr lang="en-US" sz="3600" spc="11" dirty="0">
                <a:solidFill>
                  <a:srgbClr val="99CA38"/>
                </a:solidFill>
                <a:latin typeface="Times New Roman"/>
                <a:cs typeface="Times New Roman"/>
              </a:rPr>
              <a:t>5) </a:t>
            </a:r>
            <a:r>
              <a:rPr sz="3600" spc="11" dirty="0">
                <a:solidFill>
                  <a:srgbClr val="99CA38"/>
                </a:solidFill>
                <a:latin typeface="Times New Roman"/>
                <a:cs typeface="Times New Roman"/>
              </a:rPr>
              <a:t>2006-now	transformation to period of high quality and environmental friendly products</a:t>
            </a:r>
          </a:p>
        </p:txBody>
      </p:sp>
      <p:sp>
        <p:nvSpPr>
          <p:cNvPr id="3" name="object 3"/>
          <p:cNvSpPr txBox="1"/>
          <p:nvPr/>
        </p:nvSpPr>
        <p:spPr>
          <a:xfrm>
            <a:off x="1641988" y="1272202"/>
            <a:ext cx="9104671" cy="3323987"/>
          </a:xfrm>
          <a:prstGeom prst="rect">
            <a:avLst/>
          </a:prstGeom>
        </p:spPr>
        <p:txBody>
          <a:bodyPr vert="horz" wrap="square" lIns="0" tIns="0" rIns="0" bIns="0" rtlCol="0">
            <a:spAutoFit/>
          </a:bodyPr>
          <a:lstStyle/>
          <a:p>
            <a:pPr marL="9525" marR="3810"/>
            <a:r>
              <a:rPr sz="2400" dirty="0">
                <a:latin typeface="Times New Roman"/>
                <a:cs typeface="Times New Roman"/>
              </a:rPr>
              <a:t>Dec</a:t>
            </a:r>
            <a:r>
              <a:rPr sz="2400" spc="4" dirty="0">
                <a:latin typeface="Times New Roman"/>
                <a:cs typeface="Times New Roman"/>
              </a:rPr>
              <a:t>o</a:t>
            </a:r>
            <a:r>
              <a:rPr sz="2400" dirty="0">
                <a:latin typeface="Times New Roman"/>
                <a:cs typeface="Times New Roman"/>
              </a:rPr>
              <a:t>rat</a:t>
            </a:r>
            <a:r>
              <a:rPr sz="2400" spc="-8" dirty="0">
                <a:latin typeface="Times New Roman"/>
                <a:cs typeface="Times New Roman"/>
              </a:rPr>
              <a:t>i</a:t>
            </a:r>
            <a:r>
              <a:rPr sz="2400" dirty="0">
                <a:latin typeface="Times New Roman"/>
                <a:cs typeface="Times New Roman"/>
              </a:rPr>
              <a:t>on</a:t>
            </a:r>
            <a:r>
              <a:rPr sz="2400" spc="-26" dirty="0">
                <a:latin typeface="Times New Roman"/>
                <a:cs typeface="Times New Roman"/>
              </a:rPr>
              <a:t> </a:t>
            </a:r>
            <a:r>
              <a:rPr sz="2400" dirty="0">
                <a:latin typeface="Times New Roman"/>
                <a:cs typeface="Times New Roman"/>
              </a:rPr>
              <a:t>b</a:t>
            </a:r>
            <a:r>
              <a:rPr sz="2400" spc="8" dirty="0">
                <a:latin typeface="Times New Roman"/>
                <a:cs typeface="Times New Roman"/>
              </a:rPr>
              <a:t>o</a:t>
            </a:r>
            <a:r>
              <a:rPr sz="2400" dirty="0">
                <a:latin typeface="Times New Roman"/>
                <a:cs typeface="Times New Roman"/>
              </a:rPr>
              <a:t>ar</a:t>
            </a:r>
            <a:r>
              <a:rPr sz="2400" spc="4" dirty="0">
                <a:latin typeface="Times New Roman"/>
                <a:cs typeface="Times New Roman"/>
              </a:rPr>
              <a:t>d</a:t>
            </a:r>
            <a:r>
              <a:rPr sz="2400" dirty="0">
                <a:latin typeface="Times New Roman"/>
                <a:cs typeface="Times New Roman"/>
              </a:rPr>
              <a:t>,</a:t>
            </a:r>
            <a:r>
              <a:rPr sz="2400" spc="-23" dirty="0">
                <a:latin typeface="Times New Roman"/>
                <a:cs typeface="Times New Roman"/>
              </a:rPr>
              <a:t> </a:t>
            </a:r>
            <a:r>
              <a:rPr sz="2400" dirty="0">
                <a:latin typeface="Times New Roman"/>
                <a:cs typeface="Times New Roman"/>
              </a:rPr>
              <a:t>ba</a:t>
            </a:r>
            <a:r>
              <a:rPr sz="2400" spc="-15" dirty="0">
                <a:latin typeface="Times New Roman"/>
                <a:cs typeface="Times New Roman"/>
              </a:rPr>
              <a:t>m</a:t>
            </a:r>
            <a:r>
              <a:rPr sz="2400" dirty="0">
                <a:latin typeface="Times New Roman"/>
                <a:cs typeface="Times New Roman"/>
              </a:rPr>
              <a:t>b</a:t>
            </a:r>
            <a:r>
              <a:rPr sz="2400" spc="8" dirty="0">
                <a:latin typeface="Times New Roman"/>
                <a:cs typeface="Times New Roman"/>
              </a:rPr>
              <a:t>o</a:t>
            </a:r>
            <a:r>
              <a:rPr sz="2400" dirty="0">
                <a:latin typeface="Times New Roman"/>
                <a:cs typeface="Times New Roman"/>
              </a:rPr>
              <a:t>o</a:t>
            </a:r>
            <a:r>
              <a:rPr sz="2400" spc="-11" dirty="0">
                <a:latin typeface="Times New Roman"/>
                <a:cs typeface="Times New Roman"/>
              </a:rPr>
              <a:t> </a:t>
            </a:r>
            <a:r>
              <a:rPr sz="2400" dirty="0">
                <a:latin typeface="Times New Roman"/>
                <a:cs typeface="Times New Roman"/>
              </a:rPr>
              <a:t>p</a:t>
            </a:r>
            <a:r>
              <a:rPr sz="2400" spc="4" dirty="0">
                <a:latin typeface="Times New Roman"/>
                <a:cs typeface="Times New Roman"/>
              </a:rPr>
              <a:t>r</a:t>
            </a:r>
            <a:r>
              <a:rPr sz="2400" dirty="0">
                <a:latin typeface="Times New Roman"/>
                <a:cs typeface="Times New Roman"/>
              </a:rPr>
              <a:t>essed</a:t>
            </a:r>
            <a:r>
              <a:rPr sz="2400" spc="-23" dirty="0">
                <a:latin typeface="Times New Roman"/>
                <a:cs typeface="Times New Roman"/>
              </a:rPr>
              <a:t> </a:t>
            </a:r>
            <a:r>
              <a:rPr sz="2400" dirty="0">
                <a:latin typeface="Times New Roman"/>
                <a:cs typeface="Times New Roman"/>
              </a:rPr>
              <a:t>pa</a:t>
            </a:r>
            <a:r>
              <a:rPr sz="2400" spc="4" dirty="0">
                <a:latin typeface="Times New Roman"/>
                <a:cs typeface="Times New Roman"/>
              </a:rPr>
              <a:t>n</a:t>
            </a:r>
            <a:r>
              <a:rPr sz="2400" dirty="0">
                <a:latin typeface="Times New Roman"/>
                <a:cs typeface="Times New Roman"/>
              </a:rPr>
              <a:t>e</a:t>
            </a:r>
            <a:r>
              <a:rPr sz="2400" spc="-8" dirty="0">
                <a:latin typeface="Times New Roman"/>
                <a:cs typeface="Times New Roman"/>
              </a:rPr>
              <a:t>l</a:t>
            </a:r>
            <a:r>
              <a:rPr sz="2400" dirty="0">
                <a:latin typeface="Times New Roman"/>
                <a:cs typeface="Times New Roman"/>
              </a:rPr>
              <a:t>, </a:t>
            </a:r>
            <a:r>
              <a:rPr sz="2400" spc="-8" dirty="0">
                <a:latin typeface="Times New Roman"/>
                <a:cs typeface="Times New Roman"/>
              </a:rPr>
              <a:t> </a:t>
            </a:r>
            <a:r>
              <a:rPr sz="2400" dirty="0">
                <a:solidFill>
                  <a:srgbClr val="FF0000"/>
                </a:solidFill>
                <a:latin typeface="Times New Roman"/>
                <a:cs typeface="Times New Roman"/>
              </a:rPr>
              <a:t>flo</a:t>
            </a:r>
            <a:r>
              <a:rPr sz="2400" spc="4" dirty="0">
                <a:solidFill>
                  <a:srgbClr val="FF0000"/>
                </a:solidFill>
                <a:latin typeface="Times New Roman"/>
                <a:cs typeface="Times New Roman"/>
              </a:rPr>
              <a:t>o</a:t>
            </a:r>
            <a:r>
              <a:rPr sz="2400" dirty="0">
                <a:solidFill>
                  <a:srgbClr val="FF0000"/>
                </a:solidFill>
                <a:latin typeface="Times New Roman"/>
                <a:cs typeface="Times New Roman"/>
              </a:rPr>
              <a:t>ri</a:t>
            </a:r>
            <a:r>
              <a:rPr sz="2400" spc="-8" dirty="0">
                <a:solidFill>
                  <a:srgbClr val="FF0000"/>
                </a:solidFill>
                <a:latin typeface="Times New Roman"/>
                <a:cs typeface="Times New Roman"/>
              </a:rPr>
              <a:t>n</a:t>
            </a:r>
            <a:r>
              <a:rPr sz="2400" dirty="0">
                <a:solidFill>
                  <a:srgbClr val="FF0000"/>
                </a:solidFill>
                <a:latin typeface="Times New Roman"/>
                <a:cs typeface="Times New Roman"/>
              </a:rPr>
              <a:t>g</a:t>
            </a:r>
            <a:r>
              <a:rPr sz="2400" spc="-30" dirty="0">
                <a:solidFill>
                  <a:srgbClr val="FF0000"/>
                </a:solidFill>
                <a:latin typeface="Times New Roman"/>
                <a:cs typeface="Times New Roman"/>
              </a:rPr>
              <a:t> </a:t>
            </a:r>
            <a:r>
              <a:rPr sz="2400" dirty="0">
                <a:solidFill>
                  <a:srgbClr val="FF0000"/>
                </a:solidFill>
                <a:latin typeface="Times New Roman"/>
                <a:cs typeface="Times New Roman"/>
              </a:rPr>
              <a:t>with</a:t>
            </a:r>
            <a:r>
              <a:rPr sz="2400" spc="-8" dirty="0">
                <a:solidFill>
                  <a:srgbClr val="FF0000"/>
                </a:solidFill>
                <a:latin typeface="Times New Roman"/>
                <a:cs typeface="Times New Roman"/>
              </a:rPr>
              <a:t> </a:t>
            </a:r>
            <a:r>
              <a:rPr sz="2400" dirty="0">
                <a:solidFill>
                  <a:srgbClr val="FF0000"/>
                </a:solidFill>
                <a:latin typeface="Times New Roman"/>
                <a:cs typeface="Times New Roman"/>
              </a:rPr>
              <a:t>patt</a:t>
            </a:r>
            <a:r>
              <a:rPr sz="2400" spc="-11" dirty="0">
                <a:solidFill>
                  <a:srgbClr val="FF0000"/>
                </a:solidFill>
                <a:latin typeface="Times New Roman"/>
                <a:cs typeface="Times New Roman"/>
              </a:rPr>
              <a:t>e</a:t>
            </a:r>
            <a:r>
              <a:rPr sz="2400" dirty="0">
                <a:solidFill>
                  <a:srgbClr val="FF0000"/>
                </a:solidFill>
                <a:latin typeface="Times New Roman"/>
                <a:cs typeface="Times New Roman"/>
              </a:rPr>
              <a:t>r</a:t>
            </a:r>
            <a:r>
              <a:rPr sz="2400" spc="4" dirty="0">
                <a:solidFill>
                  <a:srgbClr val="FF0000"/>
                </a:solidFill>
                <a:latin typeface="Times New Roman"/>
                <a:cs typeface="Times New Roman"/>
              </a:rPr>
              <a:t>n</a:t>
            </a:r>
            <a:r>
              <a:rPr sz="2400" dirty="0">
                <a:solidFill>
                  <a:srgbClr val="FF0000"/>
                </a:solidFill>
                <a:latin typeface="Times New Roman"/>
                <a:cs typeface="Times New Roman"/>
              </a:rPr>
              <a:t>s</a:t>
            </a:r>
            <a:r>
              <a:rPr sz="2400" spc="-34" dirty="0">
                <a:solidFill>
                  <a:srgbClr val="FF0000"/>
                </a:solidFill>
                <a:latin typeface="Times New Roman"/>
                <a:cs typeface="Times New Roman"/>
              </a:rPr>
              <a:t> </a:t>
            </a:r>
            <a:r>
              <a:rPr sz="2400" dirty="0">
                <a:solidFill>
                  <a:srgbClr val="FF0000"/>
                </a:solidFill>
                <a:latin typeface="Times New Roman"/>
                <a:cs typeface="Times New Roman"/>
              </a:rPr>
              <a:t>on sur</a:t>
            </a:r>
            <a:r>
              <a:rPr sz="2400" spc="4" dirty="0">
                <a:solidFill>
                  <a:srgbClr val="FF0000"/>
                </a:solidFill>
                <a:latin typeface="Times New Roman"/>
                <a:cs typeface="Times New Roman"/>
              </a:rPr>
              <a:t>f</a:t>
            </a:r>
            <a:r>
              <a:rPr sz="2400" dirty="0">
                <a:solidFill>
                  <a:srgbClr val="FF0000"/>
                </a:solidFill>
                <a:latin typeface="Times New Roman"/>
                <a:cs typeface="Times New Roman"/>
              </a:rPr>
              <a:t>ac</a:t>
            </a:r>
            <a:r>
              <a:rPr sz="2400" spc="4" dirty="0">
                <a:solidFill>
                  <a:srgbClr val="FF0000"/>
                </a:solidFill>
                <a:latin typeface="Times New Roman"/>
                <a:cs typeface="Times New Roman"/>
              </a:rPr>
              <a:t>e</a:t>
            </a:r>
            <a:r>
              <a:rPr sz="2400" dirty="0">
                <a:latin typeface="Times New Roman"/>
                <a:cs typeface="Times New Roman"/>
              </a:rPr>
              <a:t>, p</a:t>
            </a:r>
            <a:r>
              <a:rPr sz="2400" spc="4" dirty="0">
                <a:latin typeface="Times New Roman"/>
                <a:cs typeface="Times New Roman"/>
              </a:rPr>
              <a:t>r</a:t>
            </a:r>
            <a:r>
              <a:rPr sz="2400" dirty="0">
                <a:latin typeface="Times New Roman"/>
                <a:cs typeface="Times New Roman"/>
              </a:rPr>
              <a:t>ess</a:t>
            </a:r>
            <a:r>
              <a:rPr sz="2400" spc="-8" dirty="0">
                <a:latin typeface="Times New Roman"/>
                <a:cs typeface="Times New Roman"/>
              </a:rPr>
              <a:t>e</a:t>
            </a:r>
            <a:r>
              <a:rPr sz="2400" dirty="0">
                <a:latin typeface="Times New Roman"/>
                <a:cs typeface="Times New Roman"/>
              </a:rPr>
              <a:t>d</a:t>
            </a:r>
            <a:r>
              <a:rPr sz="2400" spc="-19" dirty="0">
                <a:latin typeface="Times New Roman"/>
                <a:cs typeface="Times New Roman"/>
              </a:rPr>
              <a:t> </a:t>
            </a:r>
            <a:r>
              <a:rPr sz="2400" dirty="0">
                <a:latin typeface="Times New Roman"/>
                <a:cs typeface="Times New Roman"/>
              </a:rPr>
              <a:t>ba</a:t>
            </a:r>
            <a:r>
              <a:rPr sz="2400" spc="-15" dirty="0">
                <a:latin typeface="Times New Roman"/>
                <a:cs typeface="Times New Roman"/>
              </a:rPr>
              <a:t>m</a:t>
            </a:r>
            <a:r>
              <a:rPr sz="2400" dirty="0">
                <a:latin typeface="Times New Roman"/>
                <a:cs typeface="Times New Roman"/>
              </a:rPr>
              <a:t>b</a:t>
            </a:r>
            <a:r>
              <a:rPr sz="2400" spc="4" dirty="0">
                <a:latin typeface="Times New Roman"/>
                <a:cs typeface="Times New Roman"/>
              </a:rPr>
              <a:t>o</a:t>
            </a:r>
            <a:r>
              <a:rPr sz="2400" dirty="0">
                <a:latin typeface="Times New Roman"/>
                <a:cs typeface="Times New Roman"/>
              </a:rPr>
              <a:t>o,</a:t>
            </a:r>
            <a:r>
              <a:rPr sz="2400" spc="-23" dirty="0">
                <a:latin typeface="Times New Roman"/>
                <a:cs typeface="Times New Roman"/>
              </a:rPr>
              <a:t> </a:t>
            </a:r>
            <a:r>
              <a:rPr sz="2400" dirty="0">
                <a:latin typeface="Times New Roman"/>
                <a:cs typeface="Times New Roman"/>
              </a:rPr>
              <a:t>parti</a:t>
            </a:r>
            <a:r>
              <a:rPr sz="2400" spc="-11" dirty="0">
                <a:latin typeface="Times New Roman"/>
                <a:cs typeface="Times New Roman"/>
              </a:rPr>
              <a:t>c</a:t>
            </a:r>
            <a:r>
              <a:rPr sz="2400" dirty="0">
                <a:latin typeface="Times New Roman"/>
                <a:cs typeface="Times New Roman"/>
              </a:rPr>
              <a:t>le</a:t>
            </a:r>
            <a:r>
              <a:rPr sz="2400" spc="-23" dirty="0">
                <a:latin typeface="Times New Roman"/>
                <a:cs typeface="Times New Roman"/>
              </a:rPr>
              <a:t> </a:t>
            </a:r>
            <a:r>
              <a:rPr sz="2400" dirty="0">
                <a:latin typeface="Times New Roman"/>
                <a:cs typeface="Times New Roman"/>
              </a:rPr>
              <a:t>b</a:t>
            </a:r>
            <a:r>
              <a:rPr sz="2400" spc="4" dirty="0">
                <a:latin typeface="Times New Roman"/>
                <a:cs typeface="Times New Roman"/>
              </a:rPr>
              <a:t>o</a:t>
            </a:r>
            <a:r>
              <a:rPr sz="2400" dirty="0">
                <a:latin typeface="Times New Roman"/>
                <a:cs typeface="Times New Roman"/>
              </a:rPr>
              <a:t>ard,</a:t>
            </a:r>
            <a:r>
              <a:rPr sz="2400" spc="-23" dirty="0">
                <a:latin typeface="Times New Roman"/>
                <a:cs typeface="Times New Roman"/>
              </a:rPr>
              <a:t> </a:t>
            </a:r>
            <a:r>
              <a:rPr sz="2400" dirty="0">
                <a:latin typeface="Times New Roman"/>
                <a:cs typeface="Times New Roman"/>
              </a:rPr>
              <a:t>p</a:t>
            </a:r>
            <a:r>
              <a:rPr sz="2400" spc="4" dirty="0">
                <a:latin typeface="Times New Roman"/>
                <a:cs typeface="Times New Roman"/>
              </a:rPr>
              <a:t>r</a:t>
            </a:r>
            <a:r>
              <a:rPr sz="2400" dirty="0">
                <a:latin typeface="Times New Roman"/>
                <a:cs typeface="Times New Roman"/>
              </a:rPr>
              <a:t>oces</a:t>
            </a:r>
            <a:r>
              <a:rPr sz="2400" spc="-11" dirty="0">
                <a:latin typeface="Times New Roman"/>
                <a:cs typeface="Times New Roman"/>
              </a:rPr>
              <a:t>s</a:t>
            </a:r>
            <a:r>
              <a:rPr sz="2400" dirty="0">
                <a:latin typeface="Times New Roman"/>
                <a:cs typeface="Times New Roman"/>
              </a:rPr>
              <a:t>ed</a:t>
            </a:r>
            <a:r>
              <a:rPr sz="2400" spc="-34" dirty="0">
                <a:latin typeface="Times New Roman"/>
                <a:cs typeface="Times New Roman"/>
              </a:rPr>
              <a:t> </a:t>
            </a:r>
            <a:r>
              <a:rPr sz="2400" dirty="0">
                <a:latin typeface="Times New Roman"/>
                <a:cs typeface="Times New Roman"/>
              </a:rPr>
              <a:t>sh</a:t>
            </a:r>
            <a:r>
              <a:rPr sz="2400" spc="4" dirty="0">
                <a:latin typeface="Times New Roman"/>
                <a:cs typeface="Times New Roman"/>
              </a:rPr>
              <a:t>o</a:t>
            </a:r>
            <a:r>
              <a:rPr sz="2400" dirty="0">
                <a:latin typeface="Times New Roman"/>
                <a:cs typeface="Times New Roman"/>
              </a:rPr>
              <a:t>ots,</a:t>
            </a:r>
            <a:r>
              <a:rPr sz="2400" spc="-26" dirty="0">
                <a:latin typeface="Times New Roman"/>
                <a:cs typeface="Times New Roman"/>
              </a:rPr>
              <a:t> </a:t>
            </a:r>
            <a:r>
              <a:rPr sz="2400" dirty="0">
                <a:latin typeface="Times New Roman"/>
                <a:cs typeface="Times New Roman"/>
              </a:rPr>
              <a:t>f</a:t>
            </a:r>
            <a:r>
              <a:rPr sz="2400" spc="4" dirty="0">
                <a:latin typeface="Times New Roman"/>
                <a:cs typeface="Times New Roman"/>
              </a:rPr>
              <a:t>r</a:t>
            </a:r>
            <a:r>
              <a:rPr sz="2400" dirty="0">
                <a:latin typeface="Times New Roman"/>
                <a:cs typeface="Times New Roman"/>
              </a:rPr>
              <a:t>esh</a:t>
            </a:r>
            <a:r>
              <a:rPr sz="2400" spc="-26" dirty="0">
                <a:latin typeface="Times New Roman"/>
                <a:cs typeface="Times New Roman"/>
              </a:rPr>
              <a:t> </a:t>
            </a:r>
            <a:r>
              <a:rPr sz="2400" dirty="0">
                <a:latin typeface="Times New Roman"/>
                <a:cs typeface="Times New Roman"/>
              </a:rPr>
              <a:t>sh</a:t>
            </a:r>
            <a:r>
              <a:rPr sz="2400" spc="4" dirty="0">
                <a:latin typeface="Times New Roman"/>
                <a:cs typeface="Times New Roman"/>
              </a:rPr>
              <a:t>o</a:t>
            </a:r>
            <a:r>
              <a:rPr sz="2400" dirty="0">
                <a:latin typeface="Times New Roman"/>
                <a:cs typeface="Times New Roman"/>
              </a:rPr>
              <a:t>ots,</a:t>
            </a:r>
            <a:r>
              <a:rPr sz="2400" spc="-34" dirty="0">
                <a:latin typeface="Times New Roman"/>
                <a:cs typeface="Times New Roman"/>
              </a:rPr>
              <a:t> </a:t>
            </a:r>
            <a:r>
              <a:rPr sz="2400" dirty="0">
                <a:latin typeface="Times New Roman"/>
                <a:cs typeface="Times New Roman"/>
              </a:rPr>
              <a:t>l</a:t>
            </a:r>
            <a:r>
              <a:rPr sz="2400" spc="-8" dirty="0">
                <a:latin typeface="Times New Roman"/>
                <a:cs typeface="Times New Roman"/>
              </a:rPr>
              <a:t>a</a:t>
            </a:r>
            <a:r>
              <a:rPr sz="2400" spc="-15" dirty="0">
                <a:latin typeface="Times New Roman"/>
                <a:cs typeface="Times New Roman"/>
              </a:rPr>
              <a:t>m</a:t>
            </a:r>
            <a:r>
              <a:rPr sz="2400" dirty="0">
                <a:latin typeface="Times New Roman"/>
                <a:cs typeface="Times New Roman"/>
              </a:rPr>
              <a:t>ina</a:t>
            </a:r>
            <a:r>
              <a:rPr sz="2400" spc="-11" dirty="0">
                <a:latin typeface="Times New Roman"/>
                <a:cs typeface="Times New Roman"/>
              </a:rPr>
              <a:t>t</a:t>
            </a:r>
            <a:r>
              <a:rPr sz="2400" dirty="0">
                <a:latin typeface="Times New Roman"/>
                <a:cs typeface="Times New Roman"/>
              </a:rPr>
              <a:t>ed f</a:t>
            </a:r>
            <a:r>
              <a:rPr sz="2400" spc="4" dirty="0">
                <a:latin typeface="Times New Roman"/>
                <a:cs typeface="Times New Roman"/>
              </a:rPr>
              <a:t>u</a:t>
            </a:r>
            <a:r>
              <a:rPr sz="2400" dirty="0">
                <a:latin typeface="Times New Roman"/>
                <a:cs typeface="Times New Roman"/>
              </a:rPr>
              <a:t>r</a:t>
            </a:r>
            <a:r>
              <a:rPr sz="2400" spc="4" dirty="0">
                <a:latin typeface="Times New Roman"/>
                <a:cs typeface="Times New Roman"/>
              </a:rPr>
              <a:t>n</a:t>
            </a:r>
            <a:r>
              <a:rPr sz="2400" dirty="0">
                <a:latin typeface="Times New Roman"/>
                <a:cs typeface="Times New Roman"/>
              </a:rPr>
              <a:t>i</a:t>
            </a:r>
            <a:r>
              <a:rPr sz="2400" spc="-11" dirty="0">
                <a:latin typeface="Times New Roman"/>
                <a:cs typeface="Times New Roman"/>
              </a:rPr>
              <a:t>t</a:t>
            </a:r>
            <a:r>
              <a:rPr sz="2400" dirty="0">
                <a:latin typeface="Times New Roman"/>
                <a:cs typeface="Times New Roman"/>
              </a:rPr>
              <a:t>u</a:t>
            </a:r>
            <a:r>
              <a:rPr sz="2400" spc="-11" dirty="0">
                <a:latin typeface="Times New Roman"/>
                <a:cs typeface="Times New Roman"/>
              </a:rPr>
              <a:t>r</a:t>
            </a:r>
            <a:r>
              <a:rPr sz="2400" dirty="0">
                <a:latin typeface="Times New Roman"/>
                <a:cs typeface="Times New Roman"/>
              </a:rPr>
              <a:t>e,</a:t>
            </a:r>
            <a:r>
              <a:rPr sz="2400" spc="-19" dirty="0">
                <a:latin typeface="Times New Roman"/>
                <a:cs typeface="Times New Roman"/>
              </a:rPr>
              <a:t> </a:t>
            </a:r>
            <a:r>
              <a:rPr sz="2400" dirty="0">
                <a:latin typeface="Times New Roman"/>
                <a:cs typeface="Times New Roman"/>
              </a:rPr>
              <a:t>ba</a:t>
            </a:r>
            <a:r>
              <a:rPr sz="2400" spc="-15" dirty="0">
                <a:latin typeface="Times New Roman"/>
                <a:cs typeface="Times New Roman"/>
              </a:rPr>
              <a:t>m</a:t>
            </a:r>
            <a:r>
              <a:rPr sz="2400" dirty="0">
                <a:latin typeface="Times New Roman"/>
                <a:cs typeface="Times New Roman"/>
              </a:rPr>
              <a:t>b</a:t>
            </a:r>
            <a:r>
              <a:rPr sz="2400" spc="4" dirty="0">
                <a:latin typeface="Times New Roman"/>
                <a:cs typeface="Times New Roman"/>
              </a:rPr>
              <a:t>o</a:t>
            </a:r>
            <a:r>
              <a:rPr sz="2400" dirty="0">
                <a:latin typeface="Times New Roman"/>
                <a:cs typeface="Times New Roman"/>
              </a:rPr>
              <a:t>o</a:t>
            </a:r>
            <a:r>
              <a:rPr sz="2400" spc="-11" dirty="0">
                <a:latin typeface="Times New Roman"/>
                <a:cs typeface="Times New Roman"/>
              </a:rPr>
              <a:t> </a:t>
            </a:r>
            <a:r>
              <a:rPr sz="2400" spc="-19" dirty="0">
                <a:latin typeface="Times New Roman"/>
                <a:cs typeface="Times New Roman"/>
              </a:rPr>
              <a:t>m</a:t>
            </a:r>
            <a:r>
              <a:rPr sz="2400" dirty="0">
                <a:latin typeface="Times New Roman"/>
                <a:cs typeface="Times New Roman"/>
              </a:rPr>
              <a:t>a</a:t>
            </a:r>
            <a:r>
              <a:rPr sz="2400" spc="-8" dirty="0">
                <a:latin typeface="Times New Roman"/>
                <a:cs typeface="Times New Roman"/>
              </a:rPr>
              <a:t>t</a:t>
            </a:r>
            <a:r>
              <a:rPr sz="2400" dirty="0">
                <a:latin typeface="Times New Roman"/>
                <a:cs typeface="Times New Roman"/>
              </a:rPr>
              <a:t>/</a:t>
            </a:r>
            <a:r>
              <a:rPr sz="2400" spc="-8" dirty="0">
                <a:latin typeface="Times New Roman"/>
                <a:cs typeface="Times New Roman"/>
              </a:rPr>
              <a:t>c</a:t>
            </a:r>
            <a:r>
              <a:rPr sz="2400" dirty="0">
                <a:latin typeface="Times New Roman"/>
                <a:cs typeface="Times New Roman"/>
              </a:rPr>
              <a:t>u</a:t>
            </a:r>
            <a:r>
              <a:rPr sz="2400" spc="4" dirty="0">
                <a:latin typeface="Times New Roman"/>
                <a:cs typeface="Times New Roman"/>
              </a:rPr>
              <a:t>r</a:t>
            </a:r>
            <a:r>
              <a:rPr sz="2400" dirty="0">
                <a:latin typeface="Times New Roman"/>
                <a:cs typeface="Times New Roman"/>
              </a:rPr>
              <a:t>t</a:t>
            </a:r>
            <a:r>
              <a:rPr sz="2400" spc="-8" dirty="0">
                <a:latin typeface="Times New Roman"/>
                <a:cs typeface="Times New Roman"/>
              </a:rPr>
              <a:t>a</a:t>
            </a:r>
            <a:r>
              <a:rPr sz="2400" dirty="0">
                <a:latin typeface="Times New Roman"/>
                <a:cs typeface="Times New Roman"/>
              </a:rPr>
              <a:t>in</a:t>
            </a:r>
            <a:r>
              <a:rPr sz="2400" spc="-11" dirty="0">
                <a:latin typeface="Times New Roman"/>
                <a:cs typeface="Times New Roman"/>
              </a:rPr>
              <a:t> </a:t>
            </a:r>
            <a:r>
              <a:rPr sz="2400" dirty="0">
                <a:latin typeface="Times New Roman"/>
                <a:cs typeface="Times New Roman"/>
              </a:rPr>
              <a:t>/</a:t>
            </a:r>
            <a:r>
              <a:rPr sz="2400" spc="-8" dirty="0">
                <a:latin typeface="Times New Roman"/>
                <a:cs typeface="Times New Roman"/>
              </a:rPr>
              <a:t>c</a:t>
            </a:r>
            <a:r>
              <a:rPr sz="2400" dirty="0">
                <a:latin typeface="Times New Roman"/>
                <a:cs typeface="Times New Roman"/>
              </a:rPr>
              <a:t>ar</a:t>
            </a:r>
            <a:r>
              <a:rPr sz="2400" spc="4" dirty="0">
                <a:latin typeface="Times New Roman"/>
                <a:cs typeface="Times New Roman"/>
              </a:rPr>
              <a:t>p</a:t>
            </a:r>
            <a:r>
              <a:rPr sz="2400" dirty="0">
                <a:latin typeface="Times New Roman"/>
                <a:cs typeface="Times New Roman"/>
              </a:rPr>
              <a:t>e</a:t>
            </a:r>
            <a:r>
              <a:rPr sz="2400" spc="-8" dirty="0">
                <a:latin typeface="Times New Roman"/>
                <a:cs typeface="Times New Roman"/>
              </a:rPr>
              <a:t>t</a:t>
            </a:r>
            <a:r>
              <a:rPr sz="2400" dirty="0">
                <a:latin typeface="Times New Roman"/>
                <a:cs typeface="Times New Roman"/>
              </a:rPr>
              <a:t>,</a:t>
            </a:r>
            <a:r>
              <a:rPr sz="2400" spc="-23" dirty="0">
                <a:latin typeface="Times New Roman"/>
                <a:cs typeface="Times New Roman"/>
              </a:rPr>
              <a:t> </a:t>
            </a:r>
            <a:r>
              <a:rPr sz="2400" dirty="0">
                <a:latin typeface="Times New Roman"/>
                <a:cs typeface="Times New Roman"/>
              </a:rPr>
              <a:t>ba</a:t>
            </a:r>
            <a:r>
              <a:rPr sz="2400" spc="-15" dirty="0">
                <a:latin typeface="Times New Roman"/>
                <a:cs typeface="Times New Roman"/>
              </a:rPr>
              <a:t>m</a:t>
            </a:r>
            <a:r>
              <a:rPr sz="2400" dirty="0">
                <a:latin typeface="Times New Roman"/>
                <a:cs typeface="Times New Roman"/>
              </a:rPr>
              <a:t>b</a:t>
            </a:r>
            <a:r>
              <a:rPr sz="2400" spc="8" dirty="0">
                <a:latin typeface="Times New Roman"/>
                <a:cs typeface="Times New Roman"/>
              </a:rPr>
              <a:t>o</a:t>
            </a:r>
            <a:r>
              <a:rPr sz="2400" dirty="0">
                <a:latin typeface="Times New Roman"/>
                <a:cs typeface="Times New Roman"/>
              </a:rPr>
              <a:t>o</a:t>
            </a:r>
            <a:r>
              <a:rPr sz="2400" spc="-11" dirty="0">
                <a:latin typeface="Times New Roman"/>
                <a:cs typeface="Times New Roman"/>
              </a:rPr>
              <a:t> </a:t>
            </a:r>
            <a:r>
              <a:rPr sz="2400" dirty="0">
                <a:latin typeface="Times New Roman"/>
                <a:cs typeface="Times New Roman"/>
              </a:rPr>
              <a:t>ve</a:t>
            </a:r>
            <a:r>
              <a:rPr sz="2400" spc="4" dirty="0">
                <a:latin typeface="Times New Roman"/>
                <a:cs typeface="Times New Roman"/>
              </a:rPr>
              <a:t>n</a:t>
            </a:r>
            <a:r>
              <a:rPr sz="2400" dirty="0">
                <a:latin typeface="Times New Roman"/>
                <a:cs typeface="Times New Roman"/>
              </a:rPr>
              <a:t>e</a:t>
            </a:r>
            <a:r>
              <a:rPr sz="2400" spc="4" dirty="0">
                <a:latin typeface="Times New Roman"/>
                <a:cs typeface="Times New Roman"/>
              </a:rPr>
              <a:t>e</a:t>
            </a:r>
            <a:r>
              <a:rPr sz="2400" spc="-64" dirty="0">
                <a:latin typeface="Times New Roman"/>
                <a:cs typeface="Times New Roman"/>
              </a:rPr>
              <a:t>r</a:t>
            </a:r>
            <a:r>
              <a:rPr sz="2400" dirty="0">
                <a:latin typeface="Times New Roman"/>
                <a:cs typeface="Times New Roman"/>
              </a:rPr>
              <a:t>,</a:t>
            </a:r>
            <a:r>
              <a:rPr sz="2400" spc="-11" dirty="0">
                <a:latin typeface="Times New Roman"/>
                <a:cs typeface="Times New Roman"/>
              </a:rPr>
              <a:t> </a:t>
            </a:r>
            <a:r>
              <a:rPr sz="2400" dirty="0">
                <a:latin typeface="Times New Roman"/>
                <a:cs typeface="Times New Roman"/>
              </a:rPr>
              <a:t>plyba</a:t>
            </a:r>
            <a:r>
              <a:rPr sz="2400" spc="-23" dirty="0">
                <a:latin typeface="Times New Roman"/>
                <a:cs typeface="Times New Roman"/>
              </a:rPr>
              <a:t>m</a:t>
            </a:r>
            <a:r>
              <a:rPr sz="2400" dirty="0">
                <a:latin typeface="Times New Roman"/>
                <a:cs typeface="Times New Roman"/>
              </a:rPr>
              <a:t>b</a:t>
            </a:r>
            <a:r>
              <a:rPr sz="2400" spc="8" dirty="0">
                <a:latin typeface="Times New Roman"/>
                <a:cs typeface="Times New Roman"/>
              </a:rPr>
              <a:t>o</a:t>
            </a:r>
            <a:r>
              <a:rPr sz="2400" spc="4" dirty="0">
                <a:latin typeface="Times New Roman"/>
                <a:cs typeface="Times New Roman"/>
              </a:rPr>
              <a:t>o</a:t>
            </a:r>
            <a:r>
              <a:rPr sz="2400" dirty="0">
                <a:latin typeface="Times New Roman"/>
                <a:cs typeface="Times New Roman"/>
              </a:rPr>
              <a:t>,</a:t>
            </a:r>
            <a:r>
              <a:rPr sz="2400" spc="-23" dirty="0">
                <a:latin typeface="Times New Roman"/>
                <a:cs typeface="Times New Roman"/>
              </a:rPr>
              <a:t> </a:t>
            </a:r>
            <a:r>
              <a:rPr sz="2400" dirty="0">
                <a:solidFill>
                  <a:srgbClr val="FF0000"/>
                </a:solidFill>
                <a:latin typeface="Times New Roman"/>
                <a:cs typeface="Times New Roman"/>
              </a:rPr>
              <a:t>ba</a:t>
            </a:r>
            <a:r>
              <a:rPr sz="2400" spc="-15" dirty="0">
                <a:solidFill>
                  <a:srgbClr val="FF0000"/>
                </a:solidFill>
                <a:latin typeface="Times New Roman"/>
                <a:cs typeface="Times New Roman"/>
              </a:rPr>
              <a:t>m</a:t>
            </a:r>
            <a:r>
              <a:rPr sz="2400" dirty="0">
                <a:solidFill>
                  <a:srgbClr val="FF0000"/>
                </a:solidFill>
                <a:latin typeface="Times New Roman"/>
                <a:cs typeface="Times New Roman"/>
              </a:rPr>
              <a:t>b</a:t>
            </a:r>
            <a:r>
              <a:rPr sz="2400" spc="8" dirty="0">
                <a:solidFill>
                  <a:srgbClr val="FF0000"/>
                </a:solidFill>
                <a:latin typeface="Times New Roman"/>
                <a:cs typeface="Times New Roman"/>
              </a:rPr>
              <a:t>o</a:t>
            </a:r>
            <a:r>
              <a:rPr sz="2400" dirty="0">
                <a:solidFill>
                  <a:srgbClr val="FF0000"/>
                </a:solidFill>
                <a:latin typeface="Times New Roman"/>
                <a:cs typeface="Times New Roman"/>
              </a:rPr>
              <a:t>o</a:t>
            </a:r>
            <a:r>
              <a:rPr sz="2400" spc="-11" dirty="0">
                <a:solidFill>
                  <a:srgbClr val="FF0000"/>
                </a:solidFill>
                <a:latin typeface="Times New Roman"/>
                <a:cs typeface="Times New Roman"/>
              </a:rPr>
              <a:t> </a:t>
            </a:r>
            <a:r>
              <a:rPr sz="2400" dirty="0">
                <a:solidFill>
                  <a:srgbClr val="FF0000"/>
                </a:solidFill>
                <a:latin typeface="Times New Roman"/>
                <a:cs typeface="Times New Roman"/>
              </a:rPr>
              <a:t>and PP</a:t>
            </a:r>
            <a:r>
              <a:rPr sz="2400" spc="-56" dirty="0">
                <a:solidFill>
                  <a:srgbClr val="FF0000"/>
                </a:solidFill>
                <a:latin typeface="Times New Roman"/>
                <a:cs typeface="Times New Roman"/>
              </a:rPr>
              <a:t> </a:t>
            </a:r>
            <a:r>
              <a:rPr sz="2400" dirty="0">
                <a:solidFill>
                  <a:srgbClr val="FF0000"/>
                </a:solidFill>
                <a:latin typeface="Times New Roman"/>
                <a:cs typeface="Times New Roman"/>
              </a:rPr>
              <a:t>co</a:t>
            </a:r>
            <a:r>
              <a:rPr sz="2400" spc="-15" dirty="0">
                <a:solidFill>
                  <a:srgbClr val="FF0000"/>
                </a:solidFill>
                <a:latin typeface="Times New Roman"/>
                <a:cs typeface="Times New Roman"/>
              </a:rPr>
              <a:t>m</a:t>
            </a:r>
            <a:r>
              <a:rPr sz="2400" dirty="0">
                <a:solidFill>
                  <a:srgbClr val="FF0000"/>
                </a:solidFill>
                <a:latin typeface="Times New Roman"/>
                <a:cs typeface="Times New Roman"/>
              </a:rPr>
              <a:t>p</a:t>
            </a:r>
            <a:r>
              <a:rPr sz="2400" spc="8" dirty="0">
                <a:solidFill>
                  <a:srgbClr val="FF0000"/>
                </a:solidFill>
                <a:latin typeface="Times New Roman"/>
                <a:cs typeface="Times New Roman"/>
              </a:rPr>
              <a:t>o</a:t>
            </a:r>
            <a:r>
              <a:rPr sz="2400" dirty="0">
                <a:solidFill>
                  <a:srgbClr val="FF0000"/>
                </a:solidFill>
                <a:latin typeface="Times New Roman"/>
                <a:cs typeface="Times New Roman"/>
              </a:rPr>
              <a:t>si</a:t>
            </a:r>
            <a:r>
              <a:rPr sz="2400" spc="-11" dirty="0">
                <a:solidFill>
                  <a:srgbClr val="FF0000"/>
                </a:solidFill>
                <a:latin typeface="Times New Roman"/>
                <a:cs typeface="Times New Roman"/>
              </a:rPr>
              <a:t>t</a:t>
            </a:r>
            <a:r>
              <a:rPr sz="2400" dirty="0">
                <a:solidFill>
                  <a:srgbClr val="FF0000"/>
                </a:solidFill>
                <a:latin typeface="Times New Roman"/>
                <a:cs typeface="Times New Roman"/>
              </a:rPr>
              <a:t>e</a:t>
            </a:r>
            <a:r>
              <a:rPr sz="2400" spc="-19" dirty="0">
                <a:solidFill>
                  <a:srgbClr val="FF0000"/>
                </a:solidFill>
                <a:latin typeface="Times New Roman"/>
                <a:cs typeface="Times New Roman"/>
              </a:rPr>
              <a:t> </a:t>
            </a:r>
            <a:r>
              <a:rPr sz="2400" dirty="0">
                <a:solidFill>
                  <a:srgbClr val="FF0000"/>
                </a:solidFill>
                <a:latin typeface="Times New Roman"/>
                <a:cs typeface="Times New Roman"/>
              </a:rPr>
              <a:t>pa</a:t>
            </a:r>
            <a:r>
              <a:rPr sz="2400" spc="4" dirty="0">
                <a:solidFill>
                  <a:srgbClr val="FF0000"/>
                </a:solidFill>
                <a:latin typeface="Times New Roman"/>
                <a:cs typeface="Times New Roman"/>
              </a:rPr>
              <a:t>n</a:t>
            </a:r>
            <a:r>
              <a:rPr sz="2400" dirty="0">
                <a:solidFill>
                  <a:srgbClr val="FF0000"/>
                </a:solidFill>
                <a:latin typeface="Times New Roman"/>
                <a:cs typeface="Times New Roman"/>
              </a:rPr>
              <a:t>e</a:t>
            </a:r>
            <a:r>
              <a:rPr sz="2400" spc="-8" dirty="0">
                <a:solidFill>
                  <a:srgbClr val="FF0000"/>
                </a:solidFill>
                <a:latin typeface="Times New Roman"/>
                <a:cs typeface="Times New Roman"/>
              </a:rPr>
              <a:t>l</a:t>
            </a:r>
            <a:r>
              <a:rPr sz="2400" dirty="0">
                <a:solidFill>
                  <a:srgbClr val="FF0000"/>
                </a:solidFill>
                <a:latin typeface="Times New Roman"/>
                <a:cs typeface="Times New Roman"/>
              </a:rPr>
              <a:t>s</a:t>
            </a:r>
            <a:r>
              <a:rPr sz="2400" dirty="0">
                <a:latin typeface="Times New Roman"/>
                <a:cs typeface="Times New Roman"/>
              </a:rPr>
              <a:t>,</a:t>
            </a:r>
            <a:r>
              <a:rPr sz="2400" spc="-23" dirty="0">
                <a:latin typeface="Times New Roman"/>
                <a:cs typeface="Times New Roman"/>
              </a:rPr>
              <a:t> </a:t>
            </a:r>
            <a:r>
              <a:rPr sz="2400" dirty="0">
                <a:latin typeface="Times New Roman"/>
                <a:cs typeface="Times New Roman"/>
              </a:rPr>
              <a:t>fiber</a:t>
            </a:r>
            <a:r>
              <a:rPr sz="2400" spc="-23" dirty="0">
                <a:latin typeface="Times New Roman"/>
                <a:cs typeface="Times New Roman"/>
              </a:rPr>
              <a:t> </a:t>
            </a:r>
            <a:r>
              <a:rPr sz="2400" dirty="0">
                <a:latin typeface="Times New Roman"/>
                <a:cs typeface="Times New Roman"/>
              </a:rPr>
              <a:t>and t</a:t>
            </a:r>
            <a:r>
              <a:rPr sz="2400" spc="-8" dirty="0">
                <a:latin typeface="Times New Roman"/>
                <a:cs typeface="Times New Roman"/>
              </a:rPr>
              <a:t>e</a:t>
            </a:r>
            <a:r>
              <a:rPr sz="2400" dirty="0">
                <a:latin typeface="Times New Roman"/>
                <a:cs typeface="Times New Roman"/>
              </a:rPr>
              <a:t>xti</a:t>
            </a:r>
            <a:r>
              <a:rPr sz="2400" spc="-11" dirty="0">
                <a:latin typeface="Times New Roman"/>
                <a:cs typeface="Times New Roman"/>
              </a:rPr>
              <a:t>l</a:t>
            </a:r>
            <a:r>
              <a:rPr sz="2400" dirty="0">
                <a:latin typeface="Times New Roman"/>
                <a:cs typeface="Times New Roman"/>
              </a:rPr>
              <a:t>e</a:t>
            </a:r>
            <a:r>
              <a:rPr sz="2400" spc="-19" dirty="0">
                <a:latin typeface="Times New Roman"/>
                <a:cs typeface="Times New Roman"/>
              </a:rPr>
              <a:t> </a:t>
            </a:r>
            <a:r>
              <a:rPr sz="2400" dirty="0">
                <a:latin typeface="Times New Roman"/>
                <a:cs typeface="Times New Roman"/>
              </a:rPr>
              <a:t>p</a:t>
            </a:r>
            <a:r>
              <a:rPr sz="2400" spc="4" dirty="0">
                <a:latin typeface="Times New Roman"/>
                <a:cs typeface="Times New Roman"/>
              </a:rPr>
              <a:t>r</a:t>
            </a:r>
            <a:r>
              <a:rPr sz="2400" dirty="0">
                <a:latin typeface="Times New Roman"/>
                <a:cs typeface="Times New Roman"/>
              </a:rPr>
              <a:t>o</a:t>
            </a:r>
            <a:r>
              <a:rPr sz="2400" spc="8" dirty="0">
                <a:latin typeface="Times New Roman"/>
                <a:cs typeface="Times New Roman"/>
              </a:rPr>
              <a:t>d</a:t>
            </a:r>
            <a:r>
              <a:rPr sz="2400" dirty="0">
                <a:latin typeface="Times New Roman"/>
                <a:cs typeface="Times New Roman"/>
              </a:rPr>
              <a:t>uc</a:t>
            </a:r>
            <a:r>
              <a:rPr sz="2400" spc="-11" dirty="0">
                <a:latin typeface="Times New Roman"/>
                <a:cs typeface="Times New Roman"/>
              </a:rPr>
              <a:t>t</a:t>
            </a:r>
            <a:r>
              <a:rPr sz="2400" dirty="0">
                <a:latin typeface="Times New Roman"/>
                <a:cs typeface="Times New Roman"/>
              </a:rPr>
              <a:t>s,</a:t>
            </a:r>
            <a:r>
              <a:rPr sz="2400" spc="-34" dirty="0">
                <a:latin typeface="Times New Roman"/>
                <a:cs typeface="Times New Roman"/>
              </a:rPr>
              <a:t> </a:t>
            </a:r>
            <a:r>
              <a:rPr sz="2400" dirty="0">
                <a:latin typeface="Times New Roman"/>
                <a:cs typeface="Times New Roman"/>
              </a:rPr>
              <a:t>daily</a:t>
            </a:r>
            <a:r>
              <a:rPr sz="2400" spc="-15" dirty="0">
                <a:latin typeface="Times New Roman"/>
                <a:cs typeface="Times New Roman"/>
              </a:rPr>
              <a:t> </a:t>
            </a:r>
            <a:r>
              <a:rPr sz="2400" dirty="0">
                <a:latin typeface="Times New Roman"/>
                <a:cs typeface="Times New Roman"/>
              </a:rPr>
              <a:t>p</a:t>
            </a:r>
            <a:r>
              <a:rPr sz="2400" spc="4" dirty="0">
                <a:latin typeface="Times New Roman"/>
                <a:cs typeface="Times New Roman"/>
              </a:rPr>
              <a:t>r</a:t>
            </a:r>
            <a:r>
              <a:rPr sz="2400" dirty="0">
                <a:latin typeface="Times New Roman"/>
                <a:cs typeface="Times New Roman"/>
              </a:rPr>
              <a:t>o</a:t>
            </a:r>
            <a:r>
              <a:rPr sz="2400" spc="8" dirty="0">
                <a:latin typeface="Times New Roman"/>
                <a:cs typeface="Times New Roman"/>
              </a:rPr>
              <a:t>d</a:t>
            </a:r>
            <a:r>
              <a:rPr sz="2400" dirty="0">
                <a:latin typeface="Times New Roman"/>
                <a:cs typeface="Times New Roman"/>
              </a:rPr>
              <a:t>uct</a:t>
            </a:r>
            <a:r>
              <a:rPr sz="2400" spc="-11" dirty="0">
                <a:latin typeface="Times New Roman"/>
                <a:cs typeface="Times New Roman"/>
              </a:rPr>
              <a:t>s</a:t>
            </a:r>
            <a:r>
              <a:rPr sz="2400" dirty="0">
                <a:latin typeface="Times New Roman"/>
                <a:cs typeface="Times New Roman"/>
              </a:rPr>
              <a:t>,</a:t>
            </a:r>
            <a:r>
              <a:rPr sz="2400" spc="-34" dirty="0">
                <a:latin typeface="Times New Roman"/>
                <a:cs typeface="Times New Roman"/>
              </a:rPr>
              <a:t> </a:t>
            </a:r>
            <a:r>
              <a:rPr sz="2400" dirty="0">
                <a:latin typeface="Times New Roman"/>
                <a:cs typeface="Times New Roman"/>
              </a:rPr>
              <a:t>p</a:t>
            </a:r>
            <a:r>
              <a:rPr sz="2400" spc="4" dirty="0">
                <a:latin typeface="Times New Roman"/>
                <a:cs typeface="Times New Roman"/>
              </a:rPr>
              <a:t>r</a:t>
            </a:r>
            <a:r>
              <a:rPr sz="2400" dirty="0">
                <a:latin typeface="Times New Roman"/>
                <a:cs typeface="Times New Roman"/>
              </a:rPr>
              <a:t>ocessed</a:t>
            </a:r>
            <a:r>
              <a:rPr sz="2400" spc="-30" dirty="0">
                <a:latin typeface="Times New Roman"/>
                <a:cs typeface="Times New Roman"/>
              </a:rPr>
              <a:t> </a:t>
            </a:r>
            <a:r>
              <a:rPr sz="2400" dirty="0">
                <a:latin typeface="Times New Roman"/>
                <a:cs typeface="Times New Roman"/>
              </a:rPr>
              <a:t>ba</a:t>
            </a:r>
            <a:r>
              <a:rPr sz="2400" spc="-15" dirty="0">
                <a:latin typeface="Times New Roman"/>
                <a:cs typeface="Times New Roman"/>
              </a:rPr>
              <a:t>m</a:t>
            </a:r>
            <a:r>
              <a:rPr sz="2400" dirty="0">
                <a:latin typeface="Times New Roman"/>
                <a:cs typeface="Times New Roman"/>
              </a:rPr>
              <a:t>b</a:t>
            </a:r>
            <a:r>
              <a:rPr sz="2400" spc="8" dirty="0">
                <a:latin typeface="Times New Roman"/>
                <a:cs typeface="Times New Roman"/>
              </a:rPr>
              <a:t>o</a:t>
            </a:r>
            <a:r>
              <a:rPr sz="2400" dirty="0">
                <a:latin typeface="Times New Roman"/>
                <a:cs typeface="Times New Roman"/>
              </a:rPr>
              <a:t>o p</a:t>
            </a:r>
            <a:r>
              <a:rPr sz="2400" spc="8" dirty="0">
                <a:latin typeface="Times New Roman"/>
                <a:cs typeface="Times New Roman"/>
              </a:rPr>
              <a:t>o</a:t>
            </a:r>
            <a:r>
              <a:rPr sz="2400" dirty="0">
                <a:latin typeface="Times New Roman"/>
                <a:cs typeface="Times New Roman"/>
              </a:rPr>
              <a:t>l</a:t>
            </a:r>
            <a:r>
              <a:rPr sz="2400" spc="-8" dirty="0">
                <a:latin typeface="Times New Roman"/>
                <a:cs typeface="Times New Roman"/>
              </a:rPr>
              <a:t>e</a:t>
            </a:r>
            <a:r>
              <a:rPr sz="2400" dirty="0">
                <a:latin typeface="Times New Roman"/>
                <a:cs typeface="Times New Roman"/>
              </a:rPr>
              <a:t>,</a:t>
            </a:r>
            <a:r>
              <a:rPr sz="2400" spc="-15" dirty="0">
                <a:latin typeface="Times New Roman"/>
                <a:cs typeface="Times New Roman"/>
              </a:rPr>
              <a:t> </a:t>
            </a:r>
            <a:r>
              <a:rPr sz="2400" spc="-19" dirty="0">
                <a:latin typeface="Times New Roman"/>
                <a:cs typeface="Times New Roman"/>
              </a:rPr>
              <a:t>m</a:t>
            </a:r>
            <a:r>
              <a:rPr sz="2400" dirty="0">
                <a:latin typeface="Times New Roman"/>
                <a:cs typeface="Times New Roman"/>
              </a:rPr>
              <a:t>edic</a:t>
            </a:r>
            <a:r>
              <a:rPr sz="2400" spc="-11" dirty="0">
                <a:latin typeface="Times New Roman"/>
                <a:cs typeface="Times New Roman"/>
              </a:rPr>
              <a:t>i</a:t>
            </a:r>
            <a:r>
              <a:rPr sz="2400" dirty="0">
                <a:latin typeface="Times New Roman"/>
                <a:cs typeface="Times New Roman"/>
              </a:rPr>
              <a:t>nes,</a:t>
            </a:r>
            <a:r>
              <a:rPr sz="2400" spc="-11" dirty="0">
                <a:latin typeface="Times New Roman"/>
                <a:cs typeface="Times New Roman"/>
              </a:rPr>
              <a:t> </a:t>
            </a:r>
            <a:r>
              <a:rPr sz="2400" dirty="0">
                <a:latin typeface="Times New Roman"/>
                <a:cs typeface="Times New Roman"/>
              </a:rPr>
              <a:t>ba</a:t>
            </a:r>
            <a:r>
              <a:rPr sz="2400" spc="-15" dirty="0">
                <a:latin typeface="Times New Roman"/>
                <a:cs typeface="Times New Roman"/>
              </a:rPr>
              <a:t>m</a:t>
            </a:r>
            <a:r>
              <a:rPr sz="2400" dirty="0">
                <a:latin typeface="Times New Roman"/>
                <a:cs typeface="Times New Roman"/>
              </a:rPr>
              <a:t>b</a:t>
            </a:r>
            <a:r>
              <a:rPr sz="2400" spc="8" dirty="0">
                <a:latin typeface="Times New Roman"/>
                <a:cs typeface="Times New Roman"/>
              </a:rPr>
              <a:t>o</a:t>
            </a:r>
            <a:r>
              <a:rPr sz="2400" dirty="0">
                <a:latin typeface="Times New Roman"/>
                <a:cs typeface="Times New Roman"/>
              </a:rPr>
              <a:t>o</a:t>
            </a:r>
            <a:r>
              <a:rPr sz="2400" spc="-11" dirty="0">
                <a:latin typeface="Times New Roman"/>
                <a:cs typeface="Times New Roman"/>
              </a:rPr>
              <a:t> </a:t>
            </a:r>
            <a:r>
              <a:rPr sz="2400" dirty="0">
                <a:latin typeface="Times New Roman"/>
                <a:cs typeface="Times New Roman"/>
              </a:rPr>
              <a:t>st</a:t>
            </a:r>
            <a:r>
              <a:rPr sz="2400" spc="-11" dirty="0">
                <a:latin typeface="Times New Roman"/>
                <a:cs typeface="Times New Roman"/>
              </a:rPr>
              <a:t>i</a:t>
            </a:r>
            <a:r>
              <a:rPr sz="2400" dirty="0">
                <a:latin typeface="Times New Roman"/>
                <a:cs typeface="Times New Roman"/>
              </a:rPr>
              <a:t>cks</a:t>
            </a:r>
            <a:r>
              <a:rPr sz="2400" spc="-11" dirty="0">
                <a:latin typeface="Times New Roman"/>
                <a:cs typeface="Times New Roman"/>
              </a:rPr>
              <a:t> </a:t>
            </a:r>
            <a:r>
              <a:rPr sz="2400" dirty="0">
                <a:latin typeface="Times New Roman"/>
                <a:cs typeface="Times New Roman"/>
              </a:rPr>
              <a:t>(to</a:t>
            </a:r>
            <a:r>
              <a:rPr sz="2400" spc="4" dirty="0">
                <a:latin typeface="Times New Roman"/>
                <a:cs typeface="Times New Roman"/>
              </a:rPr>
              <a:t>o</a:t>
            </a:r>
            <a:r>
              <a:rPr sz="2400" dirty="0">
                <a:latin typeface="Times New Roman"/>
                <a:cs typeface="Times New Roman"/>
              </a:rPr>
              <a:t>thp</a:t>
            </a:r>
            <a:r>
              <a:rPr sz="2400" spc="-11" dirty="0">
                <a:latin typeface="Times New Roman"/>
                <a:cs typeface="Times New Roman"/>
              </a:rPr>
              <a:t>i</a:t>
            </a:r>
            <a:r>
              <a:rPr sz="2400" dirty="0">
                <a:latin typeface="Times New Roman"/>
                <a:cs typeface="Times New Roman"/>
              </a:rPr>
              <a:t>c</a:t>
            </a:r>
            <a:r>
              <a:rPr sz="2400" spc="-8" dirty="0">
                <a:latin typeface="Times New Roman"/>
                <a:cs typeface="Times New Roman"/>
              </a:rPr>
              <a:t>k</a:t>
            </a:r>
            <a:r>
              <a:rPr sz="2400" dirty="0">
                <a:latin typeface="Times New Roman"/>
                <a:cs typeface="Times New Roman"/>
              </a:rPr>
              <a:t>,</a:t>
            </a:r>
            <a:r>
              <a:rPr sz="2400" spc="-23" dirty="0">
                <a:latin typeface="Times New Roman"/>
                <a:cs typeface="Times New Roman"/>
              </a:rPr>
              <a:t> </a:t>
            </a:r>
            <a:r>
              <a:rPr sz="2400" dirty="0">
                <a:latin typeface="Times New Roman"/>
                <a:cs typeface="Times New Roman"/>
              </a:rPr>
              <a:t>ch</a:t>
            </a:r>
            <a:r>
              <a:rPr sz="2400" spc="4" dirty="0">
                <a:latin typeface="Times New Roman"/>
                <a:cs typeface="Times New Roman"/>
              </a:rPr>
              <a:t>o</a:t>
            </a:r>
            <a:r>
              <a:rPr sz="2400" dirty="0">
                <a:latin typeface="Times New Roman"/>
                <a:cs typeface="Times New Roman"/>
              </a:rPr>
              <a:t>pst</a:t>
            </a:r>
            <a:r>
              <a:rPr sz="2400" spc="-11" dirty="0">
                <a:latin typeface="Times New Roman"/>
                <a:cs typeface="Times New Roman"/>
              </a:rPr>
              <a:t>i</a:t>
            </a:r>
            <a:r>
              <a:rPr sz="2400" dirty="0">
                <a:latin typeface="Times New Roman"/>
                <a:cs typeface="Times New Roman"/>
              </a:rPr>
              <a:t>c</a:t>
            </a:r>
            <a:r>
              <a:rPr sz="2400" spc="-8" dirty="0">
                <a:latin typeface="Times New Roman"/>
                <a:cs typeface="Times New Roman"/>
              </a:rPr>
              <a:t>k</a:t>
            </a:r>
            <a:r>
              <a:rPr sz="2400" dirty="0">
                <a:latin typeface="Times New Roman"/>
                <a:cs typeface="Times New Roman"/>
              </a:rPr>
              <a:t>s</a:t>
            </a:r>
            <a:r>
              <a:rPr sz="2400" spc="-8" dirty="0">
                <a:latin typeface="Times New Roman"/>
                <a:cs typeface="Times New Roman"/>
              </a:rPr>
              <a:t>)</a:t>
            </a:r>
            <a:r>
              <a:rPr sz="2400" dirty="0">
                <a:latin typeface="Times New Roman"/>
                <a:cs typeface="Times New Roman"/>
              </a:rPr>
              <a:t>,</a:t>
            </a:r>
            <a:r>
              <a:rPr sz="2400" spc="-34" dirty="0">
                <a:latin typeface="Times New Roman"/>
                <a:cs typeface="Times New Roman"/>
              </a:rPr>
              <a:t> </a:t>
            </a:r>
            <a:r>
              <a:rPr sz="2400" dirty="0">
                <a:latin typeface="Times New Roman"/>
                <a:cs typeface="Times New Roman"/>
              </a:rPr>
              <a:t>ba</a:t>
            </a:r>
            <a:r>
              <a:rPr sz="2400" spc="-15" dirty="0">
                <a:latin typeface="Times New Roman"/>
                <a:cs typeface="Times New Roman"/>
              </a:rPr>
              <a:t>m</a:t>
            </a:r>
            <a:r>
              <a:rPr sz="2400" dirty="0">
                <a:latin typeface="Times New Roman"/>
                <a:cs typeface="Times New Roman"/>
              </a:rPr>
              <a:t>b</a:t>
            </a:r>
            <a:r>
              <a:rPr sz="2400" spc="8" dirty="0">
                <a:latin typeface="Times New Roman"/>
                <a:cs typeface="Times New Roman"/>
              </a:rPr>
              <a:t>o</a:t>
            </a:r>
            <a:r>
              <a:rPr sz="2400" dirty="0">
                <a:latin typeface="Times New Roman"/>
                <a:cs typeface="Times New Roman"/>
              </a:rPr>
              <a:t>o</a:t>
            </a:r>
            <a:r>
              <a:rPr sz="2400" spc="-11" dirty="0">
                <a:latin typeface="Times New Roman"/>
                <a:cs typeface="Times New Roman"/>
              </a:rPr>
              <a:t> </a:t>
            </a:r>
            <a:r>
              <a:rPr sz="2400" dirty="0">
                <a:latin typeface="Times New Roman"/>
                <a:cs typeface="Times New Roman"/>
              </a:rPr>
              <a:t>l</a:t>
            </a:r>
            <a:r>
              <a:rPr sz="2400" spc="-8" dirty="0">
                <a:latin typeface="Times New Roman"/>
                <a:cs typeface="Times New Roman"/>
              </a:rPr>
              <a:t>e</a:t>
            </a:r>
            <a:r>
              <a:rPr sz="2400" dirty="0">
                <a:latin typeface="Times New Roman"/>
                <a:cs typeface="Times New Roman"/>
              </a:rPr>
              <a:t>aves,</a:t>
            </a:r>
            <a:r>
              <a:rPr sz="2400" spc="-11" dirty="0">
                <a:latin typeface="Times New Roman"/>
                <a:cs typeface="Times New Roman"/>
              </a:rPr>
              <a:t> </a:t>
            </a:r>
            <a:r>
              <a:rPr sz="2400" dirty="0">
                <a:latin typeface="Times New Roman"/>
                <a:cs typeface="Times New Roman"/>
              </a:rPr>
              <a:t>ve</a:t>
            </a:r>
            <a:r>
              <a:rPr sz="2400" spc="4" dirty="0">
                <a:latin typeface="Times New Roman"/>
                <a:cs typeface="Times New Roman"/>
              </a:rPr>
              <a:t>n</a:t>
            </a:r>
            <a:r>
              <a:rPr sz="2400" dirty="0">
                <a:latin typeface="Times New Roman"/>
                <a:cs typeface="Times New Roman"/>
              </a:rPr>
              <a:t>e</a:t>
            </a:r>
            <a:r>
              <a:rPr sz="2400" spc="4" dirty="0">
                <a:latin typeface="Times New Roman"/>
                <a:cs typeface="Times New Roman"/>
              </a:rPr>
              <a:t>e</a:t>
            </a:r>
            <a:r>
              <a:rPr sz="2400" spc="-64" dirty="0">
                <a:latin typeface="Times New Roman"/>
                <a:cs typeface="Times New Roman"/>
              </a:rPr>
              <a:t>r</a:t>
            </a:r>
            <a:r>
              <a:rPr sz="2400" dirty="0">
                <a:latin typeface="Times New Roman"/>
                <a:cs typeface="Times New Roman"/>
              </a:rPr>
              <a:t>, handicrafts,</a:t>
            </a:r>
            <a:r>
              <a:rPr sz="2400" spc="-34" dirty="0">
                <a:latin typeface="Times New Roman"/>
                <a:cs typeface="Times New Roman"/>
              </a:rPr>
              <a:t> </a:t>
            </a:r>
            <a:r>
              <a:rPr sz="2400" dirty="0">
                <a:latin typeface="Times New Roman"/>
                <a:cs typeface="Times New Roman"/>
              </a:rPr>
              <a:t>scaffolding,</a:t>
            </a:r>
            <a:r>
              <a:rPr sz="2400" spc="-30" dirty="0">
                <a:latin typeface="Times New Roman"/>
                <a:cs typeface="Times New Roman"/>
              </a:rPr>
              <a:t> </a:t>
            </a:r>
            <a:r>
              <a:rPr sz="2400" dirty="0">
                <a:latin typeface="Times New Roman"/>
                <a:cs typeface="Times New Roman"/>
              </a:rPr>
              <a:t>charcoal</a:t>
            </a:r>
            <a:r>
              <a:rPr sz="2400" spc="-30" dirty="0">
                <a:latin typeface="Times New Roman"/>
                <a:cs typeface="Times New Roman"/>
              </a:rPr>
              <a:t> </a:t>
            </a:r>
            <a:r>
              <a:rPr sz="2400" dirty="0">
                <a:latin typeface="Times New Roman"/>
                <a:cs typeface="Times New Roman"/>
              </a:rPr>
              <a:t>and</a:t>
            </a:r>
            <a:r>
              <a:rPr sz="2400" spc="11" dirty="0">
                <a:latin typeface="Times New Roman"/>
                <a:cs typeface="Times New Roman"/>
              </a:rPr>
              <a:t> </a:t>
            </a:r>
            <a:r>
              <a:rPr sz="2400" dirty="0">
                <a:latin typeface="Times New Roman"/>
                <a:cs typeface="Times New Roman"/>
              </a:rPr>
              <a:t>coaltar</a:t>
            </a:r>
            <a:r>
              <a:rPr sz="2400" spc="-26" dirty="0">
                <a:latin typeface="Times New Roman"/>
                <a:cs typeface="Times New Roman"/>
              </a:rPr>
              <a:t> </a:t>
            </a:r>
            <a:r>
              <a:rPr sz="2400" dirty="0">
                <a:latin typeface="Times New Roman"/>
                <a:cs typeface="Times New Roman"/>
              </a:rPr>
              <a:t>products </a:t>
            </a:r>
            <a:r>
              <a:rPr sz="2400" spc="-34" dirty="0">
                <a:latin typeface="Times New Roman"/>
                <a:cs typeface="Times New Roman"/>
              </a:rPr>
              <a:t> </a:t>
            </a:r>
            <a:r>
              <a:rPr sz="2400" dirty="0">
                <a:latin typeface="Times New Roman"/>
                <a:cs typeface="Times New Roman"/>
              </a:rPr>
              <a:t>(such</a:t>
            </a:r>
            <a:r>
              <a:rPr sz="2400" spc="-23" dirty="0">
                <a:latin typeface="Times New Roman"/>
                <a:cs typeface="Times New Roman"/>
              </a:rPr>
              <a:t> </a:t>
            </a:r>
            <a:r>
              <a:rPr sz="2400" dirty="0">
                <a:latin typeface="Times New Roman"/>
                <a:cs typeface="Times New Roman"/>
              </a:rPr>
              <a:t>as</a:t>
            </a:r>
            <a:r>
              <a:rPr sz="2400" spc="-8" dirty="0">
                <a:latin typeface="Times New Roman"/>
                <a:cs typeface="Times New Roman"/>
              </a:rPr>
              <a:t> </a:t>
            </a:r>
            <a:r>
              <a:rPr sz="2400" dirty="0">
                <a:latin typeface="Times New Roman"/>
                <a:cs typeface="Times New Roman"/>
              </a:rPr>
              <a:t>health</a:t>
            </a:r>
            <a:r>
              <a:rPr sz="2400" spc="-15" dirty="0">
                <a:latin typeface="Times New Roman"/>
                <a:cs typeface="Times New Roman"/>
              </a:rPr>
              <a:t> </a:t>
            </a:r>
            <a:r>
              <a:rPr sz="2400" dirty="0">
                <a:latin typeface="Times New Roman"/>
                <a:cs typeface="Times New Roman"/>
              </a:rPr>
              <a:t>products, medicine,</a:t>
            </a:r>
            <a:r>
              <a:rPr sz="2400" spc="-11" dirty="0">
                <a:latin typeface="Times New Roman"/>
                <a:cs typeface="Times New Roman"/>
              </a:rPr>
              <a:t> </a:t>
            </a:r>
            <a:r>
              <a:rPr sz="2400" dirty="0">
                <a:latin typeface="Times New Roman"/>
                <a:cs typeface="Times New Roman"/>
              </a:rPr>
              <a:t>pesticides),</a:t>
            </a:r>
            <a:r>
              <a:rPr sz="2400" spc="-34" dirty="0">
                <a:latin typeface="Times New Roman"/>
                <a:cs typeface="Times New Roman"/>
              </a:rPr>
              <a:t> </a:t>
            </a:r>
            <a:r>
              <a:rPr sz="2400" dirty="0">
                <a:solidFill>
                  <a:srgbClr val="FF0000"/>
                </a:solidFill>
                <a:latin typeface="Times New Roman"/>
                <a:cs typeface="Times New Roman"/>
              </a:rPr>
              <a:t>bamboo biomass</a:t>
            </a:r>
            <a:r>
              <a:rPr sz="2400" spc="-23" dirty="0">
                <a:solidFill>
                  <a:srgbClr val="FF0000"/>
                </a:solidFill>
                <a:latin typeface="Times New Roman"/>
                <a:cs typeface="Times New Roman"/>
              </a:rPr>
              <a:t> </a:t>
            </a:r>
            <a:r>
              <a:rPr sz="2400" dirty="0">
                <a:solidFill>
                  <a:srgbClr val="FF0000"/>
                </a:solidFill>
                <a:latin typeface="Times New Roman"/>
                <a:cs typeface="Times New Roman"/>
              </a:rPr>
              <a:t>fuel</a:t>
            </a:r>
            <a:r>
              <a:rPr sz="2400" spc="-23" dirty="0">
                <a:solidFill>
                  <a:srgbClr val="FF0000"/>
                </a:solidFill>
                <a:latin typeface="Times New Roman"/>
                <a:cs typeface="Times New Roman"/>
              </a:rPr>
              <a:t> </a:t>
            </a:r>
            <a:r>
              <a:rPr sz="2400" dirty="0">
                <a:solidFill>
                  <a:srgbClr val="FF0000"/>
                </a:solidFill>
                <a:latin typeface="Times New Roman"/>
                <a:cs typeface="Times New Roman"/>
              </a:rPr>
              <a:t>pellets ,modern</a:t>
            </a:r>
            <a:r>
              <a:rPr sz="2400" spc="4" dirty="0">
                <a:solidFill>
                  <a:srgbClr val="FF0000"/>
                </a:solidFill>
                <a:latin typeface="Times New Roman"/>
                <a:cs typeface="Times New Roman"/>
              </a:rPr>
              <a:t> </a:t>
            </a:r>
            <a:r>
              <a:rPr sz="2400" dirty="0">
                <a:solidFill>
                  <a:srgbClr val="FF0000"/>
                </a:solidFill>
                <a:latin typeface="Times New Roman"/>
                <a:cs typeface="Times New Roman"/>
              </a:rPr>
              <a:t>raw</a:t>
            </a:r>
            <a:r>
              <a:rPr sz="2400" spc="4" dirty="0">
                <a:solidFill>
                  <a:srgbClr val="FF0000"/>
                </a:solidFill>
                <a:latin typeface="Times New Roman"/>
                <a:cs typeface="Times New Roman"/>
              </a:rPr>
              <a:t> </a:t>
            </a:r>
            <a:r>
              <a:rPr sz="2400" dirty="0">
                <a:solidFill>
                  <a:srgbClr val="FF0000"/>
                </a:solidFill>
                <a:latin typeface="Times New Roman"/>
                <a:cs typeface="Times New Roman"/>
              </a:rPr>
              <a:t>bamboo furniture,</a:t>
            </a:r>
            <a:r>
              <a:rPr sz="2400" spc="4" dirty="0">
                <a:solidFill>
                  <a:srgbClr val="FF0000"/>
                </a:solidFill>
                <a:latin typeface="Times New Roman"/>
                <a:cs typeface="Times New Roman"/>
              </a:rPr>
              <a:t> </a:t>
            </a:r>
            <a:r>
              <a:rPr sz="2400" dirty="0">
                <a:solidFill>
                  <a:srgbClr val="FF0000"/>
                </a:solidFill>
                <a:latin typeface="Times New Roman"/>
                <a:cs typeface="Times New Roman"/>
              </a:rPr>
              <a:t>modern bamboo</a:t>
            </a:r>
            <a:r>
              <a:rPr sz="2400" spc="4" dirty="0">
                <a:solidFill>
                  <a:srgbClr val="FF0000"/>
                </a:solidFill>
                <a:latin typeface="Times New Roman"/>
                <a:cs typeface="Times New Roman"/>
              </a:rPr>
              <a:t> </a:t>
            </a:r>
            <a:r>
              <a:rPr sz="2400" dirty="0">
                <a:solidFill>
                  <a:srgbClr val="FF0000"/>
                </a:solidFill>
                <a:latin typeface="Times New Roman"/>
                <a:cs typeface="Times New Roman"/>
              </a:rPr>
              <a:t>building and</a:t>
            </a:r>
            <a:r>
              <a:rPr sz="2400" spc="4" dirty="0">
                <a:solidFill>
                  <a:srgbClr val="FF0000"/>
                </a:solidFill>
                <a:latin typeface="Times New Roman"/>
                <a:cs typeface="Times New Roman"/>
              </a:rPr>
              <a:t> </a:t>
            </a:r>
            <a:r>
              <a:rPr sz="2400" dirty="0">
                <a:solidFill>
                  <a:srgbClr val="FF0000"/>
                </a:solidFill>
                <a:latin typeface="Times New Roman"/>
                <a:cs typeface="Times New Roman"/>
              </a:rPr>
              <a:t>decoration.</a:t>
            </a:r>
            <a:endParaRPr sz="2400" dirty="0">
              <a:latin typeface="Times New Roman"/>
              <a:cs typeface="Times New Roman"/>
            </a:endParaRPr>
          </a:p>
        </p:txBody>
      </p:sp>
      <p:sp>
        <p:nvSpPr>
          <p:cNvPr id="4" name="object 4"/>
          <p:cNvSpPr/>
          <p:nvPr/>
        </p:nvSpPr>
        <p:spPr>
          <a:xfrm>
            <a:off x="1713280" y="4596188"/>
            <a:ext cx="3207544" cy="2139506"/>
          </a:xfrm>
          <a:prstGeom prst="rect">
            <a:avLst/>
          </a:prstGeom>
          <a:blipFill>
            <a:blip r:embed="rId2" cstate="print"/>
            <a:stretch>
              <a:fillRect/>
            </a:stretch>
          </a:blipFill>
        </p:spPr>
        <p:txBody>
          <a:bodyPr wrap="square" lIns="0" tIns="0" rIns="0" bIns="0" rtlCol="0"/>
          <a:lstStyle/>
          <a:p>
            <a:endParaRPr sz="1350"/>
          </a:p>
        </p:txBody>
      </p:sp>
      <p:sp>
        <p:nvSpPr>
          <p:cNvPr id="5" name="object 5"/>
          <p:cNvSpPr/>
          <p:nvPr/>
        </p:nvSpPr>
        <p:spPr>
          <a:xfrm>
            <a:off x="7364140" y="4583092"/>
            <a:ext cx="3382518" cy="2165699"/>
          </a:xfrm>
          <a:prstGeom prst="rect">
            <a:avLst/>
          </a:prstGeom>
          <a:blipFill>
            <a:blip r:embed="rId3" cstate="print"/>
            <a:stretch>
              <a:fillRect/>
            </a:stretch>
          </a:blipFill>
        </p:spPr>
        <p:txBody>
          <a:bodyPr wrap="square" lIns="0" tIns="0" rIns="0" bIns="0" rtlCol="0"/>
          <a:lstStyle/>
          <a:p>
            <a:endParaRPr sz="1350"/>
          </a:p>
        </p:txBody>
      </p:sp>
      <p:sp>
        <p:nvSpPr>
          <p:cNvPr id="6" name="object 6"/>
          <p:cNvSpPr/>
          <p:nvPr/>
        </p:nvSpPr>
        <p:spPr>
          <a:xfrm>
            <a:off x="4964407" y="5014287"/>
            <a:ext cx="2459831" cy="1674019"/>
          </a:xfrm>
          <a:prstGeom prst="rect">
            <a:avLst/>
          </a:prstGeom>
          <a:blipFill>
            <a:blip r:embed="rId4" cstate="print"/>
            <a:stretch>
              <a:fillRect/>
            </a:stretch>
          </a:blipFill>
        </p:spPr>
        <p:txBody>
          <a:bodyPr wrap="square" lIns="0" tIns="0" rIns="0" bIns="0" rtlCol="0"/>
          <a:lstStyle/>
          <a:p>
            <a:endParaRPr sz="1350"/>
          </a:p>
        </p:txBody>
      </p:sp>
    </p:spTree>
    <p:extLst>
      <p:ext uri="{BB962C8B-B14F-4D97-AF65-F5344CB8AC3E}">
        <p14:creationId xmlns:p14="http://schemas.microsoft.com/office/powerpoint/2010/main" val="11874941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
          <p:cNvSpPr/>
          <p:nvPr/>
        </p:nvSpPr>
        <p:spPr>
          <a:xfrm>
            <a:off x="2145648" y="288515"/>
            <a:ext cx="8053104" cy="800219"/>
          </a:xfrm>
          <a:prstGeom prst="rect">
            <a:avLst/>
          </a:prstGeom>
          <a:solidFill>
            <a:srgbClr val="FFFFFF"/>
          </a:solidFill>
          <a:ln>
            <a:solidFill>
              <a:srgbClr val="008000"/>
            </a:solidFill>
          </a:ln>
        </p:spPr>
        <p:txBody>
          <a:bodyPr wrap="square">
            <a:spAutoFit/>
          </a:bodyPr>
          <a:lstStyle/>
          <a:p>
            <a:pPr algn="ctr"/>
            <a:r>
              <a:rPr lang="en-US" sz="2800" dirty="0">
                <a:solidFill>
                  <a:srgbClr val="83B72A"/>
                </a:solidFill>
                <a:latin typeface="Arial" pitchFamily="34" charset="0"/>
              </a:rPr>
              <a:t>FROM HUMBLE BEGINNINGS:</a:t>
            </a:r>
          </a:p>
          <a:p>
            <a:pPr algn="ctr"/>
            <a:r>
              <a:rPr lang="en-US" dirty="0">
                <a:solidFill>
                  <a:srgbClr val="83B72A"/>
                </a:solidFill>
                <a:latin typeface="Arial" pitchFamily="34" charset="0"/>
              </a:rPr>
              <a:t>ROME WASN’T BUILT IN A DAY</a:t>
            </a:r>
            <a:endParaRPr lang="en-US" dirty="0">
              <a:solidFill>
                <a:srgbClr val="83B72A"/>
              </a:solidFill>
              <a:latin typeface="Heiti SC Light"/>
              <a:ea typeface="Heiti SC Light"/>
              <a:cs typeface="Heiti SC Light"/>
            </a:endParaRPr>
          </a:p>
        </p:txBody>
      </p:sp>
      <p:sp>
        <p:nvSpPr>
          <p:cNvPr id="2" name="文本框 1"/>
          <p:cNvSpPr txBox="1"/>
          <p:nvPr/>
        </p:nvSpPr>
        <p:spPr>
          <a:xfrm>
            <a:off x="5410200" y="1866900"/>
            <a:ext cx="184666" cy="369332"/>
          </a:xfrm>
          <a:prstGeom prst="rect">
            <a:avLst/>
          </a:prstGeom>
          <a:noFill/>
        </p:spPr>
        <p:txBody>
          <a:bodyPr wrap="none" rtlCol="0">
            <a:spAutoFit/>
          </a:bodyPr>
          <a:lstStyle/>
          <a:p>
            <a:endParaRPr kumimoji="1" lang="zh-CN" altLang="en-US" dirty="0"/>
          </a:p>
        </p:txBody>
      </p:sp>
      <p:graphicFrame>
        <p:nvGraphicFramePr>
          <p:cNvPr id="19" name="图表 18"/>
          <p:cNvGraphicFramePr>
            <a:graphicFrameLocks/>
          </p:cNvGraphicFramePr>
          <p:nvPr/>
        </p:nvGraphicFramePr>
        <p:xfrm>
          <a:off x="2145648" y="1447800"/>
          <a:ext cx="7925452" cy="3530600"/>
        </p:xfrm>
        <a:graphic>
          <a:graphicData uri="http://schemas.openxmlformats.org/drawingml/2006/chart">
            <c:chart xmlns:c="http://schemas.openxmlformats.org/drawingml/2006/chart" xmlns:r="http://schemas.openxmlformats.org/officeDocument/2006/relationships" r:id="rId3"/>
          </a:graphicData>
        </a:graphic>
      </p:graphicFrame>
      <p:sp>
        <p:nvSpPr>
          <p:cNvPr id="20" name="矩形 19"/>
          <p:cNvSpPr/>
          <p:nvPr/>
        </p:nvSpPr>
        <p:spPr>
          <a:xfrm>
            <a:off x="2145648" y="4701402"/>
            <a:ext cx="4572000" cy="276999"/>
          </a:xfrm>
          <a:prstGeom prst="rect">
            <a:avLst/>
          </a:prstGeom>
        </p:spPr>
        <p:txBody>
          <a:bodyPr>
            <a:spAutoFit/>
          </a:bodyPr>
          <a:lstStyle/>
          <a:p>
            <a:pPr>
              <a:spcBef>
                <a:spcPct val="50000"/>
              </a:spcBef>
            </a:pPr>
            <a:r>
              <a:rPr lang="es-CO" altLang="zh-CN" sz="1200" b="1" dirty="0">
                <a:solidFill>
                  <a:srgbClr val="A6A6A6"/>
                </a:solidFill>
              </a:rPr>
              <a:t>Source: </a:t>
            </a:r>
            <a:r>
              <a:rPr lang="es-CO" altLang="zh-CN" sz="1200" dirty="0">
                <a:solidFill>
                  <a:srgbClr val="A6A6A6"/>
                </a:solidFill>
              </a:rPr>
              <a:t>SFA 2012</a:t>
            </a:r>
            <a:endParaRPr lang="es-ES" altLang="zh-CN" sz="1200" dirty="0">
              <a:solidFill>
                <a:srgbClr val="A6A6A6"/>
              </a:solidFill>
            </a:endParaRPr>
          </a:p>
        </p:txBody>
      </p:sp>
    </p:spTree>
    <p:extLst>
      <p:ext uri="{BB962C8B-B14F-4D97-AF65-F5344CB8AC3E}">
        <p14:creationId xmlns:p14="http://schemas.microsoft.com/office/powerpoint/2010/main" val="3851094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4350130"/>
              </p:ext>
            </p:extLst>
          </p:nvPr>
        </p:nvGraphicFramePr>
        <p:xfrm>
          <a:off x="838200" y="152400"/>
          <a:ext cx="10515600" cy="65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22092"/>
            <a:ext cx="9026013" cy="502920"/>
          </a:xfrm>
        </p:spPr>
        <p:txBody>
          <a:bodyPr>
            <a:normAutofit/>
          </a:bodyPr>
          <a:lstStyle/>
          <a:p>
            <a:r>
              <a:rPr lang="en-US" sz="1800" dirty="0"/>
              <a:t>Plans for Industrial processed products, bamboo forest area and forest road construction</a:t>
            </a:r>
          </a:p>
        </p:txBody>
      </p:sp>
      <p:graphicFrame>
        <p:nvGraphicFramePr>
          <p:cNvPr id="4" name="Content Placeholder 3"/>
          <p:cNvGraphicFramePr>
            <a:graphicFrameLocks noGrp="1"/>
          </p:cNvGraphicFramePr>
          <p:nvPr>
            <p:ph idx="1"/>
          </p:nvPr>
        </p:nvGraphicFramePr>
        <p:xfrm>
          <a:off x="476250" y="695324"/>
          <a:ext cx="11029949" cy="6162671"/>
        </p:xfrm>
        <a:graphic>
          <a:graphicData uri="http://schemas.openxmlformats.org/drawingml/2006/table">
            <a:tbl>
              <a:tblPr firstRow="1" bandRow="1">
                <a:tableStyleId>{5C22544A-7EE6-4342-B048-85BDC9FD1C3A}</a:tableStyleId>
              </a:tblPr>
              <a:tblGrid>
                <a:gridCol w="2480902">
                  <a:extLst>
                    <a:ext uri="{9D8B030D-6E8A-4147-A177-3AD203B41FA5}">
                      <a16:colId xmlns:a16="http://schemas.microsoft.com/office/drawing/2014/main" xmlns="" val="20000"/>
                    </a:ext>
                  </a:extLst>
                </a:gridCol>
                <a:gridCol w="2927911">
                  <a:extLst>
                    <a:ext uri="{9D8B030D-6E8A-4147-A177-3AD203B41FA5}">
                      <a16:colId xmlns:a16="http://schemas.microsoft.com/office/drawing/2014/main" xmlns="" val="20001"/>
                    </a:ext>
                  </a:extLst>
                </a:gridCol>
                <a:gridCol w="1396903">
                  <a:extLst>
                    <a:ext uri="{9D8B030D-6E8A-4147-A177-3AD203B41FA5}">
                      <a16:colId xmlns:a16="http://schemas.microsoft.com/office/drawing/2014/main" xmlns="" val="20002"/>
                    </a:ext>
                  </a:extLst>
                </a:gridCol>
                <a:gridCol w="1396903">
                  <a:extLst>
                    <a:ext uri="{9D8B030D-6E8A-4147-A177-3AD203B41FA5}">
                      <a16:colId xmlns:a16="http://schemas.microsoft.com/office/drawing/2014/main" xmlns="" val="20003"/>
                    </a:ext>
                  </a:extLst>
                </a:gridCol>
                <a:gridCol w="1519830">
                  <a:extLst>
                    <a:ext uri="{9D8B030D-6E8A-4147-A177-3AD203B41FA5}">
                      <a16:colId xmlns:a16="http://schemas.microsoft.com/office/drawing/2014/main" xmlns="" val="20004"/>
                    </a:ext>
                  </a:extLst>
                </a:gridCol>
                <a:gridCol w="1307500">
                  <a:extLst>
                    <a:ext uri="{9D8B030D-6E8A-4147-A177-3AD203B41FA5}">
                      <a16:colId xmlns:a16="http://schemas.microsoft.com/office/drawing/2014/main" xmlns="" val="20005"/>
                    </a:ext>
                  </a:extLst>
                </a:gridCol>
              </a:tblGrid>
              <a:tr h="384699">
                <a:tc>
                  <a:txBody>
                    <a:bodyPr/>
                    <a:lstStyle/>
                    <a:p>
                      <a:r>
                        <a:rPr lang="en-US" sz="1400" dirty="0"/>
                        <a:t>Products</a:t>
                      </a:r>
                    </a:p>
                  </a:txBody>
                  <a:tcPr marL="68580" marR="68580" marT="34290" marB="34290"/>
                </a:tc>
                <a:tc>
                  <a:txBody>
                    <a:bodyPr/>
                    <a:lstStyle/>
                    <a:p>
                      <a:r>
                        <a:rPr lang="en-US" sz="1400" dirty="0"/>
                        <a:t>2011</a:t>
                      </a:r>
                    </a:p>
                  </a:txBody>
                  <a:tcPr marL="68580" marR="68580" marT="34290" marB="34290"/>
                </a:tc>
                <a:tc gridSpan="2">
                  <a:txBody>
                    <a:bodyPr/>
                    <a:lstStyle/>
                    <a:p>
                      <a:pPr algn="ctr"/>
                      <a:r>
                        <a:rPr lang="en-US" sz="1400" dirty="0"/>
                        <a:t>2015</a:t>
                      </a:r>
                    </a:p>
                  </a:txBody>
                  <a:tcPr marL="68580" marR="68580" marT="34290" marB="34290"/>
                </a:tc>
                <a:tc hMerge="1">
                  <a:txBody>
                    <a:bodyPr/>
                    <a:lstStyle/>
                    <a:p>
                      <a:endParaRPr lang="en-US" dirty="0"/>
                    </a:p>
                  </a:txBody>
                  <a:tcPr/>
                </a:tc>
                <a:tc gridSpan="2">
                  <a:txBody>
                    <a:bodyPr/>
                    <a:lstStyle/>
                    <a:p>
                      <a:pPr algn="ctr"/>
                      <a:r>
                        <a:rPr lang="en-US" sz="1400" dirty="0"/>
                        <a:t>2020</a:t>
                      </a:r>
                    </a:p>
                  </a:txBody>
                  <a:tcPr marL="68580" marR="68580" marT="34290" marB="34290"/>
                </a:tc>
                <a:tc hMerge="1">
                  <a:txBody>
                    <a:bodyPr/>
                    <a:lstStyle/>
                    <a:p>
                      <a:endParaRPr lang="en-US" dirty="0"/>
                    </a:p>
                  </a:txBody>
                  <a:tcPr/>
                </a:tc>
                <a:extLst>
                  <a:ext uri="{0D108BD9-81ED-4DB2-BD59-A6C34878D82A}">
                    <a16:rowId xmlns:a16="http://schemas.microsoft.com/office/drawing/2014/main" xmlns="" val="10000"/>
                  </a:ext>
                </a:extLst>
              </a:tr>
              <a:tr h="738327">
                <a:tc>
                  <a:txBody>
                    <a:bodyPr/>
                    <a:lstStyle/>
                    <a:p>
                      <a:r>
                        <a:rPr lang="en-US" sz="1400" dirty="0"/>
                        <a:t>Shoots Fresh/Processed</a:t>
                      </a:r>
                    </a:p>
                  </a:txBody>
                  <a:tcPr marL="68580" marR="68580" marT="34290" marB="34290"/>
                </a:tc>
                <a:tc>
                  <a:txBody>
                    <a:bodyPr/>
                    <a:lstStyle/>
                    <a:p>
                      <a:r>
                        <a:rPr lang="en-US" sz="1400" dirty="0"/>
                        <a:t>6.6 million tons/1.66 million</a:t>
                      </a:r>
                      <a:r>
                        <a:rPr lang="en-US" sz="1400" baseline="0" dirty="0"/>
                        <a:t> tons</a:t>
                      </a:r>
                      <a:endParaRPr lang="en-US" sz="1400" dirty="0"/>
                    </a:p>
                  </a:txBody>
                  <a:tcPr marL="68580" marR="68580" marT="34290" marB="34290"/>
                </a:tc>
                <a:tc>
                  <a:txBody>
                    <a:bodyPr/>
                    <a:lstStyle/>
                    <a:p>
                      <a:r>
                        <a:rPr lang="en-US" sz="1400" dirty="0"/>
                        <a:t>9.83/3.44</a:t>
                      </a:r>
                    </a:p>
                  </a:txBody>
                  <a:tcPr marL="68580" marR="68580" marT="34290" marB="34290"/>
                </a:tc>
                <a:tc>
                  <a:txBody>
                    <a:bodyPr/>
                    <a:lstStyle/>
                    <a:p>
                      <a:r>
                        <a:rPr lang="en-US" sz="1400" dirty="0"/>
                        <a:t>111.2%</a:t>
                      </a:r>
                    </a:p>
                  </a:txBody>
                  <a:tcPr marL="68580" marR="68580" marT="34290" marB="34290"/>
                </a:tc>
                <a:tc>
                  <a:txBody>
                    <a:bodyPr/>
                    <a:lstStyle/>
                    <a:p>
                      <a:r>
                        <a:rPr lang="en-US" sz="1400" dirty="0"/>
                        <a:t>13.24/5.30</a:t>
                      </a:r>
                    </a:p>
                  </a:txBody>
                  <a:tcPr marL="68580" marR="68580" marT="34290" marB="34290"/>
                </a:tc>
                <a:tc>
                  <a:txBody>
                    <a:bodyPr/>
                    <a:lstStyle/>
                    <a:p>
                      <a:r>
                        <a:rPr lang="en-US" sz="1400" dirty="0"/>
                        <a:t>50.1%</a:t>
                      </a:r>
                    </a:p>
                  </a:txBody>
                  <a:tcPr marL="68580" marR="68580" marT="34290" marB="34290"/>
                </a:tc>
                <a:extLst>
                  <a:ext uri="{0D108BD9-81ED-4DB2-BD59-A6C34878D82A}">
                    <a16:rowId xmlns:a16="http://schemas.microsoft.com/office/drawing/2014/main" xmlns="" val="10001"/>
                  </a:ext>
                </a:extLst>
              </a:tr>
              <a:tr h="384699">
                <a:tc>
                  <a:txBody>
                    <a:bodyPr/>
                    <a:lstStyle/>
                    <a:p>
                      <a:r>
                        <a:rPr lang="en-US" sz="1400" dirty="0"/>
                        <a:t>Panels</a:t>
                      </a:r>
                    </a:p>
                  </a:txBody>
                  <a:tcPr marL="68580" marR="68580" marT="34290" marB="34290"/>
                </a:tc>
                <a:tc>
                  <a:txBody>
                    <a:bodyPr/>
                    <a:lstStyle/>
                    <a:p>
                      <a:r>
                        <a:rPr lang="en-US" sz="1400" dirty="0"/>
                        <a:t>2.5</a:t>
                      </a:r>
                      <a:r>
                        <a:rPr lang="en-US" sz="1400" baseline="0" dirty="0"/>
                        <a:t> million tons</a:t>
                      </a:r>
                      <a:endParaRPr lang="en-US" sz="1400" dirty="0"/>
                    </a:p>
                  </a:txBody>
                  <a:tcPr marL="68580" marR="68580" marT="34290" marB="34290"/>
                </a:tc>
                <a:tc>
                  <a:txBody>
                    <a:bodyPr/>
                    <a:lstStyle/>
                    <a:p>
                      <a:r>
                        <a:rPr lang="en-US" sz="1400" dirty="0"/>
                        <a:t>2.93</a:t>
                      </a:r>
                    </a:p>
                  </a:txBody>
                  <a:tcPr marL="68580" marR="68580" marT="34290" marB="34290"/>
                </a:tc>
                <a:tc>
                  <a:txBody>
                    <a:bodyPr/>
                    <a:lstStyle/>
                    <a:p>
                      <a:r>
                        <a:rPr lang="en-US" sz="1400" dirty="0"/>
                        <a:t>16.98%</a:t>
                      </a:r>
                    </a:p>
                  </a:txBody>
                  <a:tcPr marL="68580" marR="68580" marT="34290" marB="34290"/>
                </a:tc>
                <a:tc>
                  <a:txBody>
                    <a:bodyPr/>
                    <a:lstStyle/>
                    <a:p>
                      <a:r>
                        <a:rPr lang="en-US" sz="1400" dirty="0"/>
                        <a:t>4.30</a:t>
                      </a:r>
                    </a:p>
                  </a:txBody>
                  <a:tcPr marL="68580" marR="68580" marT="34290" marB="34290"/>
                </a:tc>
                <a:tc>
                  <a:txBody>
                    <a:bodyPr/>
                    <a:lstStyle/>
                    <a:p>
                      <a:r>
                        <a:rPr lang="en-US" sz="1400" dirty="0"/>
                        <a:t>46.94%</a:t>
                      </a:r>
                    </a:p>
                  </a:txBody>
                  <a:tcPr marL="68580" marR="68580" marT="34290" marB="34290"/>
                </a:tc>
                <a:extLst>
                  <a:ext uri="{0D108BD9-81ED-4DB2-BD59-A6C34878D82A}">
                    <a16:rowId xmlns:a16="http://schemas.microsoft.com/office/drawing/2014/main" xmlns="" val="10002"/>
                  </a:ext>
                </a:extLst>
              </a:tr>
              <a:tr h="384699">
                <a:tc>
                  <a:txBody>
                    <a:bodyPr/>
                    <a:lstStyle/>
                    <a:p>
                      <a:r>
                        <a:rPr lang="en-US" sz="1400" dirty="0"/>
                        <a:t>Floors</a:t>
                      </a:r>
                    </a:p>
                  </a:txBody>
                  <a:tcPr marL="68580" marR="68580" marT="34290" marB="34290"/>
                </a:tc>
                <a:tc>
                  <a:txBody>
                    <a:bodyPr/>
                    <a:lstStyle/>
                    <a:p>
                      <a:r>
                        <a:rPr lang="en-US" sz="1400" dirty="0"/>
                        <a:t>0.78 million m</a:t>
                      </a:r>
                      <a:r>
                        <a:rPr lang="en-US" sz="1400" baseline="30000" dirty="0"/>
                        <a:t>3</a:t>
                      </a:r>
                    </a:p>
                  </a:txBody>
                  <a:tcPr marL="68580" marR="68580" marT="34290" marB="34290"/>
                </a:tc>
                <a:tc>
                  <a:txBody>
                    <a:bodyPr/>
                    <a:lstStyle/>
                    <a:p>
                      <a:r>
                        <a:rPr lang="en-US" sz="1400" dirty="0"/>
                        <a:t>0.95</a:t>
                      </a:r>
                    </a:p>
                  </a:txBody>
                  <a:tcPr marL="68580" marR="68580" marT="34290" marB="34290"/>
                </a:tc>
                <a:tc>
                  <a:txBody>
                    <a:bodyPr/>
                    <a:lstStyle/>
                    <a:p>
                      <a:r>
                        <a:rPr lang="en-US" sz="1400" dirty="0"/>
                        <a:t>21.54%</a:t>
                      </a:r>
                    </a:p>
                  </a:txBody>
                  <a:tcPr marL="68580" marR="68580" marT="34290" marB="34290"/>
                </a:tc>
                <a:tc>
                  <a:txBody>
                    <a:bodyPr/>
                    <a:lstStyle/>
                    <a:p>
                      <a:r>
                        <a:rPr lang="en-US" sz="1400" dirty="0"/>
                        <a:t>1.21</a:t>
                      </a:r>
                    </a:p>
                  </a:txBody>
                  <a:tcPr marL="68580" marR="68580" marT="34290" marB="34290"/>
                </a:tc>
                <a:tc>
                  <a:txBody>
                    <a:bodyPr/>
                    <a:lstStyle/>
                    <a:p>
                      <a:r>
                        <a:rPr lang="en-US" sz="1400" dirty="0"/>
                        <a:t>50.34%</a:t>
                      </a:r>
                    </a:p>
                  </a:txBody>
                  <a:tcPr marL="68580" marR="68580" marT="34290" marB="34290"/>
                </a:tc>
                <a:extLst>
                  <a:ext uri="{0D108BD9-81ED-4DB2-BD59-A6C34878D82A}">
                    <a16:rowId xmlns:a16="http://schemas.microsoft.com/office/drawing/2014/main" xmlns="" val="10003"/>
                  </a:ext>
                </a:extLst>
              </a:tr>
              <a:tr h="384699">
                <a:tc>
                  <a:txBody>
                    <a:bodyPr/>
                    <a:lstStyle/>
                    <a:p>
                      <a:r>
                        <a:rPr lang="en-US" sz="1400" dirty="0"/>
                        <a:t>Pulp</a:t>
                      </a:r>
                    </a:p>
                  </a:txBody>
                  <a:tcPr marL="68580" marR="68580" marT="34290" marB="34290"/>
                </a:tc>
                <a:tc>
                  <a:txBody>
                    <a:bodyPr/>
                    <a:lstStyle/>
                    <a:p>
                      <a:r>
                        <a:rPr lang="en-US" sz="1400" dirty="0"/>
                        <a:t>1.52 million tons</a:t>
                      </a:r>
                    </a:p>
                  </a:txBody>
                  <a:tcPr marL="68580" marR="68580" marT="34290" marB="34290"/>
                </a:tc>
                <a:tc>
                  <a:txBody>
                    <a:bodyPr/>
                    <a:lstStyle/>
                    <a:p>
                      <a:r>
                        <a:rPr lang="en-US" sz="1400" dirty="0"/>
                        <a:t>2.07</a:t>
                      </a:r>
                    </a:p>
                  </a:txBody>
                  <a:tcPr marL="68580" marR="68580" marT="34290" marB="34290"/>
                </a:tc>
                <a:tc>
                  <a:txBody>
                    <a:bodyPr/>
                    <a:lstStyle/>
                    <a:p>
                      <a:r>
                        <a:rPr lang="en-US" sz="1400" dirty="0"/>
                        <a:t>36.05%</a:t>
                      </a:r>
                    </a:p>
                  </a:txBody>
                  <a:tcPr marL="68580" marR="68580" marT="34290" marB="34290"/>
                </a:tc>
                <a:tc>
                  <a:txBody>
                    <a:bodyPr/>
                    <a:lstStyle/>
                    <a:p>
                      <a:r>
                        <a:rPr lang="en-US" sz="1400" dirty="0"/>
                        <a:t>3.04</a:t>
                      </a:r>
                    </a:p>
                  </a:txBody>
                  <a:tcPr marL="68580" marR="68580" marT="34290" marB="34290"/>
                </a:tc>
                <a:tc>
                  <a:txBody>
                    <a:bodyPr/>
                    <a:lstStyle/>
                    <a:p>
                      <a:r>
                        <a:rPr lang="en-US" sz="1400" dirty="0"/>
                        <a:t>55.27%</a:t>
                      </a:r>
                    </a:p>
                  </a:txBody>
                  <a:tcPr marL="68580" marR="68580" marT="34290" marB="34290"/>
                </a:tc>
                <a:extLst>
                  <a:ext uri="{0D108BD9-81ED-4DB2-BD59-A6C34878D82A}">
                    <a16:rowId xmlns:a16="http://schemas.microsoft.com/office/drawing/2014/main" xmlns="" val="10004"/>
                  </a:ext>
                </a:extLst>
              </a:tr>
              <a:tr h="384699">
                <a:tc>
                  <a:txBody>
                    <a:bodyPr/>
                    <a:lstStyle/>
                    <a:p>
                      <a:r>
                        <a:rPr lang="en-US" sz="1400" dirty="0"/>
                        <a:t>Daily products</a:t>
                      </a:r>
                    </a:p>
                  </a:txBody>
                  <a:tcPr marL="68580" marR="68580" marT="34290" marB="34290"/>
                </a:tc>
                <a:tc>
                  <a:txBody>
                    <a:bodyPr/>
                    <a:lstStyle/>
                    <a:p>
                      <a:r>
                        <a:rPr lang="en-US" sz="1400" dirty="0"/>
                        <a:t>2.64 million tons</a:t>
                      </a:r>
                    </a:p>
                  </a:txBody>
                  <a:tcPr marL="68580" marR="68580" marT="34290" marB="34290"/>
                </a:tc>
                <a:tc>
                  <a:txBody>
                    <a:bodyPr/>
                    <a:lstStyle/>
                    <a:p>
                      <a:r>
                        <a:rPr lang="en-US" sz="1400" dirty="0"/>
                        <a:t>3.21</a:t>
                      </a:r>
                    </a:p>
                  </a:txBody>
                  <a:tcPr marL="68580" marR="68580" marT="34290" marB="34290"/>
                </a:tc>
                <a:tc>
                  <a:txBody>
                    <a:bodyPr/>
                    <a:lstStyle/>
                    <a:p>
                      <a:r>
                        <a:rPr lang="en-US" sz="1400" dirty="0"/>
                        <a:t>21.56%</a:t>
                      </a:r>
                    </a:p>
                  </a:txBody>
                  <a:tcPr marL="68580" marR="68580" marT="34290" marB="34290"/>
                </a:tc>
                <a:tc>
                  <a:txBody>
                    <a:bodyPr/>
                    <a:lstStyle/>
                    <a:p>
                      <a:r>
                        <a:rPr lang="en-US" sz="1400" dirty="0"/>
                        <a:t>4.71</a:t>
                      </a:r>
                    </a:p>
                  </a:txBody>
                  <a:tcPr marL="68580" marR="68580" marT="34290" marB="34290"/>
                </a:tc>
                <a:tc>
                  <a:txBody>
                    <a:bodyPr/>
                    <a:lstStyle/>
                    <a:p>
                      <a:r>
                        <a:rPr lang="en-US" sz="1400" dirty="0"/>
                        <a:t>46.94%</a:t>
                      </a:r>
                    </a:p>
                  </a:txBody>
                  <a:tcPr marL="68580" marR="68580" marT="34290" marB="34290"/>
                </a:tc>
                <a:extLst>
                  <a:ext uri="{0D108BD9-81ED-4DB2-BD59-A6C34878D82A}">
                    <a16:rowId xmlns:a16="http://schemas.microsoft.com/office/drawing/2014/main" xmlns="" val="10005"/>
                  </a:ext>
                </a:extLst>
              </a:tr>
              <a:tr h="384699">
                <a:tc>
                  <a:txBody>
                    <a:bodyPr/>
                    <a:lstStyle/>
                    <a:p>
                      <a:r>
                        <a:rPr lang="en-US" sz="1400" dirty="0"/>
                        <a:t>Furniture</a:t>
                      </a:r>
                    </a:p>
                  </a:txBody>
                  <a:tcPr marL="68580" marR="68580" marT="34290" marB="34290"/>
                </a:tc>
                <a:tc>
                  <a:txBody>
                    <a:bodyPr/>
                    <a:lstStyle/>
                    <a:p>
                      <a:r>
                        <a:rPr lang="en-US" sz="1400" dirty="0"/>
                        <a:t>6.75 million pieces</a:t>
                      </a:r>
                    </a:p>
                  </a:txBody>
                  <a:tcPr marL="68580" marR="68580" marT="34290" marB="34290"/>
                </a:tc>
                <a:tc>
                  <a:txBody>
                    <a:bodyPr/>
                    <a:lstStyle/>
                    <a:p>
                      <a:r>
                        <a:rPr lang="en-US" sz="1400" dirty="0"/>
                        <a:t>9.18</a:t>
                      </a:r>
                    </a:p>
                  </a:txBody>
                  <a:tcPr marL="68580" marR="68580" marT="34290" marB="34290"/>
                </a:tc>
                <a:tc>
                  <a:txBody>
                    <a:bodyPr/>
                    <a:lstStyle/>
                    <a:p>
                      <a:r>
                        <a:rPr lang="en-US" sz="1400" dirty="0"/>
                        <a:t>36.04%</a:t>
                      </a:r>
                    </a:p>
                  </a:txBody>
                  <a:tcPr marL="68580" marR="68580" marT="34290" marB="34290"/>
                </a:tc>
                <a:tc>
                  <a:txBody>
                    <a:bodyPr/>
                    <a:lstStyle/>
                    <a:p>
                      <a:r>
                        <a:rPr lang="en-US" sz="1400" dirty="0"/>
                        <a:t>12.88</a:t>
                      </a:r>
                    </a:p>
                  </a:txBody>
                  <a:tcPr marL="68580" marR="68580" marT="34290" marB="34290"/>
                </a:tc>
                <a:tc>
                  <a:txBody>
                    <a:bodyPr/>
                    <a:lstStyle/>
                    <a:p>
                      <a:r>
                        <a:rPr lang="en-US" sz="1400" dirty="0"/>
                        <a:t>40.26%</a:t>
                      </a:r>
                    </a:p>
                  </a:txBody>
                  <a:tcPr marL="68580" marR="68580" marT="34290" marB="34290"/>
                </a:tc>
                <a:extLst>
                  <a:ext uri="{0D108BD9-81ED-4DB2-BD59-A6C34878D82A}">
                    <a16:rowId xmlns:a16="http://schemas.microsoft.com/office/drawing/2014/main" xmlns="" val="10006"/>
                  </a:ext>
                </a:extLst>
              </a:tr>
              <a:tr h="384699">
                <a:tc>
                  <a:txBody>
                    <a:bodyPr/>
                    <a:lstStyle/>
                    <a:p>
                      <a:r>
                        <a:rPr lang="en-US" sz="1400" dirty="0"/>
                        <a:t>Fiber</a:t>
                      </a:r>
                    </a:p>
                  </a:txBody>
                  <a:tcPr marL="68580" marR="68580" marT="34290" marB="34290"/>
                </a:tc>
                <a:tc>
                  <a:txBody>
                    <a:bodyPr/>
                    <a:lstStyle/>
                    <a:p>
                      <a:r>
                        <a:rPr lang="en-US" sz="1400" dirty="0"/>
                        <a:t>96,300 tons</a:t>
                      </a:r>
                    </a:p>
                  </a:txBody>
                  <a:tcPr marL="68580" marR="68580" marT="34290" marB="34290"/>
                </a:tc>
                <a:tc>
                  <a:txBody>
                    <a:bodyPr/>
                    <a:lstStyle/>
                    <a:p>
                      <a:r>
                        <a:rPr lang="en-US" sz="1400" dirty="0"/>
                        <a:t>235,100</a:t>
                      </a:r>
                    </a:p>
                  </a:txBody>
                  <a:tcPr marL="68580" marR="68580" marT="34290" marB="34290"/>
                </a:tc>
                <a:tc>
                  <a:txBody>
                    <a:bodyPr/>
                    <a:lstStyle/>
                    <a:p>
                      <a:r>
                        <a:rPr lang="en-US" sz="1400" dirty="0"/>
                        <a:t>144.15%</a:t>
                      </a:r>
                    </a:p>
                  </a:txBody>
                  <a:tcPr marL="68580" marR="68580" marT="34290" marB="34290"/>
                </a:tc>
                <a:tc>
                  <a:txBody>
                    <a:bodyPr/>
                    <a:lstStyle/>
                    <a:p>
                      <a:r>
                        <a:rPr lang="en-US" sz="1400" dirty="0"/>
                        <a:t>378,600</a:t>
                      </a:r>
                    </a:p>
                  </a:txBody>
                  <a:tcPr marL="68580" marR="68580" marT="34290" marB="34290"/>
                </a:tc>
                <a:tc>
                  <a:txBody>
                    <a:bodyPr/>
                    <a:lstStyle/>
                    <a:p>
                      <a:r>
                        <a:rPr lang="en-US" sz="1400" dirty="0"/>
                        <a:t>60.05%</a:t>
                      </a:r>
                    </a:p>
                  </a:txBody>
                  <a:tcPr marL="68580" marR="68580" marT="34290" marB="34290"/>
                </a:tc>
                <a:extLst>
                  <a:ext uri="{0D108BD9-81ED-4DB2-BD59-A6C34878D82A}">
                    <a16:rowId xmlns:a16="http://schemas.microsoft.com/office/drawing/2014/main" xmlns="" val="10007"/>
                  </a:ext>
                </a:extLst>
              </a:tr>
              <a:tr h="384699">
                <a:tc>
                  <a:txBody>
                    <a:bodyPr/>
                    <a:lstStyle/>
                    <a:p>
                      <a:r>
                        <a:rPr lang="en-US" sz="1400" dirty="0"/>
                        <a:t>Charcoal</a:t>
                      </a:r>
                    </a:p>
                  </a:txBody>
                  <a:tcPr marL="68580" marR="68580" marT="34290" marB="34290"/>
                </a:tc>
                <a:tc>
                  <a:txBody>
                    <a:bodyPr/>
                    <a:lstStyle/>
                    <a:p>
                      <a:r>
                        <a:rPr lang="en-US" sz="1400" dirty="0"/>
                        <a:t>136,200 tons</a:t>
                      </a:r>
                    </a:p>
                  </a:txBody>
                  <a:tcPr marL="68580" marR="68580" marT="34290" marB="34290"/>
                </a:tc>
                <a:tc>
                  <a:txBody>
                    <a:bodyPr/>
                    <a:lstStyle/>
                    <a:p>
                      <a:r>
                        <a:rPr lang="en-US" sz="1400" dirty="0"/>
                        <a:t>222,000</a:t>
                      </a:r>
                    </a:p>
                  </a:txBody>
                  <a:tcPr marL="68580" marR="68580" marT="34290" marB="34290"/>
                </a:tc>
                <a:tc>
                  <a:txBody>
                    <a:bodyPr/>
                    <a:lstStyle/>
                    <a:p>
                      <a:r>
                        <a:rPr lang="en-US" sz="1400" dirty="0"/>
                        <a:t>63.05%</a:t>
                      </a:r>
                    </a:p>
                  </a:txBody>
                  <a:tcPr marL="68580" marR="68580" marT="34290" marB="34290"/>
                </a:tc>
                <a:tc>
                  <a:txBody>
                    <a:bodyPr/>
                    <a:lstStyle/>
                    <a:p>
                      <a:r>
                        <a:rPr lang="en-US" sz="1400" dirty="0"/>
                        <a:t>357,700</a:t>
                      </a:r>
                    </a:p>
                  </a:txBody>
                  <a:tcPr marL="68580" marR="68580" marT="34290" marB="34290"/>
                </a:tc>
                <a:tc>
                  <a:txBody>
                    <a:bodyPr/>
                    <a:lstStyle/>
                    <a:p>
                      <a:r>
                        <a:rPr lang="en-US" sz="1400" dirty="0"/>
                        <a:t>61.05%</a:t>
                      </a:r>
                    </a:p>
                  </a:txBody>
                  <a:tcPr marL="68580" marR="68580" marT="34290" marB="34290"/>
                </a:tc>
                <a:extLst>
                  <a:ext uri="{0D108BD9-81ED-4DB2-BD59-A6C34878D82A}">
                    <a16:rowId xmlns:a16="http://schemas.microsoft.com/office/drawing/2014/main" xmlns="" val="10008"/>
                  </a:ext>
                </a:extLst>
              </a:tr>
              <a:tr h="384699">
                <a:tc>
                  <a:txBody>
                    <a:bodyPr/>
                    <a:lstStyle/>
                    <a:p>
                      <a:r>
                        <a:rPr lang="en-US" sz="1400" dirty="0"/>
                        <a:t>Drinks</a:t>
                      </a:r>
                    </a:p>
                  </a:txBody>
                  <a:tcPr marL="68580" marR="68580" marT="34290" marB="34290"/>
                </a:tc>
                <a:tc>
                  <a:txBody>
                    <a:bodyPr/>
                    <a:lstStyle/>
                    <a:p>
                      <a:r>
                        <a:rPr lang="en-US" sz="1400" dirty="0"/>
                        <a:t>17,425 tons</a:t>
                      </a:r>
                    </a:p>
                  </a:txBody>
                  <a:tcPr marL="68580" marR="68580" marT="34290" marB="34290"/>
                </a:tc>
                <a:tc>
                  <a:txBody>
                    <a:bodyPr/>
                    <a:lstStyle/>
                    <a:p>
                      <a:r>
                        <a:rPr lang="en-US" sz="1400" dirty="0"/>
                        <a:t>68,872</a:t>
                      </a:r>
                    </a:p>
                  </a:txBody>
                  <a:tcPr marL="68580" marR="68580" marT="34290" marB="34290"/>
                </a:tc>
                <a:tc>
                  <a:txBody>
                    <a:bodyPr/>
                    <a:lstStyle/>
                    <a:p>
                      <a:r>
                        <a:rPr lang="en-US" sz="1400" dirty="0"/>
                        <a:t>295.25%</a:t>
                      </a:r>
                    </a:p>
                  </a:txBody>
                  <a:tcPr marL="68580" marR="68580" marT="34290" marB="34290"/>
                </a:tc>
                <a:tc>
                  <a:txBody>
                    <a:bodyPr/>
                    <a:lstStyle/>
                    <a:p>
                      <a:r>
                        <a:rPr lang="en-US" sz="1400" dirty="0"/>
                        <a:t>138,526</a:t>
                      </a:r>
                    </a:p>
                  </a:txBody>
                  <a:tcPr marL="68580" marR="68580" marT="34290" marB="34290"/>
                </a:tc>
                <a:tc>
                  <a:txBody>
                    <a:bodyPr/>
                    <a:lstStyle/>
                    <a:p>
                      <a:r>
                        <a:rPr lang="en-US" sz="1400" dirty="0"/>
                        <a:t>101.14%</a:t>
                      </a:r>
                    </a:p>
                  </a:txBody>
                  <a:tcPr marL="68580" marR="68580" marT="34290" marB="34290"/>
                </a:tc>
                <a:extLst>
                  <a:ext uri="{0D108BD9-81ED-4DB2-BD59-A6C34878D82A}">
                    <a16:rowId xmlns:a16="http://schemas.microsoft.com/office/drawing/2014/main" xmlns="" val="10009"/>
                  </a:ext>
                </a:extLst>
              </a:tr>
              <a:tr h="384699">
                <a:tc>
                  <a:txBody>
                    <a:bodyPr/>
                    <a:lstStyle/>
                    <a:p>
                      <a:r>
                        <a:rPr lang="en-US" sz="1400" dirty="0"/>
                        <a:t>Bamboo area</a:t>
                      </a:r>
                    </a:p>
                  </a:txBody>
                  <a:tcPr marL="68580" marR="68580" marT="34290" marB="34290"/>
                </a:tc>
                <a:tc>
                  <a:txBody>
                    <a:bodyPr/>
                    <a:lstStyle/>
                    <a:p>
                      <a:r>
                        <a:rPr lang="en-US" sz="1400" dirty="0"/>
                        <a:t>6.73 million ha</a:t>
                      </a:r>
                    </a:p>
                  </a:txBody>
                  <a:tcPr marL="68580" marR="68580" marT="34290" marB="34290"/>
                </a:tc>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r>
                        <a:rPr lang="en-US" sz="1400" dirty="0"/>
                        <a:t>7.73</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xmlns="" val="10010"/>
                  </a:ext>
                </a:extLst>
              </a:tr>
              <a:tr h="516829">
                <a:tc>
                  <a:txBody>
                    <a:bodyPr/>
                    <a:lstStyle/>
                    <a:p>
                      <a:r>
                        <a:rPr lang="en-US" sz="1400" dirty="0"/>
                        <a:t>Bamboo plantlets</a:t>
                      </a:r>
                    </a:p>
                  </a:txBody>
                  <a:tcPr marL="68580" marR="68580" marT="34290" marB="34290"/>
                </a:tc>
                <a:tc>
                  <a:txBody>
                    <a:bodyPr/>
                    <a:lstStyle/>
                    <a:p>
                      <a:r>
                        <a:rPr lang="en-US" sz="1400" dirty="0"/>
                        <a:t>120 million plants</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r>
                        <a:rPr lang="en-US" sz="1400" dirty="0"/>
                        <a:t>500</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xmlns="" val="10011"/>
                  </a:ext>
                </a:extLst>
              </a:tr>
              <a:tr h="38469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Forest roads</a:t>
                      </a:r>
                    </a:p>
                  </a:txBody>
                  <a:tcPr marL="68580" marR="68580" marT="34290" marB="34290"/>
                </a:tc>
                <a:tc>
                  <a:txBody>
                    <a:bodyPr/>
                    <a:lstStyle/>
                    <a:p>
                      <a:r>
                        <a:rPr lang="en-US" sz="1400" dirty="0"/>
                        <a:t>70,975 km</a:t>
                      </a:r>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r>
                        <a:rPr lang="en-US" sz="1400" dirty="0"/>
                        <a:t>174,641</a:t>
                      </a:r>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xmlns="" val="10012"/>
                  </a:ext>
                </a:extLst>
              </a:tr>
              <a:tr h="6758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Total production value</a:t>
                      </a:r>
                    </a:p>
                  </a:txBody>
                  <a:tcPr marL="68580" marR="68580" marT="34290" marB="34290"/>
                </a:tc>
                <a:tc>
                  <a:txBody>
                    <a:bodyPr/>
                    <a:lstStyle/>
                    <a:p>
                      <a:r>
                        <a:rPr lang="en-US" sz="1400" dirty="0"/>
                        <a:t>117.3 billion RMB</a:t>
                      </a:r>
                    </a:p>
                  </a:txBody>
                  <a:tcPr marL="68580" marR="68580" marT="34290" marB="34290"/>
                </a:tc>
                <a:tc>
                  <a:txBody>
                    <a:bodyPr/>
                    <a:lstStyle/>
                    <a:p>
                      <a:r>
                        <a:rPr lang="en-US" sz="1400" dirty="0"/>
                        <a:t>150 </a:t>
                      </a:r>
                    </a:p>
                  </a:txBody>
                  <a:tcPr marL="68580" marR="68580" marT="34290" marB="34290"/>
                </a:tc>
                <a:tc>
                  <a:txBody>
                    <a:bodyPr/>
                    <a:lstStyle/>
                    <a:p>
                      <a:r>
                        <a:rPr lang="en-US" sz="1400" dirty="0"/>
                        <a:t>27.9%</a:t>
                      </a:r>
                    </a:p>
                  </a:txBody>
                  <a:tcPr marL="68580" marR="68580" marT="34290" marB="34290"/>
                </a:tc>
                <a:tc>
                  <a:txBody>
                    <a:bodyPr/>
                    <a:lstStyle/>
                    <a:p>
                      <a:r>
                        <a:rPr lang="en-US" sz="1400" dirty="0"/>
                        <a:t>300</a:t>
                      </a:r>
                    </a:p>
                  </a:txBody>
                  <a:tcPr marL="68580" marR="68580" marT="34290" marB="34290"/>
                </a:tc>
                <a:tc>
                  <a:txBody>
                    <a:bodyPr/>
                    <a:lstStyle/>
                    <a:p>
                      <a:r>
                        <a:rPr lang="en-US" sz="1400" dirty="0"/>
                        <a:t>100%</a:t>
                      </a:r>
                    </a:p>
                  </a:txBody>
                  <a:tcPr marL="68580" marR="68580" marT="34290" marB="34290"/>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708514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F794B-62EC-4091-BBD1-E5210F432224}"/>
              </a:ext>
            </a:extLst>
          </p:cNvPr>
          <p:cNvSpPr>
            <a:spLocks noGrp="1"/>
          </p:cNvSpPr>
          <p:nvPr>
            <p:ph type="title"/>
          </p:nvPr>
        </p:nvSpPr>
        <p:spPr/>
        <p:txBody>
          <a:bodyPr/>
          <a:lstStyle/>
          <a:p>
            <a:r>
              <a:rPr lang="en-IN" dirty="0"/>
              <a:t>History of bamboo industrialization in India</a:t>
            </a:r>
          </a:p>
        </p:txBody>
      </p:sp>
      <p:sp>
        <p:nvSpPr>
          <p:cNvPr id="3" name="Content Placeholder 2">
            <a:extLst>
              <a:ext uri="{FF2B5EF4-FFF2-40B4-BE49-F238E27FC236}">
                <a16:creationId xmlns:a16="http://schemas.microsoft.com/office/drawing/2014/main" xmlns="" id="{A7CBCD13-1E1A-4BAC-A976-9F191BD7F50B}"/>
              </a:ext>
            </a:extLst>
          </p:cNvPr>
          <p:cNvSpPr>
            <a:spLocks noGrp="1"/>
          </p:cNvSpPr>
          <p:nvPr>
            <p:ph idx="1"/>
          </p:nvPr>
        </p:nvSpPr>
        <p:spPr>
          <a:xfrm>
            <a:off x="428625" y="1825625"/>
            <a:ext cx="10925175" cy="4667250"/>
          </a:xfrm>
        </p:spPr>
        <p:txBody>
          <a:bodyPr>
            <a:normAutofit fontScale="70000" lnSpcReduction="20000"/>
          </a:bodyPr>
          <a:lstStyle/>
          <a:p>
            <a:r>
              <a:rPr lang="en-IN" dirty="0"/>
              <a:t>Sir William </a:t>
            </a:r>
            <a:r>
              <a:rPr lang="en-IN" dirty="0" err="1"/>
              <a:t>Raitt</a:t>
            </a:r>
            <a:r>
              <a:rPr lang="en-IN" dirty="0"/>
              <a:t> in 1923 lead the production of craft paper from Bamboo and commercialized it.</a:t>
            </a:r>
          </a:p>
          <a:p>
            <a:r>
              <a:rPr lang="en-IN" dirty="0"/>
              <a:t>First Bamboo paper manufacturing factory was established with the technical support of Forest Research Institute (FRI), Dehradun at Orient Paper Mills, </a:t>
            </a:r>
            <a:r>
              <a:rPr lang="en-IN" dirty="0" err="1"/>
              <a:t>Brijnagar</a:t>
            </a:r>
            <a:r>
              <a:rPr lang="en-IN" dirty="0"/>
              <a:t>, Orrisa.</a:t>
            </a:r>
          </a:p>
          <a:p>
            <a:r>
              <a:rPr lang="en-IN" dirty="0"/>
              <a:t>Till 1980 about 6 lakh metric tonnes of paper was being produced in India using </a:t>
            </a:r>
            <a:r>
              <a:rPr lang="en-IN" dirty="0" err="1"/>
              <a:t>upto</a:t>
            </a:r>
            <a:r>
              <a:rPr lang="en-IN" dirty="0"/>
              <a:t> 70% raw material obtained from bamboo by around 35-40 paper and pulp factories.</a:t>
            </a:r>
          </a:p>
          <a:p>
            <a:r>
              <a:rPr lang="en-IN" dirty="0"/>
              <a:t>Manufacture of Rayon grade pulp was initiated at Gwalior Rayon Ltd. with the help of FRI, Dehradun.</a:t>
            </a:r>
          </a:p>
          <a:p>
            <a:r>
              <a:rPr lang="en-IN" dirty="0"/>
              <a:t>FRI also developed techniques for bamboo laminations, bamboo ply, bamboo boards, bamboo cement reinforcement etc.</a:t>
            </a:r>
          </a:p>
          <a:p>
            <a:r>
              <a:rPr lang="en-IN" dirty="0"/>
              <a:t>The Timber engineering department of FRI developed bamboo trusses and joinery systems used in constructions with bamboo that later on were also adopted by BSI for developing codes for bamboo.</a:t>
            </a:r>
          </a:p>
          <a:p>
            <a:pPr marL="0" indent="0">
              <a:buNone/>
            </a:pPr>
            <a:endParaRPr lang="en-IN" dirty="0"/>
          </a:p>
          <a:p>
            <a:endParaRPr lang="en-IN" dirty="0"/>
          </a:p>
        </p:txBody>
      </p:sp>
    </p:spTree>
    <p:extLst>
      <p:ext uri="{BB962C8B-B14F-4D97-AF65-F5344CB8AC3E}">
        <p14:creationId xmlns:p14="http://schemas.microsoft.com/office/powerpoint/2010/main" val="19419218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EAF21-3101-4EA5-B9C3-E39AD06A3159}"/>
              </a:ext>
            </a:extLst>
          </p:cNvPr>
          <p:cNvSpPr>
            <a:spLocks noGrp="1"/>
          </p:cNvSpPr>
          <p:nvPr>
            <p:ph type="title"/>
          </p:nvPr>
        </p:nvSpPr>
        <p:spPr/>
        <p:txBody>
          <a:bodyPr/>
          <a:lstStyle/>
          <a:p>
            <a:r>
              <a:rPr lang="en-IN" dirty="0"/>
              <a:t>Where we lagged behind</a:t>
            </a:r>
          </a:p>
        </p:txBody>
      </p:sp>
      <p:sp>
        <p:nvSpPr>
          <p:cNvPr id="3" name="Content Placeholder 2">
            <a:extLst>
              <a:ext uri="{FF2B5EF4-FFF2-40B4-BE49-F238E27FC236}">
                <a16:creationId xmlns:a16="http://schemas.microsoft.com/office/drawing/2014/main" xmlns="" id="{AEEB63A9-66CD-4572-9977-87C5B4115179}"/>
              </a:ext>
            </a:extLst>
          </p:cNvPr>
          <p:cNvSpPr>
            <a:spLocks noGrp="1"/>
          </p:cNvSpPr>
          <p:nvPr>
            <p:ph idx="1"/>
          </p:nvPr>
        </p:nvSpPr>
        <p:spPr/>
        <p:txBody>
          <a:bodyPr/>
          <a:lstStyle/>
          <a:p>
            <a:r>
              <a:rPr lang="en-IN" dirty="0"/>
              <a:t>Not protecting natural regeneration of bamboo from fire / grazing.</a:t>
            </a:r>
          </a:p>
          <a:p>
            <a:r>
              <a:rPr lang="en-IN" dirty="0"/>
              <a:t>No cultural operations done in forest bamboos.</a:t>
            </a:r>
          </a:p>
          <a:p>
            <a:r>
              <a:rPr lang="en-IN" dirty="0"/>
              <a:t>No further innovating Research &amp; product development.</a:t>
            </a:r>
          </a:p>
          <a:p>
            <a:r>
              <a:rPr lang="en-IN" dirty="0"/>
              <a:t>Bamboo treated as forest product, not as a crop.</a:t>
            </a:r>
          </a:p>
          <a:p>
            <a:pPr marL="0" indent="0">
              <a:buNone/>
            </a:pPr>
            <a:endParaRPr lang="en-IN" dirty="0"/>
          </a:p>
        </p:txBody>
      </p:sp>
    </p:spTree>
    <p:extLst>
      <p:ext uri="{BB962C8B-B14F-4D97-AF65-F5344CB8AC3E}">
        <p14:creationId xmlns:p14="http://schemas.microsoft.com/office/powerpoint/2010/main" val="19698672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671FD4-6946-4187-B311-538E187CBBFE}"/>
              </a:ext>
            </a:extLst>
          </p:cNvPr>
          <p:cNvSpPr>
            <a:spLocks noGrp="1"/>
          </p:cNvSpPr>
          <p:nvPr>
            <p:ph type="title"/>
          </p:nvPr>
        </p:nvSpPr>
        <p:spPr>
          <a:xfrm>
            <a:off x="838200" y="365125"/>
            <a:ext cx="10515600" cy="894715"/>
          </a:xfrm>
        </p:spPr>
        <p:txBody>
          <a:bodyPr>
            <a:normAutofit/>
          </a:bodyPr>
          <a:lstStyle/>
          <a:p>
            <a:pPr algn="ctr"/>
            <a:r>
              <a:rPr lang="en-IN" sz="4000" b="1" dirty="0"/>
              <a:t>Possible Strategy for Further Development</a:t>
            </a:r>
          </a:p>
        </p:txBody>
      </p:sp>
      <p:sp>
        <p:nvSpPr>
          <p:cNvPr id="3" name="Content Placeholder 2">
            <a:extLst>
              <a:ext uri="{FF2B5EF4-FFF2-40B4-BE49-F238E27FC236}">
                <a16:creationId xmlns:a16="http://schemas.microsoft.com/office/drawing/2014/main" xmlns="" id="{6C87F84A-691D-4CB0-ADA1-E7B237CE3B38}"/>
              </a:ext>
            </a:extLst>
          </p:cNvPr>
          <p:cNvSpPr>
            <a:spLocks noGrp="1"/>
          </p:cNvSpPr>
          <p:nvPr>
            <p:ph idx="1"/>
          </p:nvPr>
        </p:nvSpPr>
        <p:spPr>
          <a:xfrm>
            <a:off x="304800" y="1259839"/>
            <a:ext cx="11663680" cy="5466081"/>
          </a:xfrm>
        </p:spPr>
        <p:txBody>
          <a:bodyPr>
            <a:normAutofit fontScale="92500" lnSpcReduction="10000"/>
          </a:bodyPr>
          <a:lstStyle/>
          <a:p>
            <a:r>
              <a:rPr lang="en-IN" dirty="0"/>
              <a:t>Plan both vertical and horizontal policy action for each State as per market demand and skill of local human resource.</a:t>
            </a:r>
          </a:p>
          <a:p>
            <a:r>
              <a:rPr lang="en-IN" dirty="0"/>
              <a:t>Identify the action / implementation strategy as per processing requirements of different end products (ecological, livelihood, industrial etc.)</a:t>
            </a:r>
          </a:p>
          <a:p>
            <a:r>
              <a:rPr lang="en-IN" dirty="0"/>
              <a:t>Appropriate inventory of the species found in an area and approximate production values per year (in </a:t>
            </a:r>
            <a:r>
              <a:rPr lang="en-IN" dirty="0" err="1"/>
              <a:t>nos</a:t>
            </a:r>
            <a:r>
              <a:rPr lang="en-IN" dirty="0"/>
              <a:t>, tonnes, etc.)</a:t>
            </a:r>
          </a:p>
          <a:p>
            <a:r>
              <a:rPr lang="en-IN" dirty="0"/>
              <a:t>Development of Bamboo cluster based on available resource (species) and skilled human resource, etc. </a:t>
            </a:r>
          </a:p>
          <a:p>
            <a:r>
              <a:rPr lang="en-IN" dirty="0"/>
              <a:t>Linking the cluster with the nearest bamboo Special Economic Zone along with implementable plan for optimum utilization of bamboo industrial waste.</a:t>
            </a:r>
          </a:p>
          <a:p>
            <a:endParaRPr lang="en-IN" dirty="0"/>
          </a:p>
          <a:p>
            <a:endParaRPr lang="en-IN" dirty="0"/>
          </a:p>
          <a:p>
            <a:endParaRPr lang="en-IN" dirty="0"/>
          </a:p>
        </p:txBody>
      </p:sp>
    </p:spTree>
    <p:extLst>
      <p:ext uri="{BB962C8B-B14F-4D97-AF65-F5344CB8AC3E}">
        <p14:creationId xmlns:p14="http://schemas.microsoft.com/office/powerpoint/2010/main" val="12636780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58357F4-DD21-4AD2-9CE8-B434E3DF2C7A}"/>
              </a:ext>
            </a:extLst>
          </p:cNvPr>
          <p:cNvSpPr>
            <a:spLocks noGrp="1"/>
          </p:cNvSpPr>
          <p:nvPr>
            <p:ph idx="1"/>
          </p:nvPr>
        </p:nvSpPr>
        <p:spPr>
          <a:xfrm>
            <a:off x="406400" y="599440"/>
            <a:ext cx="11277600" cy="5923280"/>
          </a:xfrm>
        </p:spPr>
        <p:txBody>
          <a:bodyPr>
            <a:normAutofit fontScale="85000" lnSpcReduction="10000"/>
          </a:bodyPr>
          <a:lstStyle/>
          <a:p>
            <a:r>
              <a:rPr lang="en-IN" dirty="0"/>
              <a:t>Bamboo needs to be treated as a crop and develop into different </a:t>
            </a:r>
            <a:r>
              <a:rPr lang="en-IN" dirty="0" err="1"/>
              <a:t>agro</a:t>
            </a:r>
            <a:r>
              <a:rPr lang="en-IN" dirty="0"/>
              <a:t>-forestry models to increase farmers’ income like done in Sindhudurg district of Maharashtra integrating Mango, Cashew nut plantations with bamboo.</a:t>
            </a:r>
          </a:p>
          <a:p>
            <a:r>
              <a:rPr lang="en-IN" dirty="0"/>
              <a:t>Promote utilization of bamboo in horticulture (stakes / poles for apple, vegetables, polyhouse etc.), Animal husbandry, poultry, </a:t>
            </a:r>
            <a:r>
              <a:rPr lang="en-IN" dirty="0" err="1"/>
              <a:t>agro</a:t>
            </a:r>
            <a:r>
              <a:rPr lang="en-IN" dirty="0"/>
              <a:t>-packaging etc.</a:t>
            </a:r>
          </a:p>
          <a:p>
            <a:r>
              <a:rPr lang="en-IN" dirty="0"/>
              <a:t>Constant and concurrent innovative research support required from different institutions and its dissemination to farmers like tools, </a:t>
            </a:r>
            <a:r>
              <a:rPr lang="en-IN" dirty="0" err="1"/>
              <a:t>agro</a:t>
            </a:r>
            <a:r>
              <a:rPr lang="en-IN" dirty="0"/>
              <a:t>-forestry models, increasing in productivity, product development/design etc.  </a:t>
            </a:r>
          </a:p>
          <a:p>
            <a:r>
              <a:rPr lang="en-IN" dirty="0"/>
              <a:t>Flexible financial incubation and support/ hand holding for the bamboo cluster.</a:t>
            </a:r>
          </a:p>
          <a:p>
            <a:r>
              <a:rPr lang="en-IN" dirty="0"/>
              <a:t>Bring in conducive strategy for establishment of such industries that consume bamboo at bulk for the benefit of bamboo growers.</a:t>
            </a:r>
          </a:p>
          <a:p>
            <a:endParaRPr lang="en-IN" dirty="0"/>
          </a:p>
        </p:txBody>
      </p:sp>
    </p:spTree>
    <p:extLst>
      <p:ext uri="{BB962C8B-B14F-4D97-AF65-F5344CB8AC3E}">
        <p14:creationId xmlns:p14="http://schemas.microsoft.com/office/powerpoint/2010/main" val="32527357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ADRI DS OCT-19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228600"/>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SILVER ARCH -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86200"/>
            <a:ext cx="40782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5" descr="IMG_349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3908426"/>
            <a:ext cx="3937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6" descr="IMG_292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2286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140326" y="3124200"/>
            <a:ext cx="2479675" cy="584200"/>
          </a:xfrm>
          <a:prstGeom prst="rect">
            <a:avLst/>
          </a:prstGeom>
          <a:noFill/>
        </p:spPr>
        <p:txBody>
          <a:bodyPr wrap="none">
            <a:spAutoFit/>
          </a:bodyPr>
          <a:lstStyle>
            <a:lvl1pPr eaLnBrk="0" hangingPunct="0">
              <a:defRPr>
                <a:solidFill>
                  <a:schemeClr val="tx1"/>
                </a:solidFill>
                <a:latin typeface="Century Schoolbook" pitchFamily="18" charset="0"/>
                <a:ea typeface="MS PGothic" pitchFamily="34" charset="-128"/>
              </a:defRPr>
            </a:lvl1pPr>
            <a:lvl2pPr marL="742950" indent="-285750" eaLnBrk="0" hangingPunct="0">
              <a:defRPr>
                <a:solidFill>
                  <a:schemeClr val="tx1"/>
                </a:solidFill>
                <a:latin typeface="Century Schoolbook" pitchFamily="18" charset="0"/>
                <a:ea typeface="MS PGothic" pitchFamily="34" charset="-128"/>
              </a:defRPr>
            </a:lvl2pPr>
            <a:lvl3pPr marL="1143000" indent="-228600" eaLnBrk="0" hangingPunct="0">
              <a:defRPr>
                <a:solidFill>
                  <a:schemeClr val="tx1"/>
                </a:solidFill>
                <a:latin typeface="Century Schoolbook" pitchFamily="18" charset="0"/>
                <a:ea typeface="MS PGothic" pitchFamily="34" charset="-128"/>
              </a:defRPr>
            </a:lvl3pPr>
            <a:lvl4pPr marL="1600200" indent="-228600" eaLnBrk="0" hangingPunct="0">
              <a:defRPr>
                <a:solidFill>
                  <a:schemeClr val="tx1"/>
                </a:solidFill>
                <a:latin typeface="Century Schoolbook" pitchFamily="18" charset="0"/>
                <a:ea typeface="MS PGothic" pitchFamily="34" charset="-128"/>
              </a:defRPr>
            </a:lvl4pPr>
            <a:lvl5pPr marL="2057400" indent="-228600" eaLnBrk="0" hangingPunct="0">
              <a:defRPr>
                <a:solidFill>
                  <a:schemeClr val="tx1"/>
                </a:solidFill>
                <a:latin typeface="Century Schoolbook"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Century Schoolbook"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Century Schoolbook"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Century Schoolbook"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Century Schoolbook" pitchFamily="18" charset="0"/>
                <a:ea typeface="MS PGothic" pitchFamily="34" charset="-128"/>
              </a:defRPr>
            </a:lvl9pPr>
          </a:lstStyle>
          <a:p>
            <a:pPr eaLnBrk="1" hangingPunct="1">
              <a:defRPr/>
            </a:pPr>
            <a:r>
              <a:rPr lang="en-US" sz="3200">
                <a:solidFill>
                  <a:srgbClr val="A6A6A6"/>
                </a:solidFill>
                <a:effectLst>
                  <a:outerShdw blurRad="38100" dist="38100" dir="2700000" algn="tl">
                    <a:srgbClr val="000000"/>
                  </a:outerShdw>
                </a:effectLst>
              </a:rPr>
              <a:t>GOOD DAY</a:t>
            </a:r>
          </a:p>
        </p:txBody>
      </p:sp>
      <p:pic>
        <p:nvPicPr>
          <p:cNvPr id="5127" name="Picture 9" descr="TANJUN CURVES TRANSPARENT REVERSE.ai"/>
          <p:cNvPicPr>
            <a:picLocks noChangeAspect="1"/>
          </p:cNvPicPr>
          <p:nvPr/>
        </p:nvPicPr>
        <p:blipFill>
          <a:blip r:embed="rId6" cstate="print">
            <a:extLst>
              <a:ext uri="{28A0092B-C50C-407E-A947-70E740481C1C}">
                <a14:useLocalDpi xmlns:a14="http://schemas.microsoft.com/office/drawing/2010/main" val="0"/>
              </a:ext>
            </a:extLst>
          </a:blip>
          <a:srcRect l="16731" t="10609" r="21613" b="45020"/>
          <a:stretch>
            <a:fillRect/>
          </a:stretch>
        </p:blipFill>
        <p:spPr bwMode="auto">
          <a:xfrm>
            <a:off x="4114800" y="3048000"/>
            <a:ext cx="838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607571"/>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352801" y="304800"/>
            <a:ext cx="1024639"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About us</a:t>
            </a:r>
          </a:p>
        </p:txBody>
      </p:sp>
      <p:sp>
        <p:nvSpPr>
          <p:cNvPr id="34" name="TextBox 33"/>
          <p:cNvSpPr txBox="1"/>
          <p:nvPr/>
        </p:nvSpPr>
        <p:spPr>
          <a:xfrm rot="20348066">
            <a:off x="1998542" y="4184805"/>
            <a:ext cx="2378118" cy="1938992"/>
          </a:xfrm>
          <a:prstGeom prst="rect">
            <a:avLst/>
          </a:prstGeom>
          <a:gradFill flip="none" rotWithShape="1">
            <a:gsLst>
              <a:gs pos="0">
                <a:schemeClr val="tx1">
                  <a:lumMod val="85000"/>
                </a:schemeClr>
              </a:gs>
              <a:gs pos="100000">
                <a:schemeClr val="accent5">
                  <a:lumMod val="75000"/>
                </a:schemeClr>
              </a:gs>
            </a:gsLst>
            <a:lin ang="0" scaled="1"/>
            <a:tileRect/>
          </a:gradFill>
          <a:effectLst>
            <a:outerShdw blurRad="50800" dist="38100" dir="5400000" algn="t" rotWithShape="0">
              <a:prstClr val="black">
                <a:alpha val="40000"/>
              </a:prstClr>
            </a:outerShdw>
          </a:effectLst>
        </p:spPr>
        <p:txBody>
          <a:bodyPr>
            <a:spAutoFit/>
          </a:bodyPr>
          <a:lstStyle/>
          <a:p>
            <a:pPr>
              <a:defRPr/>
            </a:pPr>
            <a:r>
              <a:rPr lang="en-US" sz="2000" b="1" dirty="0">
                <a:solidFill>
                  <a:schemeClr val="bg1">
                    <a:lumMod val="95000"/>
                    <a:lumOff val="5000"/>
                  </a:schemeClr>
                </a:solidFill>
                <a:effectLst>
                  <a:glow rad="101600">
                    <a:schemeClr val="tx1">
                      <a:lumMod val="95000"/>
                      <a:alpha val="75000"/>
                    </a:schemeClr>
                  </a:glow>
                </a:effectLst>
                <a:latin typeface="Arial Narrow"/>
                <a:cs typeface="Arial Narrow"/>
              </a:rPr>
              <a:t>Tanjun is a linear, compact &amp; efficient organization engaged in primary research and finding profitable uses for Bamboo</a:t>
            </a:r>
          </a:p>
        </p:txBody>
      </p:sp>
      <p:grpSp>
        <p:nvGrpSpPr>
          <p:cNvPr id="2" name="Group 36"/>
          <p:cNvGrpSpPr>
            <a:grpSpLocks/>
          </p:cNvGrpSpPr>
          <p:nvPr/>
        </p:nvGrpSpPr>
        <p:grpSpPr bwMode="auto">
          <a:xfrm>
            <a:off x="4267200" y="228600"/>
            <a:ext cx="6248400" cy="5486400"/>
            <a:chOff x="2743200" y="228600"/>
            <a:chExt cx="6248400" cy="5486400"/>
          </a:xfrm>
        </p:grpSpPr>
        <p:grpSp>
          <p:nvGrpSpPr>
            <p:cNvPr id="6172" name="Group 1"/>
            <p:cNvGrpSpPr>
              <a:grpSpLocks/>
            </p:cNvGrpSpPr>
            <p:nvPr/>
          </p:nvGrpSpPr>
          <p:grpSpPr bwMode="auto">
            <a:xfrm>
              <a:off x="3429000" y="228600"/>
              <a:ext cx="5562600" cy="1200329"/>
              <a:chOff x="3429000" y="228600"/>
              <a:chExt cx="5562600" cy="1200329"/>
            </a:xfrm>
          </p:grpSpPr>
          <p:sp>
            <p:nvSpPr>
              <p:cNvPr id="6176" name="TextBox 6"/>
              <p:cNvSpPr txBox="1">
                <a:spLocks noChangeArrowheads="1"/>
              </p:cNvSpPr>
              <p:nvPr/>
            </p:nvSpPr>
            <p:spPr bwMode="auto">
              <a:xfrm>
                <a:off x="3886200" y="228600"/>
                <a:ext cx="510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r>
                  <a:rPr lang="en-US" altLang="en-US"/>
                  <a:t>Tanjun is a </a:t>
                </a:r>
                <a:r>
                  <a:rPr lang="en-US" altLang="en-US">
                    <a:solidFill>
                      <a:srgbClr val="F7DF56"/>
                    </a:solidFill>
                  </a:rPr>
                  <a:t>knowledge based</a:t>
                </a:r>
                <a:r>
                  <a:rPr lang="en-US" altLang="en-US"/>
                  <a:t>, innovation driven organization working across the entire value chain of skill-development. The word Tanjun means simple or simplicity.</a:t>
                </a:r>
              </a:p>
            </p:txBody>
          </p:sp>
          <p:sp>
            <p:nvSpPr>
              <p:cNvPr id="9" name="TextBox 8"/>
              <p:cNvSpPr txBox="1"/>
              <p:nvPr/>
            </p:nvSpPr>
            <p:spPr>
              <a:xfrm>
                <a:off x="3429000" y="457200"/>
                <a:ext cx="470000" cy="769441"/>
              </a:xfrm>
              <a:prstGeom prst="rect">
                <a:avLst/>
              </a:prstGeom>
              <a:noFill/>
            </p:spPr>
            <p:txBody>
              <a:bodyPr wrap="none">
                <a:spAutoFit/>
              </a:bodyPr>
              <a:lstStyle/>
              <a:p>
                <a:pPr>
                  <a:defRPr/>
                </a:pPr>
                <a:r>
                  <a:rPr lang="en-US" sz="4400" dirty="0">
                    <a:solidFill>
                      <a:schemeClr val="tx1">
                        <a:lumMod val="65000"/>
                      </a:schemeClr>
                    </a:solidFill>
                  </a:rPr>
                  <a:t>1</a:t>
                </a:r>
              </a:p>
            </p:txBody>
          </p:sp>
        </p:grpSp>
        <p:grpSp>
          <p:nvGrpSpPr>
            <p:cNvPr id="6173" name="Group 17"/>
            <p:cNvGrpSpPr>
              <a:grpSpLocks/>
            </p:cNvGrpSpPr>
            <p:nvPr/>
          </p:nvGrpSpPr>
          <p:grpSpPr bwMode="auto">
            <a:xfrm>
              <a:off x="2743200" y="1295400"/>
              <a:ext cx="1143000" cy="4419600"/>
              <a:chOff x="2743200" y="1295400"/>
              <a:chExt cx="1143000" cy="4419600"/>
            </a:xfrm>
          </p:grpSpPr>
          <p:cxnSp>
            <p:nvCxnSpPr>
              <p:cNvPr id="21" name="Straight Connector 20"/>
              <p:cNvCxnSpPr>
                <a:cxnSpLocks noChangeShapeType="1"/>
              </p:cNvCxnSpPr>
              <p:nvPr/>
            </p:nvCxnSpPr>
            <p:spPr bwMode="auto">
              <a:xfrm flipH="1">
                <a:off x="3276600" y="1295400"/>
                <a:ext cx="609600" cy="0"/>
              </a:xfrm>
              <a:prstGeom prst="line">
                <a:avLst/>
              </a:prstGeom>
              <a:noFill/>
              <a:ln w="25400">
                <a:solidFill>
                  <a:srgbClr val="F7DF56"/>
                </a:solidFill>
                <a:round/>
                <a:headEnd/>
                <a:tailEnd/>
              </a:ln>
              <a:effectLst>
                <a:outerShdw blurRad="76200" dist="50800" dir="5400000" rotWithShape="0">
                  <a:srgbClr val="4E3B30">
                    <a:alpha val="59999"/>
                  </a:srgbClr>
                </a:outerShdw>
              </a:effectLst>
              <a:extLst/>
            </p:spPr>
          </p:cxnSp>
          <p:cxnSp>
            <p:nvCxnSpPr>
              <p:cNvPr id="24" name="Straight Connector 23"/>
              <p:cNvCxnSpPr>
                <a:cxnSpLocks noChangeShapeType="1"/>
              </p:cNvCxnSpPr>
              <p:nvPr/>
            </p:nvCxnSpPr>
            <p:spPr bwMode="auto">
              <a:xfrm flipH="1">
                <a:off x="2743200" y="1295400"/>
                <a:ext cx="533400" cy="4419600"/>
              </a:xfrm>
              <a:prstGeom prst="line">
                <a:avLst/>
              </a:prstGeom>
              <a:noFill/>
              <a:ln w="25400">
                <a:solidFill>
                  <a:srgbClr val="F7DF56"/>
                </a:solidFill>
                <a:round/>
                <a:headEnd/>
                <a:tailEnd/>
              </a:ln>
              <a:effectLst>
                <a:outerShdw blurRad="76200" dist="50800" dir="5400000" rotWithShape="0">
                  <a:srgbClr val="4E3B30">
                    <a:alpha val="59999"/>
                  </a:srgbClr>
                </a:outerShdw>
              </a:effectLst>
              <a:extLst/>
            </p:spPr>
          </p:cxnSp>
        </p:grpSp>
      </p:grpSp>
      <p:grpSp>
        <p:nvGrpSpPr>
          <p:cNvPr id="5" name="Group 37"/>
          <p:cNvGrpSpPr>
            <a:grpSpLocks/>
          </p:cNvGrpSpPr>
          <p:nvPr/>
        </p:nvGrpSpPr>
        <p:grpSpPr bwMode="auto">
          <a:xfrm>
            <a:off x="4267200" y="1524000"/>
            <a:ext cx="6172200" cy="4191000"/>
            <a:chOff x="2743200" y="1524000"/>
            <a:chExt cx="6172200" cy="4191000"/>
          </a:xfrm>
        </p:grpSpPr>
        <p:grpSp>
          <p:nvGrpSpPr>
            <p:cNvPr id="6166" name="Group 2"/>
            <p:cNvGrpSpPr>
              <a:grpSpLocks/>
            </p:cNvGrpSpPr>
            <p:nvPr/>
          </p:nvGrpSpPr>
          <p:grpSpPr bwMode="auto">
            <a:xfrm>
              <a:off x="3429000" y="1524000"/>
              <a:ext cx="5486400" cy="1477963"/>
              <a:chOff x="3429000" y="1524000"/>
              <a:chExt cx="5486400" cy="1477963"/>
            </a:xfrm>
          </p:grpSpPr>
          <p:sp>
            <p:nvSpPr>
              <p:cNvPr id="6170" name="TextBox 7"/>
              <p:cNvSpPr txBox="1">
                <a:spLocks noChangeArrowheads="1"/>
              </p:cNvSpPr>
              <p:nvPr/>
            </p:nvSpPr>
            <p:spPr bwMode="auto">
              <a:xfrm>
                <a:off x="3962400" y="1524000"/>
                <a:ext cx="4953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r>
                  <a:rPr lang="en-US" altLang="en-US"/>
                  <a:t>Tanjun owns and sustainably runs a Livelihood Skill Training &amp; Research </a:t>
                </a:r>
                <a:r>
                  <a:rPr lang="en-US" altLang="en-US">
                    <a:solidFill>
                      <a:srgbClr val="F7DF56"/>
                    </a:solidFill>
                  </a:rPr>
                  <a:t>(LSTR) </a:t>
                </a:r>
                <a:r>
                  <a:rPr lang="en-US" altLang="en-US"/>
                  <a:t>Centre in a profitable business mode to showcase success of it’s </a:t>
                </a:r>
                <a:r>
                  <a:rPr lang="en-US" altLang="en-US">
                    <a:solidFill>
                      <a:srgbClr val="F7DF56"/>
                    </a:solidFill>
                  </a:rPr>
                  <a:t>Rurban</a:t>
                </a:r>
                <a:r>
                  <a:rPr lang="en-US" altLang="en-US"/>
                  <a:t> </a:t>
                </a:r>
                <a:r>
                  <a:rPr lang="en-US" altLang="en-US">
                    <a:solidFill>
                      <a:srgbClr val="F7DF56"/>
                    </a:solidFill>
                  </a:rPr>
                  <a:t>micro-enterprise</a:t>
                </a:r>
                <a:r>
                  <a:rPr lang="en-US" altLang="en-US"/>
                  <a:t> models in Bamboo.</a:t>
                </a:r>
              </a:p>
            </p:txBody>
          </p:sp>
          <p:sp>
            <p:nvSpPr>
              <p:cNvPr id="10" name="TextBox 9"/>
              <p:cNvSpPr txBox="1"/>
              <p:nvPr/>
            </p:nvSpPr>
            <p:spPr>
              <a:xfrm>
                <a:off x="3429000" y="1828800"/>
                <a:ext cx="470000" cy="769441"/>
              </a:xfrm>
              <a:prstGeom prst="rect">
                <a:avLst/>
              </a:prstGeom>
              <a:noFill/>
            </p:spPr>
            <p:txBody>
              <a:bodyPr wrap="none">
                <a:spAutoFit/>
              </a:bodyPr>
              <a:lstStyle/>
              <a:p>
                <a:pPr>
                  <a:defRPr/>
                </a:pPr>
                <a:r>
                  <a:rPr lang="en-US" sz="4400" dirty="0">
                    <a:solidFill>
                      <a:schemeClr val="tx1">
                        <a:lumMod val="65000"/>
                      </a:schemeClr>
                    </a:solidFill>
                  </a:rPr>
                  <a:t>2</a:t>
                </a:r>
              </a:p>
            </p:txBody>
          </p:sp>
        </p:grpSp>
        <p:grpSp>
          <p:nvGrpSpPr>
            <p:cNvPr id="6167" name="Group 18"/>
            <p:cNvGrpSpPr>
              <a:grpSpLocks/>
            </p:cNvGrpSpPr>
            <p:nvPr/>
          </p:nvGrpSpPr>
          <p:grpSpPr bwMode="auto">
            <a:xfrm>
              <a:off x="2743200" y="2819400"/>
              <a:ext cx="1143000" cy="2895600"/>
              <a:chOff x="2743200" y="2819400"/>
              <a:chExt cx="1143000" cy="2895600"/>
            </a:xfrm>
          </p:grpSpPr>
          <p:cxnSp>
            <p:nvCxnSpPr>
              <p:cNvPr id="26" name="Straight Connector 25"/>
              <p:cNvCxnSpPr>
                <a:cxnSpLocks noChangeShapeType="1"/>
              </p:cNvCxnSpPr>
              <p:nvPr/>
            </p:nvCxnSpPr>
            <p:spPr bwMode="auto">
              <a:xfrm flipH="1">
                <a:off x="3276600" y="2819400"/>
                <a:ext cx="609600" cy="0"/>
              </a:xfrm>
              <a:prstGeom prst="line">
                <a:avLst/>
              </a:prstGeom>
              <a:noFill/>
              <a:ln w="25400">
                <a:solidFill>
                  <a:srgbClr val="F7DF56"/>
                </a:solidFill>
                <a:round/>
                <a:headEnd/>
                <a:tailEnd/>
              </a:ln>
              <a:effectLst>
                <a:outerShdw blurRad="76200" dist="50800" dir="5400000" rotWithShape="0">
                  <a:srgbClr val="4E3B30">
                    <a:alpha val="59999"/>
                  </a:srgbClr>
                </a:outerShdw>
              </a:effectLst>
              <a:extLst/>
            </p:spPr>
          </p:cxnSp>
          <p:cxnSp>
            <p:nvCxnSpPr>
              <p:cNvPr id="28" name="Straight Connector 27"/>
              <p:cNvCxnSpPr>
                <a:cxnSpLocks noChangeShapeType="1"/>
              </p:cNvCxnSpPr>
              <p:nvPr/>
            </p:nvCxnSpPr>
            <p:spPr bwMode="auto">
              <a:xfrm flipH="1">
                <a:off x="2743200" y="2819400"/>
                <a:ext cx="533400" cy="2895600"/>
              </a:xfrm>
              <a:prstGeom prst="line">
                <a:avLst/>
              </a:prstGeom>
              <a:noFill/>
              <a:ln w="25400">
                <a:solidFill>
                  <a:srgbClr val="F7DF56"/>
                </a:solidFill>
                <a:round/>
                <a:headEnd/>
                <a:tailEnd/>
              </a:ln>
              <a:effectLst>
                <a:outerShdw blurRad="76200" dist="50800" dir="5400000" rotWithShape="0">
                  <a:srgbClr val="4E3B30">
                    <a:alpha val="59999"/>
                  </a:srgbClr>
                </a:outerShdw>
              </a:effectLst>
              <a:extLst/>
            </p:spPr>
          </p:cxnSp>
        </p:grpSp>
      </p:grpSp>
      <p:grpSp>
        <p:nvGrpSpPr>
          <p:cNvPr id="13" name="Group 38"/>
          <p:cNvGrpSpPr>
            <a:grpSpLocks/>
          </p:cNvGrpSpPr>
          <p:nvPr/>
        </p:nvGrpSpPr>
        <p:grpSpPr bwMode="auto">
          <a:xfrm>
            <a:off x="4267200" y="3048000"/>
            <a:ext cx="5199628" cy="2667000"/>
            <a:chOff x="2743200" y="3048000"/>
            <a:chExt cx="5200203" cy="2667000"/>
          </a:xfrm>
        </p:grpSpPr>
        <p:grpSp>
          <p:nvGrpSpPr>
            <p:cNvPr id="6157" name="Group 3"/>
            <p:cNvGrpSpPr>
              <a:grpSpLocks/>
            </p:cNvGrpSpPr>
            <p:nvPr/>
          </p:nvGrpSpPr>
          <p:grpSpPr bwMode="auto">
            <a:xfrm>
              <a:off x="3429076" y="3048000"/>
              <a:ext cx="4514327" cy="1523445"/>
              <a:chOff x="3429076" y="3048000"/>
              <a:chExt cx="4514327" cy="1523445"/>
            </a:xfrm>
          </p:grpSpPr>
          <p:grpSp>
            <p:nvGrpSpPr>
              <p:cNvPr id="6161" name="Group 15"/>
              <p:cNvGrpSpPr>
                <a:grpSpLocks/>
              </p:cNvGrpSpPr>
              <p:nvPr/>
            </p:nvGrpSpPr>
            <p:grpSpPr bwMode="auto">
              <a:xfrm>
                <a:off x="3962400" y="3048000"/>
                <a:ext cx="3981003" cy="1523445"/>
                <a:chOff x="152400" y="3657600"/>
                <a:chExt cx="3981003" cy="1523445"/>
              </a:xfrm>
            </p:grpSpPr>
            <p:sp>
              <p:nvSpPr>
                <p:cNvPr id="11" name="TextBox 10"/>
                <p:cNvSpPr txBox="1"/>
                <p:nvPr/>
              </p:nvSpPr>
              <p:spPr>
                <a:xfrm>
                  <a:off x="152535" y="4230688"/>
                  <a:ext cx="2282993" cy="646331"/>
                </a:xfrm>
                <a:prstGeom prst="rect">
                  <a:avLst/>
                </a:prstGeom>
                <a:noFill/>
              </p:spPr>
              <p:txBody>
                <a:bodyPr wrap="none">
                  <a:spAutoFit/>
                </a:bodyPr>
                <a:lstStyle/>
                <a:p>
                  <a:pPr>
                    <a:defRPr/>
                  </a:pPr>
                  <a:r>
                    <a:rPr lang="en-US" dirty="0">
                      <a:solidFill>
                        <a:srgbClr val="F7DF56"/>
                      </a:solidFill>
                    </a:rPr>
                    <a:t>55 years</a:t>
                  </a:r>
                  <a:r>
                    <a:rPr lang="en-US" dirty="0"/>
                    <a:t> of collective</a:t>
                  </a:r>
                </a:p>
                <a:p>
                  <a:pPr>
                    <a:defRPr/>
                  </a:pPr>
                  <a:r>
                    <a:rPr lang="en-US" dirty="0"/>
                    <a:t>experience in </a:t>
                  </a:r>
                  <a:r>
                    <a:rPr lang="en-US" dirty="0">
                      <a:solidFill>
                        <a:schemeClr val="accent2">
                          <a:lumMod val="60000"/>
                          <a:lumOff val="40000"/>
                        </a:schemeClr>
                      </a:solidFill>
                    </a:rPr>
                    <a:t>Bamboo</a:t>
                  </a:r>
                </a:p>
              </p:txBody>
            </p:sp>
            <p:sp>
              <p:nvSpPr>
                <p:cNvPr id="12" name="TextBox 11"/>
                <p:cNvSpPr txBox="1"/>
                <p:nvPr/>
              </p:nvSpPr>
              <p:spPr>
                <a:xfrm>
                  <a:off x="152535" y="4811713"/>
                  <a:ext cx="3622032" cy="369332"/>
                </a:xfrm>
                <a:prstGeom prst="rect">
                  <a:avLst/>
                </a:prstGeom>
                <a:noFill/>
              </p:spPr>
              <p:txBody>
                <a:bodyPr wrap="none">
                  <a:spAutoFit/>
                </a:bodyPr>
                <a:lstStyle/>
                <a:p>
                  <a:pPr>
                    <a:defRPr/>
                  </a:pPr>
                  <a:r>
                    <a:rPr lang="en-US" dirty="0">
                      <a:solidFill>
                        <a:schemeClr val="accent2">
                          <a:lumMod val="60000"/>
                          <a:lumOff val="40000"/>
                        </a:schemeClr>
                      </a:solidFill>
                    </a:rPr>
                    <a:t>11 dedicated persons for this project</a:t>
                  </a:r>
                </a:p>
              </p:txBody>
            </p:sp>
            <p:sp>
              <p:nvSpPr>
                <p:cNvPr id="6165" name="TextBox 14"/>
                <p:cNvSpPr txBox="1">
                  <a:spLocks noChangeArrowheads="1"/>
                </p:cNvSpPr>
                <p:nvPr/>
              </p:nvSpPr>
              <p:spPr bwMode="auto">
                <a:xfrm>
                  <a:off x="152400" y="3657600"/>
                  <a:ext cx="39810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r>
                    <a:rPr lang="en-US" altLang="en-US"/>
                    <a:t>8 Persons core team</a:t>
                  </a:r>
                </a:p>
                <a:p>
                  <a:pPr eaLnBrk="1" hangingPunct="1"/>
                  <a:r>
                    <a:rPr lang="en-US" altLang="en-US"/>
                    <a:t>15 Additional project based persons</a:t>
                  </a:r>
                </a:p>
              </p:txBody>
            </p:sp>
          </p:grpSp>
          <p:sp>
            <p:nvSpPr>
              <p:cNvPr id="17" name="TextBox 16"/>
              <p:cNvSpPr txBox="1"/>
              <p:nvPr/>
            </p:nvSpPr>
            <p:spPr>
              <a:xfrm>
                <a:off x="3429076" y="3200400"/>
                <a:ext cx="470052" cy="769441"/>
              </a:xfrm>
              <a:prstGeom prst="rect">
                <a:avLst/>
              </a:prstGeom>
              <a:noFill/>
            </p:spPr>
            <p:txBody>
              <a:bodyPr wrap="none">
                <a:spAutoFit/>
              </a:bodyPr>
              <a:lstStyle/>
              <a:p>
                <a:pPr>
                  <a:defRPr/>
                </a:pPr>
                <a:r>
                  <a:rPr lang="en-US" sz="4400" dirty="0">
                    <a:solidFill>
                      <a:schemeClr val="tx1">
                        <a:lumMod val="65000"/>
                      </a:schemeClr>
                    </a:solidFill>
                  </a:rPr>
                  <a:t>3</a:t>
                </a:r>
              </a:p>
            </p:txBody>
          </p:sp>
        </p:grpSp>
        <p:grpSp>
          <p:nvGrpSpPr>
            <p:cNvPr id="6158" name="Group 19"/>
            <p:cNvGrpSpPr>
              <a:grpSpLocks/>
            </p:cNvGrpSpPr>
            <p:nvPr/>
          </p:nvGrpSpPr>
          <p:grpSpPr bwMode="auto">
            <a:xfrm>
              <a:off x="2743200" y="4114800"/>
              <a:ext cx="1143000" cy="1600200"/>
              <a:chOff x="2743200" y="4114800"/>
              <a:chExt cx="1143000" cy="1600200"/>
            </a:xfrm>
          </p:grpSpPr>
          <p:cxnSp>
            <p:nvCxnSpPr>
              <p:cNvPr id="30" name="Straight Connector 29"/>
              <p:cNvCxnSpPr>
                <a:cxnSpLocks noChangeShapeType="1"/>
              </p:cNvCxnSpPr>
              <p:nvPr/>
            </p:nvCxnSpPr>
            <p:spPr bwMode="auto">
              <a:xfrm flipH="1">
                <a:off x="3276659" y="4114800"/>
                <a:ext cx="609667" cy="0"/>
              </a:xfrm>
              <a:prstGeom prst="line">
                <a:avLst/>
              </a:prstGeom>
              <a:noFill/>
              <a:ln w="25400">
                <a:solidFill>
                  <a:srgbClr val="F7DF56"/>
                </a:solidFill>
                <a:round/>
                <a:headEnd/>
                <a:tailEnd/>
              </a:ln>
              <a:effectLst>
                <a:outerShdw blurRad="76200" dist="50800" dir="5400000" rotWithShape="0">
                  <a:srgbClr val="4E3B30">
                    <a:alpha val="59999"/>
                  </a:srgbClr>
                </a:outerShdw>
              </a:effectLst>
              <a:extLst/>
            </p:spPr>
          </p:cxnSp>
          <p:cxnSp>
            <p:nvCxnSpPr>
              <p:cNvPr id="32" name="Straight Connector 31"/>
              <p:cNvCxnSpPr>
                <a:cxnSpLocks noChangeShapeType="1"/>
              </p:cNvCxnSpPr>
              <p:nvPr/>
            </p:nvCxnSpPr>
            <p:spPr bwMode="auto">
              <a:xfrm flipH="1">
                <a:off x="2743200" y="4114800"/>
                <a:ext cx="533459" cy="1600200"/>
              </a:xfrm>
              <a:prstGeom prst="line">
                <a:avLst/>
              </a:prstGeom>
              <a:noFill/>
              <a:ln w="25400">
                <a:solidFill>
                  <a:srgbClr val="F7DF56"/>
                </a:solidFill>
                <a:round/>
                <a:headEnd/>
                <a:tailEnd/>
              </a:ln>
              <a:effectLst>
                <a:outerShdw blurRad="76200" dist="50800" dir="5400000" rotWithShape="0">
                  <a:srgbClr val="4E3B30">
                    <a:alpha val="59999"/>
                  </a:srgbClr>
                </a:outerShdw>
              </a:effectLst>
              <a:extLst/>
            </p:spPr>
          </p:cxnSp>
        </p:grpSp>
      </p:grpSp>
      <p:grpSp>
        <p:nvGrpSpPr>
          <p:cNvPr id="6152" name="Group 39"/>
          <p:cNvGrpSpPr>
            <a:grpSpLocks/>
          </p:cNvGrpSpPr>
          <p:nvPr/>
        </p:nvGrpSpPr>
        <p:grpSpPr bwMode="auto">
          <a:xfrm>
            <a:off x="4114801" y="5334000"/>
            <a:ext cx="4778375" cy="584200"/>
            <a:chOff x="2590800" y="5334000"/>
            <a:chExt cx="4778903" cy="584776"/>
          </a:xfrm>
        </p:grpSpPr>
        <p:sp>
          <p:nvSpPr>
            <p:cNvPr id="6153" name="TextBox 45"/>
            <p:cNvSpPr txBox="1">
              <a:spLocks noChangeArrowheads="1"/>
            </p:cNvSpPr>
            <p:nvPr/>
          </p:nvSpPr>
          <p:spPr bwMode="auto">
            <a:xfrm>
              <a:off x="3962400" y="5334000"/>
              <a:ext cx="340730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r>
                <a:rPr lang="en-US" altLang="en-US" sz="3200"/>
                <a:t>www.tanjun.asia</a:t>
              </a:r>
            </a:p>
          </p:txBody>
        </p:sp>
        <p:sp>
          <p:nvSpPr>
            <p:cNvPr id="45" name="Oval 44"/>
            <p:cNvSpPr/>
            <p:nvPr/>
          </p:nvSpPr>
          <p:spPr>
            <a:xfrm>
              <a:off x="2590800" y="5486400"/>
              <a:ext cx="381000" cy="381000"/>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62311253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304800"/>
            <a:ext cx="7162800" cy="369888"/>
          </a:xfrm>
          <a:prstGeom prst="rect">
            <a:avLst/>
          </a:prstGeom>
          <a:solidFill>
            <a:schemeClr val="accent1">
              <a:lumMod val="50000"/>
            </a:schemeClr>
          </a:solidFill>
        </p:spPr>
        <p:txBody>
          <a:bodyPr>
            <a:spAutoFit/>
          </a:bodyPr>
          <a:lstStyle/>
          <a:p>
            <a:pPr>
              <a:defRPr/>
            </a:pPr>
            <a:r>
              <a:rPr lang="en-US" dirty="0"/>
              <a:t>DEFINING THE </a:t>
            </a:r>
            <a:r>
              <a:rPr lang="en-US" dirty="0">
                <a:solidFill>
                  <a:schemeClr val="accent2">
                    <a:lumMod val="60000"/>
                    <a:lumOff val="40000"/>
                  </a:schemeClr>
                </a:solidFill>
              </a:rPr>
              <a:t>FRONT END</a:t>
            </a:r>
            <a:r>
              <a:rPr lang="en-US" dirty="0"/>
              <a:t> &amp; CREATING A USAGE MAP</a:t>
            </a:r>
          </a:p>
        </p:txBody>
      </p:sp>
      <p:sp>
        <p:nvSpPr>
          <p:cNvPr id="5" name="TextBox 4"/>
          <p:cNvSpPr txBox="1">
            <a:spLocks noChangeArrowheads="1"/>
          </p:cNvSpPr>
          <p:nvPr/>
        </p:nvSpPr>
        <p:spPr bwMode="auto">
          <a:xfrm>
            <a:off x="3276601" y="762000"/>
            <a:ext cx="1166025" cy="369332"/>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Handicraft</a:t>
            </a:r>
          </a:p>
        </p:txBody>
      </p:sp>
      <p:sp>
        <p:nvSpPr>
          <p:cNvPr id="9" name="TextBox 8"/>
          <p:cNvSpPr txBox="1">
            <a:spLocks noChangeArrowheads="1"/>
          </p:cNvSpPr>
          <p:nvPr/>
        </p:nvSpPr>
        <p:spPr bwMode="auto">
          <a:xfrm>
            <a:off x="3276601" y="1747838"/>
            <a:ext cx="1058495" cy="369332"/>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Furniture</a:t>
            </a:r>
          </a:p>
        </p:txBody>
      </p:sp>
      <p:sp>
        <p:nvSpPr>
          <p:cNvPr id="10" name="TextBox 9"/>
          <p:cNvSpPr txBox="1">
            <a:spLocks noChangeArrowheads="1"/>
          </p:cNvSpPr>
          <p:nvPr/>
        </p:nvSpPr>
        <p:spPr bwMode="auto">
          <a:xfrm>
            <a:off x="3276601" y="2362201"/>
            <a:ext cx="1180323"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Traditional</a:t>
            </a:r>
          </a:p>
          <a:p>
            <a:pPr>
              <a:defRPr/>
            </a:pPr>
            <a:r>
              <a:rPr lang="en-US" dirty="0"/>
              <a:t>Housing</a:t>
            </a:r>
          </a:p>
        </p:txBody>
      </p:sp>
      <p:sp>
        <p:nvSpPr>
          <p:cNvPr id="11" name="TextBox 10"/>
          <p:cNvSpPr txBox="1">
            <a:spLocks noChangeArrowheads="1"/>
          </p:cNvSpPr>
          <p:nvPr/>
        </p:nvSpPr>
        <p:spPr bwMode="auto">
          <a:xfrm>
            <a:off x="3276601" y="3163889"/>
            <a:ext cx="946093" cy="646331"/>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Prefab</a:t>
            </a:r>
          </a:p>
          <a:p>
            <a:pPr>
              <a:defRPr/>
            </a:pPr>
            <a:r>
              <a:rPr lang="en-US" dirty="0"/>
              <a:t>Housing</a:t>
            </a:r>
          </a:p>
        </p:txBody>
      </p:sp>
      <p:sp>
        <p:nvSpPr>
          <p:cNvPr id="12" name="TextBox 11"/>
          <p:cNvSpPr txBox="1">
            <a:spLocks noChangeArrowheads="1"/>
          </p:cNvSpPr>
          <p:nvPr/>
        </p:nvSpPr>
        <p:spPr bwMode="auto">
          <a:xfrm>
            <a:off x="3276601" y="3910014"/>
            <a:ext cx="1247649"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Engineered</a:t>
            </a:r>
          </a:p>
          <a:p>
            <a:pPr>
              <a:defRPr/>
            </a:pPr>
            <a:r>
              <a:rPr lang="en-US" dirty="0"/>
              <a:t>Structures</a:t>
            </a:r>
          </a:p>
        </p:txBody>
      </p:sp>
      <p:sp>
        <p:nvSpPr>
          <p:cNvPr id="13" name="TextBox 12"/>
          <p:cNvSpPr txBox="1">
            <a:spLocks noChangeArrowheads="1"/>
          </p:cNvSpPr>
          <p:nvPr/>
        </p:nvSpPr>
        <p:spPr bwMode="auto">
          <a:xfrm>
            <a:off x="3276601" y="4760914"/>
            <a:ext cx="1570495" cy="646331"/>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Non-Housing</a:t>
            </a:r>
          </a:p>
          <a:p>
            <a:pPr>
              <a:defRPr/>
            </a:pPr>
            <a:r>
              <a:rPr lang="en-US" dirty="0"/>
              <a:t>Large Products</a:t>
            </a:r>
          </a:p>
        </p:txBody>
      </p:sp>
      <p:sp>
        <p:nvSpPr>
          <p:cNvPr id="14" name="TextBox 13"/>
          <p:cNvSpPr txBox="1">
            <a:spLocks noChangeArrowheads="1"/>
          </p:cNvSpPr>
          <p:nvPr/>
        </p:nvSpPr>
        <p:spPr bwMode="auto">
          <a:xfrm>
            <a:off x="3276601" y="5738814"/>
            <a:ext cx="1092415"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Research</a:t>
            </a:r>
          </a:p>
          <a:p>
            <a:pPr>
              <a:defRPr/>
            </a:pPr>
            <a:r>
              <a:rPr lang="en-US" dirty="0"/>
              <a:t>Initiatives</a:t>
            </a:r>
          </a:p>
        </p:txBody>
      </p:sp>
      <p:sp>
        <p:nvSpPr>
          <p:cNvPr id="8" name="TextBox 7"/>
          <p:cNvSpPr txBox="1">
            <a:spLocks noChangeArrowheads="1"/>
          </p:cNvSpPr>
          <p:nvPr/>
        </p:nvSpPr>
        <p:spPr bwMode="auto">
          <a:xfrm>
            <a:off x="5334001" y="762001"/>
            <a:ext cx="1350819" cy="830997"/>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Handmade</a:t>
            </a:r>
          </a:p>
          <a:p>
            <a:pPr>
              <a:defRPr/>
            </a:pPr>
            <a:r>
              <a:rPr lang="en-US" sz="1200" dirty="0"/>
              <a:t>Semi-Mechanized</a:t>
            </a:r>
          </a:p>
          <a:p>
            <a:pPr>
              <a:defRPr/>
            </a:pPr>
            <a:r>
              <a:rPr lang="en-US" sz="1200" dirty="0"/>
              <a:t>Mechanized</a:t>
            </a:r>
          </a:p>
          <a:p>
            <a:pPr>
              <a:defRPr/>
            </a:pPr>
            <a:r>
              <a:rPr lang="en-US" sz="1200" dirty="0"/>
              <a:t>Beauty &amp; Wellness</a:t>
            </a:r>
          </a:p>
        </p:txBody>
      </p:sp>
      <p:sp>
        <p:nvSpPr>
          <p:cNvPr id="16" name="TextBox 15"/>
          <p:cNvSpPr txBox="1">
            <a:spLocks noChangeArrowheads="1"/>
          </p:cNvSpPr>
          <p:nvPr/>
        </p:nvSpPr>
        <p:spPr bwMode="auto">
          <a:xfrm>
            <a:off x="7705725" y="762001"/>
            <a:ext cx="2380780" cy="938719"/>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100" dirty="0"/>
              <a:t>Artifacts &amp; </a:t>
            </a:r>
            <a:r>
              <a:rPr lang="en-US" sz="1100" dirty="0" err="1"/>
              <a:t>Decoratives</a:t>
            </a:r>
            <a:endParaRPr lang="en-US" sz="1100" dirty="0"/>
          </a:p>
          <a:p>
            <a:pPr>
              <a:defRPr/>
            </a:pPr>
            <a:r>
              <a:rPr lang="en-US" sz="1100" dirty="0"/>
              <a:t>Toys &amp; Engagements</a:t>
            </a:r>
          </a:p>
          <a:p>
            <a:pPr>
              <a:defRPr/>
            </a:pPr>
            <a:r>
              <a:rPr lang="en-US" sz="1100" dirty="0"/>
              <a:t>Jewelry &amp; </a:t>
            </a:r>
            <a:r>
              <a:rPr lang="en-US" sz="1100" dirty="0" err="1"/>
              <a:t>Wearables</a:t>
            </a:r>
            <a:endParaRPr lang="en-US" sz="1100" dirty="0"/>
          </a:p>
          <a:p>
            <a:pPr>
              <a:defRPr/>
            </a:pPr>
            <a:r>
              <a:rPr lang="en-US" sz="1100" dirty="0"/>
              <a:t>Containers &amp; Carriers (</a:t>
            </a:r>
            <a:r>
              <a:rPr lang="en-US" sz="1100" dirty="0" err="1"/>
              <a:t>Kanwar</a:t>
            </a:r>
            <a:r>
              <a:rPr lang="en-US" sz="1100" dirty="0"/>
              <a:t>)</a:t>
            </a:r>
          </a:p>
          <a:p>
            <a:pPr>
              <a:defRPr/>
            </a:pPr>
            <a:r>
              <a:rPr lang="en-US" sz="1100" dirty="0"/>
              <a:t>Beauty &amp; Wellness Products (</a:t>
            </a:r>
            <a:r>
              <a:rPr lang="en-US" sz="1100" dirty="0" err="1"/>
              <a:t>Actichar</a:t>
            </a:r>
            <a:r>
              <a:rPr lang="en-US" sz="1100" dirty="0"/>
              <a:t>)</a:t>
            </a:r>
          </a:p>
        </p:txBody>
      </p:sp>
      <p:sp>
        <p:nvSpPr>
          <p:cNvPr id="18" name="TextBox 17"/>
          <p:cNvSpPr txBox="1">
            <a:spLocks noChangeArrowheads="1"/>
          </p:cNvSpPr>
          <p:nvPr/>
        </p:nvSpPr>
        <p:spPr bwMode="auto">
          <a:xfrm>
            <a:off x="5334000" y="1747839"/>
            <a:ext cx="1908792" cy="461665"/>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Exclusively Bamboo</a:t>
            </a:r>
          </a:p>
          <a:p>
            <a:pPr>
              <a:defRPr/>
            </a:pPr>
            <a:r>
              <a:rPr lang="en-US" sz="1200" dirty="0"/>
              <a:t>Mixed Materials &amp; Cladding</a:t>
            </a:r>
          </a:p>
        </p:txBody>
      </p:sp>
      <p:sp>
        <p:nvSpPr>
          <p:cNvPr id="19" name="TextBox 18"/>
          <p:cNvSpPr txBox="1">
            <a:spLocks noChangeArrowheads="1"/>
          </p:cNvSpPr>
          <p:nvPr/>
        </p:nvSpPr>
        <p:spPr bwMode="auto">
          <a:xfrm>
            <a:off x="5334000" y="2362201"/>
            <a:ext cx="1529714"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Traditional Treatment</a:t>
            </a:r>
          </a:p>
          <a:p>
            <a:pPr>
              <a:defRPr/>
            </a:pPr>
            <a:r>
              <a:rPr lang="en-US" sz="1200" dirty="0"/>
              <a:t>Joinery</a:t>
            </a:r>
          </a:p>
          <a:p>
            <a:pPr>
              <a:defRPr/>
            </a:pPr>
            <a:r>
              <a:rPr lang="en-US" sz="1200" dirty="0"/>
              <a:t>Roofing</a:t>
            </a:r>
          </a:p>
        </p:txBody>
      </p:sp>
      <p:sp>
        <p:nvSpPr>
          <p:cNvPr id="20" name="TextBox 19"/>
          <p:cNvSpPr txBox="1">
            <a:spLocks noChangeArrowheads="1"/>
          </p:cNvSpPr>
          <p:nvPr/>
        </p:nvSpPr>
        <p:spPr bwMode="auto">
          <a:xfrm>
            <a:off x="5334000" y="3163889"/>
            <a:ext cx="1625510" cy="461665"/>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Mechanized Treatment</a:t>
            </a:r>
          </a:p>
          <a:p>
            <a:pPr>
              <a:defRPr/>
            </a:pPr>
            <a:r>
              <a:rPr lang="en-US" sz="1200" dirty="0"/>
              <a:t>Machined Bamboo</a:t>
            </a:r>
          </a:p>
        </p:txBody>
      </p:sp>
      <p:sp>
        <p:nvSpPr>
          <p:cNvPr id="21" name="TextBox 20"/>
          <p:cNvSpPr txBox="1">
            <a:spLocks noChangeArrowheads="1"/>
          </p:cNvSpPr>
          <p:nvPr/>
        </p:nvSpPr>
        <p:spPr bwMode="auto">
          <a:xfrm>
            <a:off x="5334001" y="3910014"/>
            <a:ext cx="1174681"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Bridges</a:t>
            </a:r>
          </a:p>
          <a:p>
            <a:pPr>
              <a:defRPr/>
            </a:pPr>
            <a:r>
              <a:rPr lang="en-US" sz="1200" dirty="0"/>
              <a:t>Security fencing</a:t>
            </a:r>
          </a:p>
          <a:p>
            <a:pPr>
              <a:defRPr/>
            </a:pPr>
            <a:r>
              <a:rPr lang="en-US" sz="1200" dirty="0"/>
              <a:t>Scaffolding</a:t>
            </a:r>
          </a:p>
        </p:txBody>
      </p:sp>
      <p:sp>
        <p:nvSpPr>
          <p:cNvPr id="22" name="TextBox 21"/>
          <p:cNvSpPr txBox="1">
            <a:spLocks noChangeArrowheads="1"/>
          </p:cNvSpPr>
          <p:nvPr/>
        </p:nvSpPr>
        <p:spPr bwMode="auto">
          <a:xfrm>
            <a:off x="5334001" y="4760914"/>
            <a:ext cx="2141997" cy="830997"/>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Decorative Fencing</a:t>
            </a:r>
          </a:p>
          <a:p>
            <a:pPr>
              <a:defRPr/>
            </a:pPr>
            <a:r>
              <a:rPr lang="en-US" sz="1200" dirty="0"/>
              <a:t>Garden Equipment &amp; Fountains</a:t>
            </a:r>
          </a:p>
          <a:p>
            <a:pPr>
              <a:defRPr/>
            </a:pPr>
            <a:r>
              <a:rPr lang="en-US" sz="1200" dirty="0"/>
              <a:t>Playground Equipment</a:t>
            </a:r>
          </a:p>
          <a:p>
            <a:pPr>
              <a:defRPr/>
            </a:pPr>
            <a:r>
              <a:rPr lang="en-US" sz="1200" dirty="0"/>
              <a:t>Activated Charcoal</a:t>
            </a:r>
          </a:p>
        </p:txBody>
      </p:sp>
      <p:sp>
        <p:nvSpPr>
          <p:cNvPr id="23" name="TextBox 22"/>
          <p:cNvSpPr txBox="1">
            <a:spLocks noChangeArrowheads="1"/>
          </p:cNvSpPr>
          <p:nvPr/>
        </p:nvSpPr>
        <p:spPr bwMode="auto">
          <a:xfrm>
            <a:off x="5334000" y="5738814"/>
            <a:ext cx="2361352"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Bamboo-</a:t>
            </a:r>
            <a:r>
              <a:rPr lang="en-US" sz="1200" dirty="0" err="1"/>
              <a:t>Themoplastic</a:t>
            </a:r>
            <a:r>
              <a:rPr lang="en-US" sz="1200" dirty="0"/>
              <a:t> Composites</a:t>
            </a:r>
          </a:p>
          <a:p>
            <a:pPr>
              <a:defRPr/>
            </a:pPr>
            <a:r>
              <a:rPr lang="en-US" sz="1200" dirty="0"/>
              <a:t>Bamboo Fabric</a:t>
            </a:r>
          </a:p>
          <a:p>
            <a:pPr>
              <a:defRPr/>
            </a:pPr>
            <a:r>
              <a:rPr lang="en-US" sz="1200" dirty="0"/>
              <a:t>Bamboo Medicines</a:t>
            </a:r>
          </a:p>
        </p:txBody>
      </p:sp>
      <p:sp>
        <p:nvSpPr>
          <p:cNvPr id="15" name="TextBox 14"/>
          <p:cNvSpPr txBox="1">
            <a:spLocks noChangeArrowheads="1"/>
          </p:cNvSpPr>
          <p:nvPr/>
        </p:nvSpPr>
        <p:spPr bwMode="auto">
          <a:xfrm>
            <a:off x="1905001" y="304800"/>
            <a:ext cx="819455" cy="369332"/>
          </a:xfrm>
          <a:prstGeom prst="rect">
            <a:avLst/>
          </a:prstGeom>
          <a:solidFill>
            <a:srgbClr val="32525D"/>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STEP-1</a:t>
            </a:r>
          </a:p>
        </p:txBody>
      </p:sp>
      <p:sp>
        <p:nvSpPr>
          <p:cNvPr id="24" name="TextBox 23"/>
          <p:cNvSpPr txBox="1">
            <a:spLocks noChangeArrowheads="1"/>
          </p:cNvSpPr>
          <p:nvPr/>
        </p:nvSpPr>
        <p:spPr bwMode="auto">
          <a:xfrm rot="-5400000">
            <a:off x="370388" y="3368953"/>
            <a:ext cx="4078874" cy="369332"/>
          </a:xfrm>
          <a:prstGeom prst="rect">
            <a:avLst/>
          </a:prstGeom>
          <a:solidFill>
            <a:srgbClr val="404040"/>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solidFill>
                  <a:srgbClr val="8ED756"/>
                </a:solidFill>
              </a:rPr>
              <a:t>DOMESTIC MARKET</a:t>
            </a:r>
            <a:r>
              <a:rPr lang="en-US" dirty="0">
                <a:solidFill>
                  <a:srgbClr val="CC00CC"/>
                </a:solidFill>
              </a:rPr>
              <a:t>    </a:t>
            </a:r>
            <a:r>
              <a:rPr lang="en-US" dirty="0">
                <a:solidFill>
                  <a:schemeClr val="accent2">
                    <a:lumMod val="60000"/>
                    <a:lumOff val="40000"/>
                  </a:schemeClr>
                </a:solidFill>
              </a:rPr>
              <a:t>EXPORT POTENTIAL</a:t>
            </a:r>
          </a:p>
        </p:txBody>
      </p:sp>
      <p:sp>
        <p:nvSpPr>
          <p:cNvPr id="2" name="TextBox 1"/>
          <p:cNvSpPr txBox="1">
            <a:spLocks noChangeArrowheads="1"/>
          </p:cNvSpPr>
          <p:nvPr/>
        </p:nvSpPr>
        <p:spPr bwMode="auto">
          <a:xfrm rot="-5400000">
            <a:off x="8310064" y="5015062"/>
            <a:ext cx="1672637" cy="461665"/>
          </a:xfrm>
          <a:prstGeom prst="rect">
            <a:avLst/>
          </a:prstGeom>
          <a:solidFill>
            <a:srgbClr val="32525D"/>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200" dirty="0"/>
              <a:t>FURTHER DETAILING</a:t>
            </a:r>
          </a:p>
          <a:p>
            <a:pPr>
              <a:defRPr/>
            </a:pPr>
            <a:r>
              <a:rPr lang="en-US" sz="1200" dirty="0"/>
              <a:t>OF EACH WILL BE DONE</a:t>
            </a:r>
          </a:p>
        </p:txBody>
      </p:sp>
      <p:sp>
        <p:nvSpPr>
          <p:cNvPr id="3" name="Curved Left Arrow 2"/>
          <p:cNvSpPr/>
          <p:nvPr/>
        </p:nvSpPr>
        <p:spPr>
          <a:xfrm>
            <a:off x="9525000" y="4008107"/>
            <a:ext cx="304800" cy="381000"/>
          </a:xfrm>
          <a:prstGeom prst="curvedLeftArrow">
            <a:avLst/>
          </a:prstGeom>
          <a:solidFill>
            <a:srgbClr val="32525D"/>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Curved Right Arrow 5"/>
          <p:cNvSpPr/>
          <p:nvPr/>
        </p:nvSpPr>
        <p:spPr>
          <a:xfrm>
            <a:off x="8534400" y="3931907"/>
            <a:ext cx="304800" cy="457200"/>
          </a:xfrm>
          <a:prstGeom prst="curvedRightArrow">
            <a:avLst/>
          </a:prstGeom>
          <a:solidFill>
            <a:srgbClr val="32525D"/>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10767706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8" grpId="0" animBg="1"/>
      <p:bldP spid="16" grpId="0" animBg="1"/>
      <p:bldP spid="18" grpId="0" animBg="1"/>
      <p:bldP spid="19" grpId="0" animBg="1"/>
      <p:bldP spid="20" grpId="0" animBg="1"/>
      <p:bldP spid="21" grpId="0" animBg="1"/>
      <p:bldP spid="22" grpId="0" animBg="1"/>
      <p:bldP spid="23" grpId="0" animBg="1"/>
      <p:bldP spid="24" grpId="0" animBg="1"/>
      <p:bldP spid="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0" y="304800"/>
            <a:ext cx="7391400" cy="369888"/>
          </a:xfrm>
          <a:prstGeom prst="rect">
            <a:avLst/>
          </a:prstGeom>
          <a:solidFill>
            <a:schemeClr val="accent1">
              <a:lumMod val="50000"/>
            </a:schemeClr>
          </a:solidFill>
        </p:spPr>
        <p:txBody>
          <a:bodyPr>
            <a:spAutoFit/>
          </a:bodyPr>
          <a:lstStyle/>
          <a:p>
            <a:pPr>
              <a:defRPr/>
            </a:pPr>
            <a:r>
              <a:rPr lang="en-US" dirty="0"/>
              <a:t>DEFINING THE </a:t>
            </a:r>
            <a:r>
              <a:rPr lang="en-US" dirty="0">
                <a:solidFill>
                  <a:schemeClr val="accent2">
                    <a:lumMod val="60000"/>
                    <a:lumOff val="40000"/>
                  </a:schemeClr>
                </a:solidFill>
              </a:rPr>
              <a:t>BACK END </a:t>
            </a:r>
            <a:r>
              <a:rPr lang="en-US" dirty="0"/>
              <a:t>&amp; CREATING AVAILABILITY MAP</a:t>
            </a:r>
          </a:p>
        </p:txBody>
      </p:sp>
      <p:sp>
        <p:nvSpPr>
          <p:cNvPr id="5" name="TextBox 4"/>
          <p:cNvSpPr txBox="1">
            <a:spLocks noChangeArrowheads="1"/>
          </p:cNvSpPr>
          <p:nvPr/>
        </p:nvSpPr>
        <p:spPr bwMode="auto">
          <a:xfrm>
            <a:off x="3048000" y="762001"/>
            <a:ext cx="3200400" cy="646113"/>
          </a:xfrm>
          <a:prstGeom prst="rect">
            <a:avLst/>
          </a:prstGeom>
          <a:solidFill>
            <a:srgbClr val="796F54"/>
          </a:solidFill>
          <a:ln>
            <a:noFill/>
          </a:ln>
          <a:effectLst>
            <a:outerShdw blurRad="50800" dist="38100" dir="2700000" algn="tl" rotWithShape="0">
              <a:srgbClr val="808080">
                <a:alpha val="39999"/>
              </a:srgbClr>
            </a:outerShdw>
          </a:effectLst>
          <a:extLst/>
        </p:spPr>
        <p:txBody>
          <a:bodyPr>
            <a:spAutoFit/>
          </a:bodyPr>
          <a:lstStyle/>
          <a:p>
            <a:pPr>
              <a:defRPr/>
            </a:pPr>
            <a:r>
              <a:rPr lang="en-US" dirty="0"/>
              <a:t>Availability of </a:t>
            </a:r>
          </a:p>
          <a:p>
            <a:pPr>
              <a:defRPr/>
            </a:pPr>
            <a:r>
              <a:rPr lang="en-US" dirty="0"/>
              <a:t>Appropriate Cultivable Area</a:t>
            </a:r>
          </a:p>
        </p:txBody>
      </p:sp>
      <p:sp>
        <p:nvSpPr>
          <p:cNvPr id="9" name="TextBox 8"/>
          <p:cNvSpPr txBox="1">
            <a:spLocks noChangeArrowheads="1"/>
          </p:cNvSpPr>
          <p:nvPr/>
        </p:nvSpPr>
        <p:spPr bwMode="auto">
          <a:xfrm>
            <a:off x="3048000" y="1639889"/>
            <a:ext cx="2097882" cy="646331"/>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Strategy of the State</a:t>
            </a:r>
          </a:p>
          <a:p>
            <a:pPr>
              <a:defRPr/>
            </a:pPr>
            <a:r>
              <a:rPr lang="en-US" dirty="0"/>
              <a:t>Bamboo Mission</a:t>
            </a:r>
          </a:p>
        </p:txBody>
      </p:sp>
      <p:sp>
        <p:nvSpPr>
          <p:cNvPr id="10" name="TextBox 9"/>
          <p:cNvSpPr txBox="1">
            <a:spLocks noChangeArrowheads="1"/>
          </p:cNvSpPr>
          <p:nvPr/>
        </p:nvSpPr>
        <p:spPr bwMode="auto">
          <a:xfrm>
            <a:off x="3048001" y="2438401"/>
            <a:ext cx="2056269"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Distribution of</a:t>
            </a:r>
          </a:p>
          <a:p>
            <a:pPr>
              <a:defRPr/>
            </a:pPr>
            <a:r>
              <a:rPr lang="en-US" dirty="0"/>
              <a:t>Species: Civil/Forest</a:t>
            </a:r>
          </a:p>
        </p:txBody>
      </p:sp>
      <p:sp>
        <p:nvSpPr>
          <p:cNvPr id="11" name="TextBox 10"/>
          <p:cNvSpPr txBox="1">
            <a:spLocks noChangeArrowheads="1"/>
          </p:cNvSpPr>
          <p:nvPr/>
        </p:nvSpPr>
        <p:spPr bwMode="auto">
          <a:xfrm>
            <a:off x="3048000" y="3240089"/>
            <a:ext cx="2088264" cy="646331"/>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Harvesting, Stocking</a:t>
            </a:r>
          </a:p>
          <a:p>
            <a:pPr>
              <a:defRPr/>
            </a:pPr>
            <a:r>
              <a:rPr lang="en-US" dirty="0"/>
              <a:t>&amp; Waste Usage</a:t>
            </a:r>
          </a:p>
        </p:txBody>
      </p:sp>
      <p:sp>
        <p:nvSpPr>
          <p:cNvPr id="12" name="TextBox 11"/>
          <p:cNvSpPr txBox="1">
            <a:spLocks noChangeArrowheads="1"/>
          </p:cNvSpPr>
          <p:nvPr/>
        </p:nvSpPr>
        <p:spPr bwMode="auto">
          <a:xfrm>
            <a:off x="3048001" y="4078289"/>
            <a:ext cx="2220929"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Manpower &amp; Training</a:t>
            </a:r>
          </a:p>
          <a:p>
            <a:pPr>
              <a:defRPr/>
            </a:pPr>
            <a:r>
              <a:rPr lang="en-US" dirty="0"/>
              <a:t>Potential of the state</a:t>
            </a:r>
          </a:p>
        </p:txBody>
      </p:sp>
      <p:sp>
        <p:nvSpPr>
          <p:cNvPr id="13" name="TextBox 12"/>
          <p:cNvSpPr txBox="1">
            <a:spLocks noChangeArrowheads="1"/>
          </p:cNvSpPr>
          <p:nvPr/>
        </p:nvSpPr>
        <p:spPr bwMode="auto">
          <a:xfrm>
            <a:off x="3048000" y="4916489"/>
            <a:ext cx="2280496" cy="646331"/>
          </a:xfrm>
          <a:prstGeom prst="rect">
            <a:avLst/>
          </a:prstGeom>
          <a:solidFill>
            <a:srgbClr val="5E636A"/>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Logistical Support &amp;</a:t>
            </a:r>
          </a:p>
          <a:p>
            <a:pPr>
              <a:defRPr/>
            </a:pPr>
            <a:r>
              <a:rPr lang="en-US" dirty="0"/>
              <a:t>Movement Challenges</a:t>
            </a:r>
          </a:p>
        </p:txBody>
      </p:sp>
      <p:sp>
        <p:nvSpPr>
          <p:cNvPr id="14" name="TextBox 13"/>
          <p:cNvSpPr txBox="1">
            <a:spLocks noChangeArrowheads="1"/>
          </p:cNvSpPr>
          <p:nvPr/>
        </p:nvSpPr>
        <p:spPr bwMode="auto">
          <a:xfrm>
            <a:off x="3048000" y="5738814"/>
            <a:ext cx="2771464" cy="646331"/>
          </a:xfrm>
          <a:prstGeom prst="rect">
            <a:avLst/>
          </a:prstGeom>
          <a:solidFill>
            <a:srgbClr val="796F54"/>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t>Effect on Farming &amp;</a:t>
            </a:r>
          </a:p>
          <a:p>
            <a:pPr>
              <a:defRPr/>
            </a:pPr>
            <a:r>
              <a:rPr lang="en-US" dirty="0"/>
              <a:t>Existing Forest/Tribal rights </a:t>
            </a:r>
          </a:p>
        </p:txBody>
      </p:sp>
      <p:sp>
        <p:nvSpPr>
          <p:cNvPr id="15" name="TextBox 14"/>
          <p:cNvSpPr txBox="1">
            <a:spLocks noChangeArrowheads="1"/>
          </p:cNvSpPr>
          <p:nvPr/>
        </p:nvSpPr>
        <p:spPr bwMode="auto">
          <a:xfrm>
            <a:off x="1905001" y="304800"/>
            <a:ext cx="819455" cy="369332"/>
          </a:xfrm>
          <a:prstGeom prst="rect">
            <a:avLst/>
          </a:prstGeom>
          <a:solidFill>
            <a:srgbClr val="32525D"/>
          </a:solidFill>
          <a:ln>
            <a:noFill/>
          </a:ln>
          <a:effectLst>
            <a:outerShdw blurRad="50800" dist="38100" dir="2700000" algn="tl" rotWithShape="0">
              <a:srgbClr val="808080">
                <a:alpha val="39999"/>
              </a:srgbClr>
            </a:outerShdw>
          </a:effectLst>
          <a:extLst/>
        </p:spPr>
        <p:txBody>
          <a:bodyPr wrap="none">
            <a:spAutoFit/>
          </a:bodyPr>
          <a:lstStyle/>
          <a:p>
            <a:pPr>
              <a:defRPr/>
            </a:pPr>
            <a:r>
              <a:rPr lang="en-US" dirty="0">
                <a:solidFill>
                  <a:srgbClr val="F7DF56"/>
                </a:solidFill>
              </a:rPr>
              <a:t>STEP-2</a:t>
            </a:r>
          </a:p>
        </p:txBody>
      </p:sp>
      <p:sp>
        <p:nvSpPr>
          <p:cNvPr id="24" name="TextBox 23"/>
          <p:cNvSpPr txBox="1">
            <a:spLocks noChangeArrowheads="1"/>
          </p:cNvSpPr>
          <p:nvPr/>
        </p:nvSpPr>
        <p:spPr bwMode="auto">
          <a:xfrm rot="-5400000">
            <a:off x="1054294" y="3368953"/>
            <a:ext cx="2711063" cy="369332"/>
          </a:xfrm>
          <a:prstGeom prst="rect">
            <a:avLst/>
          </a:prstGeom>
          <a:solidFill>
            <a:srgbClr val="404040"/>
          </a:solidFill>
          <a:ln w="9525">
            <a:solidFill>
              <a:srgbClr val="595959"/>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solidFill>
                  <a:srgbClr val="8ED756"/>
                </a:solidFill>
              </a:rPr>
              <a:t>INTER STATE    </a:t>
            </a:r>
            <a:r>
              <a:rPr lang="en-US" dirty="0">
                <a:solidFill>
                  <a:schemeClr val="accent2">
                    <a:lumMod val="60000"/>
                    <a:lumOff val="40000"/>
                  </a:schemeClr>
                </a:solidFill>
              </a:rPr>
              <a:t>INTRA STATE</a:t>
            </a:r>
          </a:p>
        </p:txBody>
      </p:sp>
      <p:sp>
        <p:nvSpPr>
          <p:cNvPr id="2" name="TextBox 1"/>
          <p:cNvSpPr txBox="1">
            <a:spLocks noChangeArrowheads="1"/>
          </p:cNvSpPr>
          <p:nvPr/>
        </p:nvSpPr>
        <p:spPr bwMode="auto">
          <a:xfrm>
            <a:off x="6900863" y="1600200"/>
            <a:ext cx="1545616" cy="261610"/>
          </a:xfrm>
          <a:prstGeom prst="rect">
            <a:avLst/>
          </a:prstGeom>
          <a:solidFill>
            <a:srgbClr val="3F4247"/>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100" dirty="0"/>
              <a:t>PROXIMITY TO MARKET</a:t>
            </a:r>
          </a:p>
        </p:txBody>
      </p:sp>
      <p:sp>
        <p:nvSpPr>
          <p:cNvPr id="26" name="TextBox 25"/>
          <p:cNvSpPr txBox="1">
            <a:spLocks noChangeArrowheads="1"/>
          </p:cNvSpPr>
          <p:nvPr/>
        </p:nvSpPr>
        <p:spPr bwMode="auto">
          <a:xfrm>
            <a:off x="6900864" y="2033589"/>
            <a:ext cx="3538537" cy="261937"/>
          </a:xfrm>
          <a:prstGeom prst="rect">
            <a:avLst/>
          </a:prstGeom>
          <a:solidFill>
            <a:srgbClr val="3F4247"/>
          </a:solidFill>
          <a:ln>
            <a:noFill/>
          </a:ln>
          <a:effectLst>
            <a:outerShdw blurRad="50800" dist="38100" dir="2700000" algn="tl" rotWithShape="0">
              <a:srgbClr val="808080">
                <a:alpha val="39999"/>
              </a:srgbClr>
            </a:outerShdw>
          </a:effectLst>
          <a:extLst/>
        </p:spPr>
        <p:txBody>
          <a:bodyPr>
            <a:spAutoFit/>
          </a:bodyPr>
          <a:lstStyle/>
          <a:p>
            <a:pPr>
              <a:defRPr/>
            </a:pPr>
            <a:r>
              <a:rPr lang="en-US" sz="1100" dirty="0"/>
              <a:t>WILLINGNESS OF FINANCIAL INSTITUTIONS</a:t>
            </a:r>
          </a:p>
        </p:txBody>
      </p:sp>
      <p:sp>
        <p:nvSpPr>
          <p:cNvPr id="28" name="TextBox 27"/>
          <p:cNvSpPr txBox="1">
            <a:spLocks noChangeArrowheads="1"/>
          </p:cNvSpPr>
          <p:nvPr/>
        </p:nvSpPr>
        <p:spPr bwMode="auto">
          <a:xfrm>
            <a:off x="6900864" y="2503489"/>
            <a:ext cx="2135521" cy="430887"/>
          </a:xfrm>
          <a:prstGeom prst="rect">
            <a:avLst/>
          </a:prstGeom>
          <a:solidFill>
            <a:srgbClr val="3F4247"/>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100" dirty="0"/>
              <a:t>POTENTIAL FOR INTRA-STATE</a:t>
            </a:r>
          </a:p>
          <a:p>
            <a:pPr>
              <a:defRPr/>
            </a:pPr>
            <a:r>
              <a:rPr lang="en-US" sz="1100" dirty="0"/>
              <a:t>&amp; INTER STATE MARKET GROWTH</a:t>
            </a:r>
          </a:p>
        </p:txBody>
      </p:sp>
      <p:sp>
        <p:nvSpPr>
          <p:cNvPr id="29" name="TextBox 28"/>
          <p:cNvSpPr txBox="1">
            <a:spLocks noChangeArrowheads="1"/>
          </p:cNvSpPr>
          <p:nvPr/>
        </p:nvSpPr>
        <p:spPr bwMode="auto">
          <a:xfrm>
            <a:off x="6900864" y="3113088"/>
            <a:ext cx="2127505" cy="600164"/>
          </a:xfrm>
          <a:prstGeom prst="rect">
            <a:avLst/>
          </a:prstGeom>
          <a:solidFill>
            <a:srgbClr val="3F4247"/>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100" dirty="0"/>
              <a:t>SKILL DEVELOPMENT POTENTIAL</a:t>
            </a:r>
          </a:p>
          <a:p>
            <a:pPr>
              <a:defRPr/>
            </a:pPr>
            <a:r>
              <a:rPr lang="en-US" sz="1100" dirty="0"/>
              <a:t>OF THE STATE IN BAMBOO BASED</a:t>
            </a:r>
          </a:p>
          <a:p>
            <a:pPr>
              <a:defRPr/>
            </a:pPr>
            <a:r>
              <a:rPr lang="en-US" sz="1100" dirty="0"/>
              <a:t>LIVELIHOODS</a:t>
            </a:r>
          </a:p>
        </p:txBody>
      </p:sp>
      <p:sp>
        <p:nvSpPr>
          <p:cNvPr id="30" name="TextBox 29"/>
          <p:cNvSpPr txBox="1">
            <a:spLocks noChangeArrowheads="1"/>
          </p:cNvSpPr>
          <p:nvPr/>
        </p:nvSpPr>
        <p:spPr bwMode="auto">
          <a:xfrm>
            <a:off x="6900863" y="3875089"/>
            <a:ext cx="2608406" cy="430887"/>
          </a:xfrm>
          <a:prstGeom prst="rect">
            <a:avLst/>
          </a:prstGeom>
          <a:solidFill>
            <a:srgbClr val="3F4247"/>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100" dirty="0"/>
              <a:t>SUGGESTIVE LIST OF NATIONAL &amp; GLOBAL</a:t>
            </a:r>
          </a:p>
          <a:p>
            <a:pPr>
              <a:defRPr/>
            </a:pPr>
            <a:r>
              <a:rPr lang="en-US" sz="1100" dirty="0"/>
              <a:t>SKILL PROVIDERS</a:t>
            </a:r>
          </a:p>
        </p:txBody>
      </p:sp>
      <p:grpSp>
        <p:nvGrpSpPr>
          <p:cNvPr id="3" name="Group 2"/>
          <p:cNvGrpSpPr>
            <a:grpSpLocks/>
          </p:cNvGrpSpPr>
          <p:nvPr/>
        </p:nvGrpSpPr>
        <p:grpSpPr bwMode="auto">
          <a:xfrm>
            <a:off x="6324600" y="838200"/>
            <a:ext cx="533400" cy="5486400"/>
            <a:chOff x="4800600" y="838200"/>
            <a:chExt cx="533400" cy="5486400"/>
          </a:xfrm>
        </p:grpSpPr>
        <p:cxnSp>
          <p:nvCxnSpPr>
            <p:cNvPr id="6" name="Straight Connector 5"/>
            <p:cNvCxnSpPr>
              <a:cxnSpLocks noChangeShapeType="1"/>
            </p:cNvCxnSpPr>
            <p:nvPr/>
          </p:nvCxnSpPr>
          <p:spPr bwMode="auto">
            <a:xfrm>
              <a:off x="4953000" y="838200"/>
              <a:ext cx="0" cy="5486400"/>
            </a:xfrm>
            <a:prstGeom prst="line">
              <a:avLst/>
            </a:prstGeom>
            <a:noFill/>
            <a:ln w="25400">
              <a:solidFill>
                <a:schemeClr val="accent1"/>
              </a:solidFill>
              <a:round/>
              <a:headEnd/>
              <a:tailEnd/>
            </a:ln>
            <a:effectLst>
              <a:outerShdw blurRad="76200" dist="50800" dir="5400000" rotWithShape="0">
                <a:srgbClr val="4E3B30">
                  <a:alpha val="59999"/>
                </a:srgbClr>
              </a:outerShdw>
            </a:effectLst>
            <a:extLst/>
          </p:spPr>
        </p:cxnSp>
        <p:cxnSp>
          <p:nvCxnSpPr>
            <p:cNvPr id="31" name="Straight Connector 30"/>
            <p:cNvCxnSpPr>
              <a:cxnSpLocks noChangeShapeType="1"/>
            </p:cNvCxnSpPr>
            <p:nvPr/>
          </p:nvCxnSpPr>
          <p:spPr bwMode="auto">
            <a:xfrm>
              <a:off x="5029200" y="838200"/>
              <a:ext cx="0" cy="5486400"/>
            </a:xfrm>
            <a:prstGeom prst="line">
              <a:avLst/>
            </a:prstGeom>
            <a:noFill/>
            <a:ln w="25400">
              <a:solidFill>
                <a:schemeClr val="accent1"/>
              </a:solidFill>
              <a:round/>
              <a:headEnd/>
              <a:tailEnd/>
            </a:ln>
            <a:effectLst>
              <a:outerShdw blurRad="76200" dist="50800" dir="5400000" rotWithShape="0">
                <a:srgbClr val="4E3B30">
                  <a:alpha val="59999"/>
                </a:srgbClr>
              </a:outerShdw>
            </a:effectLst>
            <a:extLst/>
          </p:spPr>
        </p:cxnSp>
        <p:sp>
          <p:nvSpPr>
            <p:cNvPr id="7" name="Pentagon 6"/>
            <p:cNvSpPr/>
            <p:nvPr/>
          </p:nvSpPr>
          <p:spPr>
            <a:xfrm>
              <a:off x="4800600" y="3150513"/>
              <a:ext cx="533400" cy="381000"/>
            </a:xfrm>
            <a:prstGeom prst="homePlat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2" name="TextBox 31"/>
          <p:cNvSpPr txBox="1">
            <a:spLocks noChangeArrowheads="1"/>
          </p:cNvSpPr>
          <p:nvPr/>
        </p:nvSpPr>
        <p:spPr bwMode="auto">
          <a:xfrm>
            <a:off x="6934200" y="4522789"/>
            <a:ext cx="2400016" cy="430887"/>
          </a:xfrm>
          <a:prstGeom prst="rect">
            <a:avLst/>
          </a:prstGeom>
          <a:solidFill>
            <a:srgbClr val="3F4247"/>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100" dirty="0"/>
              <a:t>LISTING OF MACHINE &amp; TECHNOLOGY </a:t>
            </a:r>
          </a:p>
          <a:p>
            <a:pPr>
              <a:defRPr/>
            </a:pPr>
            <a:r>
              <a:rPr lang="en-US" sz="1100" dirty="0"/>
              <a:t>SUPPLIERS: NATIONAL &amp; GLOBAL</a:t>
            </a:r>
          </a:p>
        </p:txBody>
      </p:sp>
      <p:sp>
        <p:nvSpPr>
          <p:cNvPr id="33" name="TextBox 32"/>
          <p:cNvSpPr txBox="1">
            <a:spLocks noChangeArrowheads="1"/>
          </p:cNvSpPr>
          <p:nvPr/>
        </p:nvSpPr>
        <p:spPr bwMode="auto">
          <a:xfrm>
            <a:off x="6934200" y="5105401"/>
            <a:ext cx="2603598" cy="430887"/>
          </a:xfrm>
          <a:prstGeom prst="rect">
            <a:avLst/>
          </a:prstGeom>
          <a:solidFill>
            <a:srgbClr val="3F4247"/>
          </a:solidFill>
          <a:ln>
            <a:noFill/>
          </a:ln>
          <a:effectLst>
            <a:outerShdw blurRad="50800" dist="38100" dir="2700000" algn="tl" rotWithShape="0">
              <a:srgbClr val="808080">
                <a:alpha val="39999"/>
              </a:srgbClr>
            </a:outerShdw>
          </a:effectLst>
          <a:extLst/>
        </p:spPr>
        <p:txBody>
          <a:bodyPr wrap="none">
            <a:spAutoFit/>
          </a:bodyPr>
          <a:lstStyle/>
          <a:p>
            <a:pPr>
              <a:defRPr/>
            </a:pPr>
            <a:r>
              <a:rPr lang="en-US" sz="1100" dirty="0"/>
              <a:t>MAPPING OF INCENTIVES &amp; SUBSIDIES</a:t>
            </a:r>
          </a:p>
          <a:p>
            <a:pPr>
              <a:defRPr/>
            </a:pPr>
            <a:r>
              <a:rPr lang="en-US" sz="1100" dirty="0"/>
              <a:t>IF ANY FOR BAMBOO BASED LIVELIHOODS</a:t>
            </a:r>
          </a:p>
        </p:txBody>
      </p:sp>
    </p:spTree>
    <p:extLst>
      <p:ext uri="{BB962C8B-B14F-4D97-AF65-F5344CB8AC3E}">
        <p14:creationId xmlns:p14="http://schemas.microsoft.com/office/powerpoint/2010/main" val="203896553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p:tgtEl>
                                          <p:spTgt spid="3"/>
                                        </p:tgtEl>
                                        <p:attrNameLst>
                                          <p:attrName>ppt_y</p:attrName>
                                        </p:attrNameLst>
                                      </p:cBhvr>
                                      <p:tavLst>
                                        <p:tav tm="0">
                                          <p:val>
                                            <p:strVal val="#ppt_y+#ppt_h*1.125000"/>
                                          </p:val>
                                        </p:tav>
                                        <p:tav tm="100000">
                                          <p:val>
                                            <p:strVal val="#ppt_y"/>
                                          </p:val>
                                        </p:tav>
                                      </p:tavLst>
                                    </p:anim>
                                    <p:animEffect transition="in" filter="wipe(up)">
                                      <p:cBhvr>
                                        <p:cTn id="40" dur="500"/>
                                        <p:tgtEl>
                                          <p:spTgt spid="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24" grpId="0" animBg="1"/>
      <p:bldP spid="2" grpId="0" animBg="1"/>
      <p:bldP spid="26" grpId="0" animBg="1"/>
      <p:bldP spid="28" grpId="0" animBg="1"/>
      <p:bldP spid="29" grpId="0" animBg="1"/>
      <p:bldP spid="30" grpId="0" animBg="1"/>
      <p:bldP spid="32" grpId="0" animBg="1"/>
      <p:bldP spid="33"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76400" y="1905000"/>
            <a:ext cx="7392988" cy="1524000"/>
            <a:chOff x="152400" y="1905000"/>
            <a:chExt cx="7392873" cy="1524000"/>
          </a:xfrm>
        </p:grpSpPr>
        <p:pic>
          <p:nvPicPr>
            <p:cNvPr id="9234" name="Picture 9" descr="CIMG018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3690" y="19050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10" descr="BAMBOO-FERR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1877291" cy="142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11" descr="aweb-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1" y="1905000"/>
              <a:ext cx="213507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12" descr="WEB-1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981200"/>
              <a:ext cx="1930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6"/>
          <p:cNvGrpSpPr>
            <a:grpSpLocks/>
          </p:cNvGrpSpPr>
          <p:nvPr/>
        </p:nvGrpSpPr>
        <p:grpSpPr bwMode="auto">
          <a:xfrm>
            <a:off x="1676400" y="3624264"/>
            <a:ext cx="7823200" cy="1328737"/>
            <a:chOff x="152400" y="3624262"/>
            <a:chExt cx="7823201" cy="1328738"/>
          </a:xfrm>
        </p:grpSpPr>
        <p:pic>
          <p:nvPicPr>
            <p:cNvPr id="9230" name="Picture 4" descr="CIMG011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48401" y="3624263"/>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7" descr="aCIMG002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90801" y="3624262"/>
              <a:ext cx="1752599" cy="131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3" descr="IMG_3239.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3624262"/>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15" descr="DSC_0421.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624262"/>
              <a:ext cx="23622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
          <p:cNvGrpSpPr>
            <a:grpSpLocks/>
          </p:cNvGrpSpPr>
          <p:nvPr/>
        </p:nvGrpSpPr>
        <p:grpSpPr bwMode="auto">
          <a:xfrm>
            <a:off x="2971800" y="263526"/>
            <a:ext cx="6172200" cy="1108075"/>
            <a:chOff x="1447800" y="263604"/>
            <a:chExt cx="6172200" cy="1107996"/>
          </a:xfrm>
        </p:grpSpPr>
        <p:pic>
          <p:nvPicPr>
            <p:cNvPr id="9228" name="Picture 3" descr="LSTR LOGO.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47800" y="381000"/>
              <a:ext cx="1143000" cy="88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17"/>
            <p:cNvSpPr txBox="1">
              <a:spLocks noChangeArrowheads="1"/>
            </p:cNvSpPr>
            <p:nvPr/>
          </p:nvSpPr>
          <p:spPr bwMode="auto">
            <a:xfrm>
              <a:off x="3358096" y="263604"/>
              <a:ext cx="42619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r>
                <a:rPr lang="en-US" altLang="en-US" sz="1600">
                  <a:solidFill>
                    <a:srgbClr val="F7DF56"/>
                  </a:solidFill>
                </a:rPr>
                <a:t>History of Multi-site Procurement </a:t>
              </a:r>
            </a:p>
            <a:p>
              <a:pPr eaLnBrk="1" hangingPunct="1"/>
              <a:r>
                <a:rPr lang="en-US" altLang="en-US" sz="1600">
                  <a:solidFill>
                    <a:srgbClr val="F7DF56"/>
                  </a:solidFill>
                </a:rPr>
                <a:t>History of Training &amp; Learning</a:t>
              </a:r>
            </a:p>
            <a:p>
              <a:pPr eaLnBrk="1" hangingPunct="1"/>
              <a:r>
                <a:rPr lang="en-US" altLang="en-US" sz="1600">
                  <a:solidFill>
                    <a:srgbClr val="F7DF56"/>
                  </a:solidFill>
                </a:rPr>
                <a:t>History of Product development in Bamboo</a:t>
              </a:r>
            </a:p>
            <a:p>
              <a:pPr eaLnBrk="1" hangingPunct="1"/>
              <a:r>
                <a:rPr lang="en-US" altLang="en-US" sz="1600">
                  <a:solidFill>
                    <a:srgbClr val="F7DF56"/>
                  </a:solidFill>
                </a:rPr>
                <a:t>History of Exhibitions &amp; Events</a:t>
              </a:r>
            </a:p>
          </p:txBody>
        </p:sp>
      </p:grpSp>
      <p:pic>
        <p:nvPicPr>
          <p:cNvPr id="9221" name="Picture 18" descr="TANJUN CURVES TRANSPARENT REVERSE.ai"/>
          <p:cNvPicPr>
            <a:picLocks noChangeAspect="1"/>
          </p:cNvPicPr>
          <p:nvPr/>
        </p:nvPicPr>
        <p:blipFill>
          <a:blip r:embed="rId11"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p:nvSpPr>
        <p:spPr bwMode="auto">
          <a:xfrm>
            <a:off x="1676400" y="1447800"/>
            <a:ext cx="4643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r>
              <a:rPr lang="en-US" altLang="en-US"/>
              <a:t>Equipped for Research &amp; Implementation</a:t>
            </a:r>
          </a:p>
        </p:txBody>
      </p:sp>
      <p:grpSp>
        <p:nvGrpSpPr>
          <p:cNvPr id="5" name="Group 20"/>
          <p:cNvGrpSpPr>
            <a:grpSpLocks/>
          </p:cNvGrpSpPr>
          <p:nvPr/>
        </p:nvGrpSpPr>
        <p:grpSpPr bwMode="auto">
          <a:xfrm>
            <a:off x="1676400" y="5219700"/>
            <a:ext cx="8559800" cy="1485900"/>
            <a:chOff x="152400" y="5219700"/>
            <a:chExt cx="8559800" cy="1485900"/>
          </a:xfrm>
        </p:grpSpPr>
        <p:pic>
          <p:nvPicPr>
            <p:cNvPr id="9224" name="Picture 5" descr="IMG_3017.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52197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8" descr="IMG_3868.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781800" y="5219700"/>
              <a:ext cx="1930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4" descr="IMG_0586.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724400" y="5219700"/>
              <a:ext cx="1930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09799" y="5219700"/>
              <a:ext cx="242999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050214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722513" y="-121286"/>
            <a:ext cx="10972800" cy="1143000"/>
          </a:xfrm>
        </p:spPr>
        <p:txBody>
          <a:bodyPr>
            <a:normAutofit/>
          </a:bodyPr>
          <a:lstStyle/>
          <a:p>
            <a:pPr algn="ctr"/>
            <a:r>
              <a:rPr lang="en-US" sz="4800" b="1" dirty="0">
                <a:solidFill>
                  <a:schemeClr val="bg1"/>
                </a:solidFill>
              </a:rPr>
              <a:t>Bamboo based Economy</a:t>
            </a:r>
            <a:endParaRPr lang="en-US" sz="4000" dirty="0">
              <a:solidFill>
                <a:schemeClr val="bg1"/>
              </a:solidFill>
            </a:endParaRPr>
          </a:p>
        </p:txBody>
      </p:sp>
      <p:graphicFrame>
        <p:nvGraphicFramePr>
          <p:cNvPr id="5" name="Diagram 4"/>
          <p:cNvGraphicFramePr/>
          <p:nvPr/>
        </p:nvGraphicFramePr>
        <p:xfrm>
          <a:off x="527381" y="1988840"/>
          <a:ext cx="11664619" cy="465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descr="bamboo-charcoal.jpg"/>
          <p:cNvPicPr>
            <a:picLocks noChangeAspect="1"/>
          </p:cNvPicPr>
          <p:nvPr/>
        </p:nvPicPr>
        <p:blipFill>
          <a:blip r:embed="rId8" cstate="print"/>
          <a:stretch>
            <a:fillRect/>
          </a:stretch>
        </p:blipFill>
        <p:spPr>
          <a:xfrm>
            <a:off x="3503712" y="1697876"/>
            <a:ext cx="1536171" cy="912323"/>
          </a:xfrm>
          <a:prstGeom prst="ellipse">
            <a:avLst/>
          </a:prstGeom>
          <a:ln>
            <a:noFill/>
          </a:ln>
          <a:effectLst>
            <a:softEdge rad="112500"/>
          </a:effectLst>
        </p:spPr>
      </p:pic>
      <p:pic>
        <p:nvPicPr>
          <p:cNvPr id="6" name="Content Placeholder 8"/>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512491" y="4869160"/>
            <a:ext cx="1517220" cy="1700312"/>
          </a:xfrm>
          <a:prstGeom prst="rect">
            <a:avLst/>
          </a:prstGeom>
          <a:noFill/>
          <a:ln w="9525">
            <a:noFill/>
            <a:miter lim="800000"/>
            <a:headEnd/>
            <a:tailEnd/>
          </a:ln>
        </p:spPr>
      </p:pic>
      <p:pic>
        <p:nvPicPr>
          <p:cNvPr id="7" name="Picture 5" descr="PRECISION FARMING IN BAMBOON - Dr BARATHI GROWMORE BIOTECH e"/>
          <p:cNvPicPr>
            <a:picLocks noChangeAspect="1" noChangeArrowheads="1"/>
          </p:cNvPicPr>
          <p:nvPr/>
        </p:nvPicPr>
        <p:blipFill>
          <a:blip r:embed="rId10" cstate="print"/>
          <a:srcRect/>
          <a:stretch>
            <a:fillRect/>
          </a:stretch>
        </p:blipFill>
        <p:spPr bwMode="auto">
          <a:xfrm>
            <a:off x="719403" y="3621022"/>
            <a:ext cx="1843584" cy="1166349"/>
          </a:xfrm>
          <a:prstGeom prst="rect">
            <a:avLst/>
          </a:prstGeom>
          <a:noFill/>
          <a:ln w="9525">
            <a:noFill/>
            <a:miter lim="800000"/>
            <a:headEnd/>
            <a:tailEnd/>
          </a:ln>
        </p:spPr>
      </p:pic>
      <p:pic>
        <p:nvPicPr>
          <p:cNvPr id="8" name="Picture 2"/>
          <p:cNvPicPr>
            <a:picLocks noChangeAspect="1" noChangeArrowheads="1"/>
          </p:cNvPicPr>
          <p:nvPr/>
        </p:nvPicPr>
        <p:blipFill>
          <a:blip r:embed="rId11" cstate="print"/>
          <a:srcRect/>
          <a:stretch>
            <a:fillRect/>
          </a:stretch>
        </p:blipFill>
        <p:spPr bwMode="auto">
          <a:xfrm>
            <a:off x="7920203" y="1758045"/>
            <a:ext cx="1344149" cy="801320"/>
          </a:xfrm>
          <a:prstGeom prst="rect">
            <a:avLst/>
          </a:prstGeom>
          <a:noFill/>
          <a:ln w="9525">
            <a:noFill/>
            <a:miter lim="800000"/>
            <a:headEnd/>
            <a:tailEnd/>
          </a:ln>
        </p:spPr>
      </p:pic>
      <p:pic>
        <p:nvPicPr>
          <p:cNvPr id="9" name="Picture 5" descr="PRECISION FARMING IN BAMBOON - Dr BARATHI GROWMORE BIOTECH e"/>
          <p:cNvPicPr>
            <a:picLocks noChangeAspect="1" noChangeArrowheads="1"/>
          </p:cNvPicPr>
          <p:nvPr/>
        </p:nvPicPr>
        <p:blipFill>
          <a:blip r:embed="rId12" cstate="print"/>
          <a:srcRect/>
          <a:stretch>
            <a:fillRect/>
          </a:stretch>
        </p:blipFill>
        <p:spPr bwMode="auto">
          <a:xfrm>
            <a:off x="10320470" y="3585649"/>
            <a:ext cx="1679509" cy="913417"/>
          </a:xfrm>
          <a:prstGeom prst="rect">
            <a:avLst/>
          </a:prstGeom>
          <a:noFill/>
          <a:ln w="9525">
            <a:noFill/>
            <a:miter lim="800000"/>
            <a:headEnd/>
            <a:tailEnd/>
          </a:ln>
        </p:spPr>
      </p:pic>
      <p:pic>
        <p:nvPicPr>
          <p:cNvPr id="10" name="Content Placeholder 3" descr="pic7.bmp"/>
          <p:cNvPicPr>
            <a:picLocks noGrp="1" noChangeAspect="1"/>
          </p:cNvPicPr>
          <p:nvPr>
            <p:ph idx="4294967295"/>
          </p:nvPr>
        </p:nvPicPr>
        <p:blipFill>
          <a:blip r:embed="rId13" cstate="print"/>
          <a:stretch>
            <a:fillRect/>
          </a:stretch>
        </p:blipFill>
        <p:spPr>
          <a:xfrm>
            <a:off x="9168342" y="2180861"/>
            <a:ext cx="2205277" cy="1407504"/>
          </a:xfrm>
          <a:prstGeom prst="ellipse">
            <a:avLst/>
          </a:prstGeom>
          <a:ln>
            <a:noFill/>
          </a:ln>
          <a:effectLst>
            <a:softEdge rad="112500"/>
          </a:effectLst>
        </p:spPr>
      </p:pic>
      <p:pic>
        <p:nvPicPr>
          <p:cNvPr id="11" name="Content Placeholder 3" descr="bamboo-towels.jpg"/>
          <p:cNvPicPr>
            <a:picLocks noGrp="1" noChangeAspect="1"/>
          </p:cNvPicPr>
          <p:nvPr>
            <p:ph idx="4294967295"/>
          </p:nvPr>
        </p:nvPicPr>
        <p:blipFill>
          <a:blip r:embed="rId14" cstate="print"/>
          <a:stretch>
            <a:fillRect/>
          </a:stretch>
        </p:blipFill>
        <p:spPr>
          <a:xfrm>
            <a:off x="1007435" y="2084851"/>
            <a:ext cx="2447595" cy="1491451"/>
          </a:xfrm>
          <a:prstGeom prst="ellipse">
            <a:avLst/>
          </a:prstGeom>
          <a:ln>
            <a:noFill/>
          </a:ln>
          <a:effectLst>
            <a:softEdge rad="112500"/>
          </a:effectLst>
        </p:spPr>
      </p:pic>
      <p:pic>
        <p:nvPicPr>
          <p:cNvPr id="13" name="Picture 12" descr="young-bamboo-japan.jpg"/>
          <p:cNvPicPr>
            <a:picLocks noChangeAspect="1"/>
          </p:cNvPicPr>
          <p:nvPr/>
        </p:nvPicPr>
        <p:blipFill>
          <a:blip r:embed="rId15" cstate="print"/>
          <a:stretch>
            <a:fillRect/>
          </a:stretch>
        </p:blipFill>
        <p:spPr>
          <a:xfrm>
            <a:off x="1007436" y="5445224"/>
            <a:ext cx="1198209" cy="982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5410200" y="152400"/>
            <a:ext cx="2661178"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SINGLE STORIED HOUSING</a:t>
            </a:r>
          </a:p>
        </p:txBody>
      </p:sp>
      <p:pic>
        <p:nvPicPr>
          <p:cNvPr id="10245" name="Picture 2" descr="COTTAGE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descr="ROOMGOO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05525" y="1371600"/>
            <a:ext cx="43497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 descr="IMG_098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88239" y="4495801"/>
            <a:ext cx="296703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7" descr="DSC_005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1" y="4495801"/>
            <a:ext cx="5459413"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467600" y="609600"/>
            <a:ext cx="3048000" cy="338138"/>
          </a:xfrm>
          <a:prstGeom prst="rect">
            <a:avLst/>
          </a:prstGeom>
          <a:solidFill>
            <a:schemeClr val="tx2">
              <a:lumMod val="50000"/>
            </a:schemeClr>
          </a:solidFill>
        </p:spPr>
        <p:txBody>
          <a:bodyPr>
            <a:spAutoFit/>
          </a:bodyPr>
          <a:lstStyle/>
          <a:p>
            <a:pPr>
              <a:defRPr/>
            </a:pPr>
            <a:r>
              <a:rPr lang="en-US" sz="1600" dirty="0" err="1"/>
              <a:t>Badriville</a:t>
            </a:r>
            <a:r>
              <a:rPr lang="en-US" sz="1600" dirty="0"/>
              <a:t> Resort-</a:t>
            </a:r>
            <a:r>
              <a:rPr lang="en-US" sz="1600" dirty="0" err="1"/>
              <a:t>Badrinathji</a:t>
            </a:r>
            <a:endParaRPr lang="en-US" sz="1600" dirty="0"/>
          </a:p>
        </p:txBody>
      </p:sp>
    </p:spTree>
    <p:extLst>
      <p:ext uri="{BB962C8B-B14F-4D97-AF65-F5344CB8AC3E}">
        <p14:creationId xmlns:p14="http://schemas.microsoft.com/office/powerpoint/2010/main" val="1534315354"/>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pic>
        <p:nvPicPr>
          <p:cNvPr id="11268" name="Picture 5" descr="restaura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7450" y="1374775"/>
            <a:ext cx="4171950"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view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1371600"/>
            <a:ext cx="4170363"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467600" y="609600"/>
            <a:ext cx="3048000" cy="338138"/>
          </a:xfrm>
          <a:prstGeom prst="rect">
            <a:avLst/>
          </a:prstGeom>
          <a:solidFill>
            <a:schemeClr val="tx2">
              <a:lumMod val="50000"/>
            </a:schemeClr>
          </a:solidFill>
        </p:spPr>
        <p:txBody>
          <a:bodyPr>
            <a:spAutoFit/>
          </a:bodyPr>
          <a:lstStyle/>
          <a:p>
            <a:pPr>
              <a:defRPr/>
            </a:pPr>
            <a:r>
              <a:rPr lang="en-US" sz="1600" dirty="0" err="1"/>
              <a:t>Badriville</a:t>
            </a:r>
            <a:r>
              <a:rPr lang="en-US" sz="1600" dirty="0"/>
              <a:t> Resort-</a:t>
            </a:r>
            <a:r>
              <a:rPr lang="en-US" sz="1600" dirty="0" err="1"/>
              <a:t>Badrinathji</a:t>
            </a:r>
            <a:endParaRPr lang="en-US" sz="1600" dirty="0"/>
          </a:p>
        </p:txBody>
      </p:sp>
      <p:pic>
        <p:nvPicPr>
          <p:cNvPr id="11271" name="Picture 1" descr="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1100" y="4495801"/>
            <a:ext cx="29083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Verandah.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1" y="4495801"/>
            <a:ext cx="2754313"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5410200" y="152400"/>
            <a:ext cx="2661178"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SINGLE STORIED HOUSING</a:t>
            </a:r>
          </a:p>
        </p:txBody>
      </p:sp>
      <p:pic>
        <p:nvPicPr>
          <p:cNvPr id="11274" name="Picture 15" descr="IMG_0792c.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495801"/>
            <a:ext cx="26289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4458"/>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12" name="TextBox 11"/>
          <p:cNvSpPr txBox="1"/>
          <p:nvPr/>
        </p:nvSpPr>
        <p:spPr>
          <a:xfrm>
            <a:off x="7772400" y="609600"/>
            <a:ext cx="2743200" cy="338138"/>
          </a:xfrm>
          <a:prstGeom prst="rect">
            <a:avLst/>
          </a:prstGeom>
          <a:solidFill>
            <a:schemeClr val="tx2">
              <a:lumMod val="50000"/>
            </a:schemeClr>
          </a:solidFill>
        </p:spPr>
        <p:txBody>
          <a:bodyPr>
            <a:spAutoFit/>
          </a:bodyPr>
          <a:lstStyle/>
          <a:p>
            <a:pPr>
              <a:defRPr/>
            </a:pPr>
            <a:r>
              <a:rPr lang="en-US" sz="1600" dirty="0" err="1"/>
              <a:t>Senalaya-Juleri-Rishikesh</a:t>
            </a:r>
            <a:endParaRPr lang="en-US" sz="1600" dirty="0"/>
          </a:p>
        </p:txBody>
      </p:sp>
      <p:sp>
        <p:nvSpPr>
          <p:cNvPr id="11" name="TextBox 10"/>
          <p:cNvSpPr txBox="1">
            <a:spLocks noChangeArrowheads="1"/>
          </p:cNvSpPr>
          <p:nvPr/>
        </p:nvSpPr>
        <p:spPr bwMode="auto">
          <a:xfrm>
            <a:off x="5410200" y="152400"/>
            <a:ext cx="2661178"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SINGLE STORIED HOUSING</a:t>
            </a:r>
          </a:p>
        </p:txBody>
      </p:sp>
      <p:pic>
        <p:nvPicPr>
          <p:cNvPr id="12294" name="Picture 3" descr="HOUSE-VIEW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4704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4" descr="DSC_001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79564"/>
            <a:ext cx="467995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7" descr="IMG_20150105_14220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7038" y="1579564"/>
            <a:ext cx="3509962"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2" descr="IMG-20140729-WA001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40600" y="4470400"/>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3" descr="IMG_20140304_13033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470400"/>
            <a:ext cx="16764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075635"/>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12" name="TextBox 11"/>
          <p:cNvSpPr txBox="1"/>
          <p:nvPr/>
        </p:nvSpPr>
        <p:spPr>
          <a:xfrm>
            <a:off x="6629400" y="609600"/>
            <a:ext cx="3886200" cy="338138"/>
          </a:xfrm>
          <a:prstGeom prst="rect">
            <a:avLst/>
          </a:prstGeom>
          <a:solidFill>
            <a:schemeClr val="tx2">
              <a:lumMod val="50000"/>
            </a:schemeClr>
          </a:solidFill>
        </p:spPr>
        <p:txBody>
          <a:bodyPr>
            <a:spAutoFit/>
          </a:bodyPr>
          <a:lstStyle>
            <a:lvl1pPr eaLnBrk="0" hangingPunct="0">
              <a:defRPr>
                <a:solidFill>
                  <a:schemeClr val="tx1"/>
                </a:solidFill>
                <a:latin typeface="Century Schoolbook" pitchFamily="18" charset="0"/>
                <a:ea typeface="MS PGothic" pitchFamily="34" charset="-128"/>
              </a:defRPr>
            </a:lvl1pPr>
            <a:lvl2pPr marL="742950" indent="-285750" eaLnBrk="0" hangingPunct="0">
              <a:defRPr>
                <a:solidFill>
                  <a:schemeClr val="tx1"/>
                </a:solidFill>
                <a:latin typeface="Century Schoolbook" pitchFamily="18" charset="0"/>
                <a:ea typeface="MS PGothic" pitchFamily="34" charset="-128"/>
              </a:defRPr>
            </a:lvl2pPr>
            <a:lvl3pPr marL="1143000" indent="-228600" eaLnBrk="0" hangingPunct="0">
              <a:defRPr>
                <a:solidFill>
                  <a:schemeClr val="tx1"/>
                </a:solidFill>
                <a:latin typeface="Century Schoolbook" pitchFamily="18" charset="0"/>
                <a:ea typeface="MS PGothic" pitchFamily="34" charset="-128"/>
              </a:defRPr>
            </a:lvl3pPr>
            <a:lvl4pPr marL="1600200" indent="-228600" eaLnBrk="0" hangingPunct="0">
              <a:defRPr>
                <a:solidFill>
                  <a:schemeClr val="tx1"/>
                </a:solidFill>
                <a:latin typeface="Century Schoolbook" pitchFamily="18" charset="0"/>
                <a:ea typeface="MS PGothic" pitchFamily="34" charset="-128"/>
              </a:defRPr>
            </a:lvl4pPr>
            <a:lvl5pPr marL="2057400" indent="-228600" eaLnBrk="0" hangingPunct="0">
              <a:defRPr>
                <a:solidFill>
                  <a:schemeClr val="tx1"/>
                </a:solidFill>
                <a:latin typeface="Century Schoolbook"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Century Schoolbook"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Century Schoolbook"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Century Schoolbook"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Century Schoolbook" pitchFamily="18" charset="0"/>
                <a:ea typeface="MS PGothic" pitchFamily="34" charset="-128"/>
              </a:defRPr>
            </a:lvl9pPr>
          </a:lstStyle>
          <a:p>
            <a:pPr eaLnBrk="1" hangingPunct="1">
              <a:defRPr/>
            </a:pPr>
            <a:r>
              <a:rPr lang="en-US" sz="1600"/>
              <a:t>Tanjun Founder</a:t>
            </a:r>
            <a:r>
              <a:rPr lang="en-US" altLang="en-US" sz="1600"/>
              <a:t>’</a:t>
            </a:r>
            <a:r>
              <a:rPr lang="en-US" sz="1600"/>
              <a:t>s Outhouse-Dehradun</a:t>
            </a:r>
          </a:p>
        </p:txBody>
      </p:sp>
      <p:sp>
        <p:nvSpPr>
          <p:cNvPr id="11" name="TextBox 10"/>
          <p:cNvSpPr txBox="1">
            <a:spLocks noChangeArrowheads="1"/>
          </p:cNvSpPr>
          <p:nvPr/>
        </p:nvSpPr>
        <p:spPr bwMode="auto">
          <a:xfrm>
            <a:off x="5410200" y="152400"/>
            <a:ext cx="2661178"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SINGLE STORIED HOUSING</a:t>
            </a:r>
          </a:p>
        </p:txBody>
      </p:sp>
      <p:pic>
        <p:nvPicPr>
          <p:cNvPr id="13318" name="Picture 1" descr="IMG-20150529-WA00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4838701"/>
            <a:ext cx="34290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WEB-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1371600"/>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9" descr="IMG_128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4500" y="4838701"/>
            <a:ext cx="25273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5" descr="ROOM-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86488" y="1373189"/>
            <a:ext cx="44053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9" descr="NIGHT-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97488" y="48387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307345"/>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7467601" y="152400"/>
            <a:ext cx="1087157"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HOUSING</a:t>
            </a:r>
          </a:p>
        </p:txBody>
      </p:sp>
      <p:sp>
        <p:nvSpPr>
          <p:cNvPr id="11" name="TextBox 10"/>
          <p:cNvSpPr txBox="1">
            <a:spLocks noChangeArrowheads="1"/>
          </p:cNvSpPr>
          <p:nvPr/>
        </p:nvSpPr>
        <p:spPr bwMode="auto">
          <a:xfrm>
            <a:off x="5334000" y="152400"/>
            <a:ext cx="2770182"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DOUBLE STORIED HOUSING</a:t>
            </a:r>
          </a:p>
        </p:txBody>
      </p:sp>
      <p:sp>
        <p:nvSpPr>
          <p:cNvPr id="14" name="TextBox 13"/>
          <p:cNvSpPr txBox="1"/>
          <p:nvPr/>
        </p:nvSpPr>
        <p:spPr>
          <a:xfrm>
            <a:off x="7467600" y="609600"/>
            <a:ext cx="3048000" cy="338138"/>
          </a:xfrm>
          <a:prstGeom prst="rect">
            <a:avLst/>
          </a:prstGeom>
          <a:solidFill>
            <a:schemeClr val="tx2">
              <a:lumMod val="50000"/>
            </a:schemeClr>
          </a:solidFill>
        </p:spPr>
        <p:txBody>
          <a:bodyPr>
            <a:spAutoFit/>
          </a:bodyPr>
          <a:lstStyle/>
          <a:p>
            <a:pPr>
              <a:defRPr/>
            </a:pPr>
            <a:r>
              <a:rPr lang="en-US" sz="1600" dirty="0" err="1"/>
              <a:t>Badriville</a:t>
            </a:r>
            <a:r>
              <a:rPr lang="en-US" sz="1600" dirty="0"/>
              <a:t> Resort-</a:t>
            </a:r>
            <a:r>
              <a:rPr lang="en-US" sz="1600" dirty="0" err="1"/>
              <a:t>Badrinathji</a:t>
            </a:r>
            <a:endParaRPr lang="en-US" sz="1600" dirty="0"/>
          </a:p>
        </p:txBody>
      </p:sp>
      <p:pic>
        <p:nvPicPr>
          <p:cNvPr id="14343" name="Picture 2" descr="_MG_00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1"/>
            <a:ext cx="45720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descr="_MG_01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4114800"/>
            <a:ext cx="3429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4" descr="14c594aa-1155-4376-9684-b43d037a97d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1148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7" descr="A-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038600"/>
            <a:ext cx="1752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4" descr="c96cf76b-4be2-4889-b0a2-bd39f8ecc206.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83363" y="1371600"/>
            <a:ext cx="374491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597861"/>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6" descr="725d04f1-145f-4897-b01f-62898427de4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695826"/>
            <a:ext cx="22860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8" descr="TANJUN CURVES TRANSPARENT REVERSE.ai"/>
          <p:cNvPicPr>
            <a:picLocks noChangeAspect="1"/>
          </p:cNvPicPr>
          <p:nvPr/>
        </p:nvPicPr>
        <p:blipFill>
          <a:blip r:embed="rId3"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6364"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pic>
        <p:nvPicPr>
          <p:cNvPr id="15365" name="Picture 24" descr="PHOTO-2018-05-17-18-50-32[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95400"/>
            <a:ext cx="39258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25" descr="APIC-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7" descr="IMG_036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84438" y="4708526"/>
            <a:ext cx="155416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p:nvPr/>
        </p:nvSpPr>
        <p:spPr>
          <a:xfrm>
            <a:off x="7467600" y="609601"/>
            <a:ext cx="3048000" cy="354013"/>
          </a:xfrm>
          <a:prstGeom prst="rect">
            <a:avLst/>
          </a:prstGeom>
          <a:solidFill>
            <a:schemeClr val="tx2">
              <a:lumMod val="50000"/>
            </a:schemeClr>
          </a:solidFill>
        </p:spPr>
        <p:txBody>
          <a:bodyPr>
            <a:spAutoFit/>
          </a:bodyPr>
          <a:lstStyle/>
          <a:p>
            <a:pPr>
              <a:defRPr/>
            </a:pPr>
            <a:r>
              <a:rPr lang="en-US" sz="1700" dirty="0"/>
              <a:t>Hotel Silver Arch-</a:t>
            </a:r>
            <a:r>
              <a:rPr lang="en-US" sz="1700" dirty="0" err="1"/>
              <a:t>Mussourie</a:t>
            </a:r>
            <a:endParaRPr lang="en-US" sz="1700" dirty="0"/>
          </a:p>
        </p:txBody>
      </p:sp>
      <p:pic>
        <p:nvPicPr>
          <p:cNvPr id="15369" name="Picture 29" descr="IMG_088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19601" y="4695826"/>
            <a:ext cx="27797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a:spLocks noChangeArrowheads="1"/>
          </p:cNvSpPr>
          <p:nvPr/>
        </p:nvSpPr>
        <p:spPr bwMode="auto">
          <a:xfrm>
            <a:off x="5334000" y="152400"/>
            <a:ext cx="2770182"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DOUBLE STORIED HOUSING</a:t>
            </a:r>
          </a:p>
        </p:txBody>
      </p:sp>
    </p:spTree>
    <p:extLst>
      <p:ext uri="{BB962C8B-B14F-4D97-AF65-F5344CB8AC3E}">
        <p14:creationId xmlns:p14="http://schemas.microsoft.com/office/powerpoint/2010/main" val="3314967766"/>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7467601" y="152400"/>
            <a:ext cx="1087157"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HOUSING</a:t>
            </a:r>
          </a:p>
        </p:txBody>
      </p:sp>
      <p:sp>
        <p:nvSpPr>
          <p:cNvPr id="11" name="TextBox 10"/>
          <p:cNvSpPr txBox="1">
            <a:spLocks noChangeArrowheads="1"/>
          </p:cNvSpPr>
          <p:nvPr/>
        </p:nvSpPr>
        <p:spPr bwMode="auto">
          <a:xfrm>
            <a:off x="5334000" y="152400"/>
            <a:ext cx="2770182"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DOUBLE STORIED HOUSING</a:t>
            </a:r>
          </a:p>
        </p:txBody>
      </p:sp>
      <p:sp>
        <p:nvSpPr>
          <p:cNvPr id="13" name="TextBox 12"/>
          <p:cNvSpPr txBox="1"/>
          <p:nvPr/>
        </p:nvSpPr>
        <p:spPr>
          <a:xfrm>
            <a:off x="7010400" y="609600"/>
            <a:ext cx="3505200" cy="338138"/>
          </a:xfrm>
          <a:prstGeom prst="rect">
            <a:avLst/>
          </a:prstGeom>
          <a:solidFill>
            <a:schemeClr val="tx2">
              <a:lumMod val="50000"/>
            </a:schemeClr>
          </a:solidFill>
        </p:spPr>
        <p:txBody>
          <a:bodyPr>
            <a:spAutoFit/>
          </a:bodyPr>
          <a:lstStyle>
            <a:lvl1pPr eaLnBrk="0" hangingPunct="0">
              <a:defRPr>
                <a:solidFill>
                  <a:schemeClr val="tx1"/>
                </a:solidFill>
                <a:latin typeface="Century Schoolbook" pitchFamily="18" charset="0"/>
                <a:ea typeface="MS PGothic" pitchFamily="34" charset="-128"/>
              </a:defRPr>
            </a:lvl1pPr>
            <a:lvl2pPr marL="742950" indent="-285750" eaLnBrk="0" hangingPunct="0">
              <a:defRPr>
                <a:solidFill>
                  <a:schemeClr val="tx1"/>
                </a:solidFill>
                <a:latin typeface="Century Schoolbook" pitchFamily="18" charset="0"/>
                <a:ea typeface="MS PGothic" pitchFamily="34" charset="-128"/>
              </a:defRPr>
            </a:lvl2pPr>
            <a:lvl3pPr marL="1143000" indent="-228600" eaLnBrk="0" hangingPunct="0">
              <a:defRPr>
                <a:solidFill>
                  <a:schemeClr val="tx1"/>
                </a:solidFill>
                <a:latin typeface="Century Schoolbook" pitchFamily="18" charset="0"/>
                <a:ea typeface="MS PGothic" pitchFamily="34" charset="-128"/>
              </a:defRPr>
            </a:lvl3pPr>
            <a:lvl4pPr marL="1600200" indent="-228600" eaLnBrk="0" hangingPunct="0">
              <a:defRPr>
                <a:solidFill>
                  <a:schemeClr val="tx1"/>
                </a:solidFill>
                <a:latin typeface="Century Schoolbook" pitchFamily="18" charset="0"/>
                <a:ea typeface="MS PGothic" pitchFamily="34" charset="-128"/>
              </a:defRPr>
            </a:lvl4pPr>
            <a:lvl5pPr marL="2057400" indent="-228600" eaLnBrk="0" hangingPunct="0">
              <a:defRPr>
                <a:solidFill>
                  <a:schemeClr val="tx1"/>
                </a:solidFill>
                <a:latin typeface="Century Schoolbook"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Century Schoolbook"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Century Schoolbook"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Century Schoolbook"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Century Schoolbook" pitchFamily="18" charset="0"/>
                <a:ea typeface="MS PGothic" pitchFamily="34" charset="-128"/>
              </a:defRPr>
            </a:lvl9pPr>
          </a:lstStyle>
          <a:p>
            <a:pPr eaLnBrk="1" hangingPunct="1">
              <a:defRPr/>
            </a:pPr>
            <a:r>
              <a:rPr lang="en-US" sz="1600"/>
              <a:t>Tanjun Founder</a:t>
            </a:r>
            <a:r>
              <a:rPr lang="en-US" altLang="en-US" sz="1600"/>
              <a:t>’</a:t>
            </a:r>
            <a:r>
              <a:rPr lang="en-US" sz="1600"/>
              <a:t>s Home-Dehradun</a:t>
            </a:r>
          </a:p>
        </p:txBody>
      </p:sp>
      <p:pic>
        <p:nvPicPr>
          <p:cNvPr id="16391" name="Picture 1" descr="IMG_14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0101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 descr="IMG_693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336676"/>
            <a:ext cx="570547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5" descr="IMG_674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0289" y="5038725"/>
            <a:ext cx="1309687"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6" descr="9771226c-d3e9-4067-a457-0c5a4e2ce06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00938" y="1292226"/>
            <a:ext cx="3090862"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7" descr="IMG_232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8775" y="5016500"/>
            <a:ext cx="1849438"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42219"/>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5" name="TextBox 4"/>
          <p:cNvSpPr txBox="1">
            <a:spLocks noChangeArrowheads="1"/>
          </p:cNvSpPr>
          <p:nvPr/>
        </p:nvSpPr>
        <p:spPr bwMode="auto">
          <a:xfrm>
            <a:off x="6357939" y="152400"/>
            <a:ext cx="1978427"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CAPSULE HOUSING</a:t>
            </a:r>
          </a:p>
        </p:txBody>
      </p:sp>
      <p:pic>
        <p:nvPicPr>
          <p:cNvPr id="17413" name="Picture 1" descr="BEST NI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1295400"/>
            <a:ext cx="43799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descr="BEST INDOO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4764" y="1295400"/>
            <a:ext cx="41608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AWEB-5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800601"/>
            <a:ext cx="27432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7" descr="AWEB-6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4800601"/>
            <a:ext cx="27432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8" descr="AWEB-1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800600"/>
            <a:ext cx="27447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090743"/>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5" name="TextBox 4"/>
          <p:cNvSpPr txBox="1">
            <a:spLocks noChangeArrowheads="1"/>
          </p:cNvSpPr>
          <p:nvPr/>
        </p:nvSpPr>
        <p:spPr bwMode="auto">
          <a:xfrm>
            <a:off x="6713539" y="152400"/>
            <a:ext cx="1736373"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MISCY HOUSING</a:t>
            </a:r>
          </a:p>
        </p:txBody>
      </p:sp>
      <p:pic>
        <p:nvPicPr>
          <p:cNvPr id="18437" name="Picture 9" descr="IMG_419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1475" y="1387475"/>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IMG_740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7276" y="1387475"/>
            <a:ext cx="4430713"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5" descr="IMG_737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876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1" descr="WhatsApp Image 2018-12-10 at 12.31.54 AM.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00988" y="4876800"/>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descr="WEB-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41475" y="4876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691592"/>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5943600" y="152400"/>
            <a:ext cx="2303836"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OUTDOOR FURNITURE</a:t>
            </a:r>
          </a:p>
        </p:txBody>
      </p:sp>
      <p:pic>
        <p:nvPicPr>
          <p:cNvPr id="19461" name="Picture 1" descr="IMG_743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4419600"/>
            <a:ext cx="37719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3" descr="IMG-20151019-WA000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6988" y="4419600"/>
            <a:ext cx="2876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6" descr="IMG_742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419600"/>
            <a:ext cx="20510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IMG_682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67500" y="1344614"/>
            <a:ext cx="389890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IMG_098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1343026"/>
            <a:ext cx="48958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95715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0800" y="47005"/>
            <a:ext cx="7620000" cy="584775"/>
          </a:xfrm>
          <a:prstGeom prst="rect">
            <a:avLst/>
          </a:prstGeom>
          <a:noFill/>
        </p:spPr>
        <p:txBody>
          <a:bodyPr wrap="square" rtlCol="0">
            <a:spAutoFit/>
          </a:bodyPr>
          <a:lstStyle/>
          <a:p>
            <a:r>
              <a:rPr lang="en-IN" sz="3200" dirty="0">
                <a:solidFill>
                  <a:schemeClr val="bg1"/>
                </a:solidFill>
                <a:latin typeface="Times New Roman" pitchFamily="18" charset="0"/>
                <a:cs typeface="Times New Roman" pitchFamily="18" charset="0"/>
              </a:rPr>
              <a:t>Potential economic contribution of bamboo  </a:t>
            </a:r>
          </a:p>
        </p:txBody>
      </p:sp>
      <p:sp>
        <p:nvSpPr>
          <p:cNvPr id="4" name="Text Box 9"/>
          <p:cNvSpPr txBox="1">
            <a:spLocks noChangeArrowheads="1"/>
          </p:cNvSpPr>
          <p:nvPr/>
        </p:nvSpPr>
        <p:spPr bwMode="auto">
          <a:xfrm>
            <a:off x="1828800" y="914401"/>
            <a:ext cx="7620000" cy="1615827"/>
          </a:xfrm>
          <a:prstGeom prst="rect">
            <a:avLst/>
          </a:prstGeom>
          <a:noFill/>
          <a:ln w="9525">
            <a:noFill/>
            <a:miter lim="800000"/>
            <a:headEnd/>
            <a:tailEnd/>
          </a:ln>
          <a:effectLst/>
        </p:spPr>
        <p:txBody>
          <a:bodyPr wrap="square">
            <a:spAutoFit/>
          </a:bodyPr>
          <a:lstStyle/>
          <a:p>
            <a:pPr>
              <a:spcBef>
                <a:spcPct val="50000"/>
              </a:spcBef>
            </a:pPr>
            <a:endParaRPr lang="en-US" dirty="0">
              <a:latin typeface="Times New Roman" pitchFamily="18" charset="0"/>
              <a:cs typeface="Times New Roman" pitchFamily="18" charset="0"/>
            </a:endParaRPr>
          </a:p>
          <a:p>
            <a:pPr>
              <a:spcBef>
                <a:spcPct val="50000"/>
              </a:spcBef>
            </a:pPr>
            <a:r>
              <a:rPr lang="en-US" dirty="0">
                <a:latin typeface="Times New Roman" pitchFamily="18" charset="0"/>
                <a:cs typeface="Times New Roman" pitchFamily="18" charset="0"/>
              </a:rPr>
              <a:t> </a:t>
            </a:r>
          </a:p>
          <a:p>
            <a:pPr>
              <a:spcBef>
                <a:spcPct val="50000"/>
              </a:spcBef>
            </a:pPr>
            <a:endParaRPr lang="en-US" dirty="0">
              <a:latin typeface="Times New Roman" pitchFamily="18" charset="0"/>
              <a:cs typeface="Times New Roman" pitchFamily="18" charset="0"/>
            </a:endParaRPr>
          </a:p>
          <a:p>
            <a:pPr>
              <a:spcBef>
                <a:spcPct val="50000"/>
              </a:spcBef>
            </a:pPr>
            <a:endParaRPr lang="en-US"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xmlns="" id="{9D5C9F67-4BF7-4D3D-9E6A-3F677BBC46CA}"/>
              </a:ext>
            </a:extLst>
          </p:cNvPr>
          <p:cNvGrpSpPr/>
          <p:nvPr/>
        </p:nvGrpSpPr>
        <p:grpSpPr>
          <a:xfrm>
            <a:off x="152400" y="838200"/>
            <a:ext cx="11811000" cy="5867400"/>
            <a:chOff x="1524000" y="1219200"/>
            <a:chExt cx="9144000" cy="5181600"/>
          </a:xfrm>
        </p:grpSpPr>
        <p:pic>
          <p:nvPicPr>
            <p:cNvPr id="5" name="Picture 4" descr="aat"/>
            <p:cNvPicPr>
              <a:picLocks noChangeAspect="1" noChangeArrowheads="1"/>
            </p:cNvPicPr>
            <p:nvPr/>
          </p:nvPicPr>
          <p:blipFill>
            <a:blip r:embed="rId3"/>
            <a:srcRect/>
            <a:stretch>
              <a:fillRect/>
            </a:stretch>
          </p:blipFill>
          <p:spPr bwMode="auto">
            <a:xfrm>
              <a:off x="1524002" y="1219201"/>
              <a:ext cx="3047999" cy="2416823"/>
            </a:xfrm>
            <a:prstGeom prst="rect">
              <a:avLst/>
            </a:prstGeom>
            <a:noFill/>
            <a:ln w="9525">
              <a:noFill/>
              <a:miter lim="800000"/>
              <a:headEnd/>
              <a:tailEnd/>
            </a:ln>
          </p:spPr>
        </p:pic>
        <p:sp>
          <p:nvSpPr>
            <p:cNvPr id="6" name="TextBox 5"/>
            <p:cNvSpPr txBox="1">
              <a:spLocks noChangeArrowheads="1"/>
            </p:cNvSpPr>
            <p:nvPr/>
          </p:nvSpPr>
          <p:spPr bwMode="auto">
            <a:xfrm>
              <a:off x="1524000" y="3276600"/>
              <a:ext cx="3048000" cy="369332"/>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dirty="0">
                  <a:solidFill>
                    <a:schemeClr val="bg1"/>
                  </a:solidFill>
                  <a:latin typeface="Times New Roman" pitchFamily="18" charset="0"/>
                  <a:cs typeface="Times New Roman" pitchFamily="18" charset="0"/>
                </a:rPr>
                <a:t> </a:t>
              </a:r>
              <a:r>
                <a:rPr lang="en-US" sz="1600" b="1" dirty="0">
                  <a:solidFill>
                    <a:schemeClr val="bg1"/>
                  </a:solidFill>
                  <a:latin typeface="Times New Roman" pitchFamily="18" charset="0"/>
                  <a:cs typeface="Times New Roman" pitchFamily="18" charset="0"/>
                </a:rPr>
                <a:t>Bamboo Furniture - 3625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pic>
          <p:nvPicPr>
            <p:cNvPr id="7" name="Picture 5" descr="PRECISION FARMING IN BAMBOON - Dr BARATHI GROWMORE BIOTECH e"/>
            <p:cNvPicPr>
              <a:picLocks noChangeAspect="1" noChangeArrowheads="1"/>
            </p:cNvPicPr>
            <p:nvPr/>
          </p:nvPicPr>
          <p:blipFill>
            <a:blip r:embed="rId4"/>
            <a:srcRect/>
            <a:stretch>
              <a:fillRect/>
            </a:stretch>
          </p:blipFill>
          <p:spPr bwMode="auto">
            <a:xfrm>
              <a:off x="4724400" y="1219200"/>
              <a:ext cx="2895600" cy="2438400"/>
            </a:xfrm>
            <a:prstGeom prst="rect">
              <a:avLst/>
            </a:prstGeom>
            <a:noFill/>
          </p:spPr>
        </p:pic>
        <p:pic>
          <p:nvPicPr>
            <p:cNvPr id="8" name="Picture 6" descr="PRECISION FARMING IN BAMBOON - Dr BARATHI GROWMORE BIOTECH e"/>
            <p:cNvPicPr>
              <a:picLocks noChangeAspect="1" noChangeArrowheads="1"/>
            </p:cNvPicPr>
            <p:nvPr/>
          </p:nvPicPr>
          <p:blipFill>
            <a:blip r:embed="rId5"/>
            <a:srcRect/>
            <a:stretch>
              <a:fillRect/>
            </a:stretch>
          </p:blipFill>
          <p:spPr bwMode="auto">
            <a:xfrm>
              <a:off x="7696200" y="1219200"/>
              <a:ext cx="2971800" cy="2438400"/>
            </a:xfrm>
            <a:prstGeom prst="rect">
              <a:avLst/>
            </a:prstGeom>
            <a:noFill/>
          </p:spPr>
        </p:pic>
        <p:sp>
          <p:nvSpPr>
            <p:cNvPr id="9" name="TextBox 8"/>
            <p:cNvSpPr txBox="1">
              <a:spLocks noChangeArrowheads="1"/>
            </p:cNvSpPr>
            <p:nvPr/>
          </p:nvSpPr>
          <p:spPr bwMode="auto">
            <a:xfrm>
              <a:off x="4724400" y="3276600"/>
              <a:ext cx="2895600" cy="369332"/>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dirty="0">
                  <a:solidFill>
                    <a:schemeClr val="bg1"/>
                  </a:solidFill>
                  <a:latin typeface="Times New Roman" pitchFamily="18" charset="0"/>
                  <a:cs typeface="Times New Roman" pitchFamily="18" charset="0"/>
                </a:rPr>
                <a:t> </a:t>
              </a:r>
              <a:r>
                <a:rPr lang="en-US" sz="1600" b="1" dirty="0">
                  <a:solidFill>
                    <a:schemeClr val="bg1"/>
                  </a:solidFill>
                  <a:latin typeface="Times New Roman" pitchFamily="18" charset="0"/>
                  <a:cs typeface="Times New Roman" pitchFamily="18" charset="0"/>
                </a:rPr>
                <a:t>Bamboo Shoots- 300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sp>
          <p:nvSpPr>
            <p:cNvPr id="10" name="TextBox 9"/>
            <p:cNvSpPr txBox="1">
              <a:spLocks noChangeArrowheads="1"/>
            </p:cNvSpPr>
            <p:nvPr/>
          </p:nvSpPr>
          <p:spPr bwMode="auto">
            <a:xfrm>
              <a:off x="7696200" y="3276600"/>
              <a:ext cx="2971800" cy="369332"/>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dirty="0">
                  <a:solidFill>
                    <a:schemeClr val="bg1"/>
                  </a:solidFill>
                  <a:latin typeface="Times New Roman" pitchFamily="18" charset="0"/>
                  <a:cs typeface="Times New Roman" pitchFamily="18" charset="0"/>
                </a:rPr>
                <a:t> </a:t>
              </a:r>
              <a:r>
                <a:rPr lang="en-US" sz="1600" b="1" dirty="0">
                  <a:solidFill>
                    <a:schemeClr val="bg1"/>
                  </a:solidFill>
                  <a:latin typeface="Times New Roman" pitchFamily="18" charset="0"/>
                  <a:cs typeface="Times New Roman" pitchFamily="18" charset="0"/>
                </a:rPr>
                <a:t>Bamboo Flooring- 1950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pic>
          <p:nvPicPr>
            <p:cNvPr id="11" name="Picture 2"/>
            <p:cNvPicPr>
              <a:picLocks noChangeAspect="1" noChangeArrowheads="1"/>
            </p:cNvPicPr>
            <p:nvPr/>
          </p:nvPicPr>
          <p:blipFill>
            <a:blip r:embed="rId6"/>
            <a:srcRect/>
            <a:stretch>
              <a:fillRect/>
            </a:stretch>
          </p:blipFill>
          <p:spPr bwMode="auto">
            <a:xfrm>
              <a:off x="1524000" y="3962400"/>
              <a:ext cx="3048000" cy="2438400"/>
            </a:xfrm>
            <a:prstGeom prst="rect">
              <a:avLst/>
            </a:prstGeom>
            <a:noFill/>
            <a:ln w="9525">
              <a:noFill/>
              <a:miter lim="800000"/>
              <a:headEnd/>
              <a:tailEnd/>
            </a:ln>
          </p:spPr>
        </p:pic>
        <p:pic>
          <p:nvPicPr>
            <p:cNvPr id="12" name="Picture 5" descr="PRECISION FARMING IN BAMBOON - Dr BARATHI GROWMORE BIOTECH e"/>
            <p:cNvPicPr>
              <a:picLocks noChangeAspect="1" noChangeArrowheads="1"/>
            </p:cNvPicPr>
            <p:nvPr/>
          </p:nvPicPr>
          <p:blipFill>
            <a:blip r:embed="rId7"/>
            <a:srcRect/>
            <a:stretch>
              <a:fillRect/>
            </a:stretch>
          </p:blipFill>
          <p:spPr bwMode="auto">
            <a:xfrm>
              <a:off x="4724400" y="3962400"/>
              <a:ext cx="2895600" cy="2438400"/>
            </a:xfrm>
            <a:prstGeom prst="rect">
              <a:avLst/>
            </a:prstGeom>
            <a:noFill/>
          </p:spPr>
        </p:pic>
        <p:pic>
          <p:nvPicPr>
            <p:cNvPr id="13" name="Picture 5" descr="PRECISION FARMING IN BAMBOON - Dr BARATHI GROWMORE BIOTECH e"/>
            <p:cNvPicPr>
              <a:picLocks noChangeAspect="1" noChangeArrowheads="1"/>
            </p:cNvPicPr>
            <p:nvPr/>
          </p:nvPicPr>
          <p:blipFill>
            <a:blip r:embed="rId8"/>
            <a:srcRect/>
            <a:stretch>
              <a:fillRect/>
            </a:stretch>
          </p:blipFill>
          <p:spPr bwMode="auto">
            <a:xfrm>
              <a:off x="7721600" y="3962400"/>
              <a:ext cx="2946400" cy="2438400"/>
            </a:xfrm>
            <a:prstGeom prst="rect">
              <a:avLst/>
            </a:prstGeom>
            <a:noFill/>
          </p:spPr>
        </p:pic>
        <p:sp>
          <p:nvSpPr>
            <p:cNvPr id="14" name="TextBox 13"/>
            <p:cNvSpPr txBox="1">
              <a:spLocks noChangeArrowheads="1"/>
            </p:cNvSpPr>
            <p:nvPr/>
          </p:nvSpPr>
          <p:spPr bwMode="auto">
            <a:xfrm>
              <a:off x="7696200" y="6019800"/>
              <a:ext cx="2971800" cy="338554"/>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sz="1600" b="1" dirty="0">
                  <a:solidFill>
                    <a:schemeClr val="bg1"/>
                  </a:solidFill>
                  <a:latin typeface="Times New Roman" pitchFamily="18" charset="0"/>
                  <a:cs typeface="Times New Roman" pitchFamily="18" charset="0"/>
                </a:rPr>
                <a:t>Bamboo Scaffolding – 816Crore </a:t>
              </a:r>
              <a:endParaRPr lang="en-IN" sz="1600" b="1" dirty="0">
                <a:solidFill>
                  <a:schemeClr val="bg1"/>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4724400" y="6019800"/>
              <a:ext cx="2895600" cy="369332"/>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dirty="0">
                  <a:solidFill>
                    <a:schemeClr val="bg1"/>
                  </a:solidFill>
                  <a:latin typeface="Times New Roman" pitchFamily="18" charset="0"/>
                  <a:cs typeface="Times New Roman" pitchFamily="18" charset="0"/>
                </a:rPr>
                <a:t> </a:t>
              </a:r>
              <a:r>
                <a:rPr lang="en-US" sz="1600" b="1" dirty="0">
                  <a:solidFill>
                    <a:schemeClr val="bg1"/>
                  </a:solidFill>
                  <a:latin typeface="Times New Roman" pitchFamily="18" charset="0"/>
                  <a:cs typeface="Times New Roman" pitchFamily="18" charset="0"/>
                </a:rPr>
                <a:t>Bamboo Houses - 1163Crore </a:t>
              </a:r>
              <a:endParaRPr lang="en-IN" sz="1600" b="1" dirty="0">
                <a:solidFill>
                  <a:schemeClr val="bg1"/>
                </a:solidFill>
                <a:latin typeface="Times New Roman" pitchFamily="18" charset="0"/>
                <a:cs typeface="Times New Roman" pitchFamily="18" charset="0"/>
              </a:endParaRPr>
            </a:p>
          </p:txBody>
        </p:sp>
        <p:sp>
          <p:nvSpPr>
            <p:cNvPr id="16" name="TextBox 15"/>
            <p:cNvSpPr txBox="1">
              <a:spLocks noChangeArrowheads="1"/>
            </p:cNvSpPr>
            <p:nvPr/>
          </p:nvSpPr>
          <p:spPr bwMode="auto">
            <a:xfrm>
              <a:off x="1524000" y="6019800"/>
              <a:ext cx="3048000" cy="369332"/>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dirty="0">
                  <a:solidFill>
                    <a:schemeClr val="bg1"/>
                  </a:solidFill>
                  <a:latin typeface="Times New Roman" pitchFamily="18" charset="0"/>
                  <a:cs typeface="Times New Roman" pitchFamily="18" charset="0"/>
                </a:rPr>
                <a:t> </a:t>
              </a:r>
              <a:r>
                <a:rPr lang="en-US" sz="1600" b="1" dirty="0">
                  <a:solidFill>
                    <a:schemeClr val="bg1"/>
                  </a:solidFill>
                  <a:latin typeface="Times New Roman" pitchFamily="18" charset="0"/>
                  <a:cs typeface="Times New Roman" pitchFamily="18" charset="0"/>
                </a:rPr>
                <a:t>Bamboo Pulp- 2088Crore </a:t>
              </a:r>
              <a:endParaRPr lang="en-IN" sz="1600" b="1" dirty="0">
                <a:solidFill>
                  <a:schemeClr val="bg1"/>
                </a:solidFill>
                <a:latin typeface="Times New Roman" pitchFamily="18" charset="0"/>
                <a:cs typeface="Times New Roman" pitchFamily="18" charset="0"/>
              </a:endParaRPr>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7264401" y="152400"/>
            <a:ext cx="1266693"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FURNITURE</a:t>
            </a:r>
          </a:p>
        </p:txBody>
      </p:sp>
      <p:pic>
        <p:nvPicPr>
          <p:cNvPr id="20485" name="Picture 10" descr="IMG_004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5826" y="1447801"/>
            <a:ext cx="4549775"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CIMG067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724400"/>
            <a:ext cx="25717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2" descr="CIMG033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4724400"/>
            <a:ext cx="2641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4" descr="IMG_001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9576" y="1447800"/>
            <a:ext cx="40497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5" descr="CIMG029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3614" y="4724401"/>
            <a:ext cx="3201987"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386319"/>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6019801" y="152400"/>
            <a:ext cx="2305439"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GAZEBO /  VIEWPOINT</a:t>
            </a:r>
          </a:p>
        </p:txBody>
      </p:sp>
      <p:pic>
        <p:nvPicPr>
          <p:cNvPr id="21509" name="Picture 1" descr="GAZEBO-VIEWPOINT BROCHURE-3.pdf"/>
          <p:cNvPicPr>
            <a:picLocks noChangeAspect="1"/>
          </p:cNvPicPr>
          <p:nvPr/>
        </p:nvPicPr>
        <p:blipFill>
          <a:blip r:embed="rId3">
            <a:extLst>
              <a:ext uri="{28A0092B-C50C-407E-A947-70E740481C1C}">
                <a14:useLocalDpi xmlns:a14="http://schemas.microsoft.com/office/drawing/2010/main" val="0"/>
              </a:ext>
            </a:extLst>
          </a:blip>
          <a:srcRect l="36171" t="3802" r="7433" b="29572"/>
          <a:stretch>
            <a:fillRect/>
          </a:stretch>
        </p:blipFill>
        <p:spPr bwMode="auto">
          <a:xfrm>
            <a:off x="4419600" y="1371600"/>
            <a:ext cx="6115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descr="IMG_77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371600"/>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3" descr="IMG_77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800600"/>
            <a:ext cx="142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044129"/>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7589839" y="152400"/>
            <a:ext cx="1027845"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FENCING</a:t>
            </a:r>
          </a:p>
        </p:txBody>
      </p:sp>
      <p:pic>
        <p:nvPicPr>
          <p:cNvPr id="22533" name="Picture 1" descr="2a6eb038-adcf-48b6-bf8b-80f79b3dee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6114" y="4478338"/>
            <a:ext cx="13604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eccc7002-b8e7-487e-9864-9393537d60d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83100"/>
            <a:ext cx="35814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 descr="IMG_301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354138"/>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4" descr="IMG_537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93126" y="4478339"/>
            <a:ext cx="171767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5" descr="_MG_044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354139"/>
            <a:ext cx="41910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732169"/>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7086600" y="152400"/>
            <a:ext cx="1410964"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HANDICRAFT</a:t>
            </a:r>
          </a:p>
        </p:txBody>
      </p:sp>
      <p:pic>
        <p:nvPicPr>
          <p:cNvPr id="23557" name="Picture 2" descr="56bcf095-394d-4dac-a972-453f66e0600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71600"/>
            <a:ext cx="1401762"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4c4d4b79-ee85-4bf6-af7c-940d067244c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716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descr="36d42008-845f-4fe7-9bcc-b7094d09279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2014" y="1371600"/>
            <a:ext cx="1449387"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6" descr="4793fefd-75fa-4cd3-a370-d72f303b3e2c.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94588" y="1371600"/>
            <a:ext cx="1541462"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7" descr="IMG_777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3603626"/>
            <a:ext cx="4135438"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8" descr="IMG_7769.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1371600"/>
            <a:ext cx="136048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9" descr="a9e42248-7045-4569-b4fb-04bb74bf952c.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69000" y="5181600"/>
            <a:ext cx="370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462781"/>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b0185d23-5e56-4acf-b0cd-bc7af513f6d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20138" y="1387475"/>
            <a:ext cx="17954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8" descr="TANJUN CURVES TRANSPARENT REVERSE.ai"/>
          <p:cNvPicPr>
            <a:picLocks noChangeAspect="1"/>
          </p:cNvPicPr>
          <p:nvPr/>
        </p:nvPicPr>
        <p:blipFill>
          <a:blip r:embed="rId3"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7086600" y="152400"/>
            <a:ext cx="1410964"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HANDICRAFT</a:t>
            </a:r>
          </a:p>
        </p:txBody>
      </p:sp>
      <p:pic>
        <p:nvPicPr>
          <p:cNvPr id="24582" name="Picture 1" descr="3cff8d33-8229-42b5-af8e-b2de43ea183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533650"/>
            <a:ext cx="17526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0" descr="IMG_775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1201" y="4495801"/>
            <a:ext cx="27654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descr="IMG_775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1" y="1371600"/>
            <a:ext cx="12287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descr="IMG_777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387475"/>
            <a:ext cx="388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802566"/>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8"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1676400" y="152400"/>
            <a:ext cx="12271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a:spLocks noChangeArrowheads="1"/>
          </p:cNvSpPr>
          <p:nvPr/>
        </p:nvSpPr>
        <p:spPr bwMode="auto">
          <a:xfrm>
            <a:off x="8991601" y="152400"/>
            <a:ext cx="1209947" cy="369332"/>
          </a:xfrm>
          <a:prstGeom prst="rect">
            <a:avLst/>
          </a:prstGeom>
          <a:solidFill>
            <a:srgbClr val="800000"/>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PRODUCTS</a:t>
            </a:r>
          </a:p>
        </p:txBody>
      </p:sp>
      <p:sp>
        <p:nvSpPr>
          <p:cNvPr id="24" name="TextBox 23"/>
          <p:cNvSpPr txBox="1">
            <a:spLocks noChangeArrowheads="1"/>
          </p:cNvSpPr>
          <p:nvPr/>
        </p:nvSpPr>
        <p:spPr bwMode="auto">
          <a:xfrm>
            <a:off x="6172200" y="152400"/>
            <a:ext cx="2032288" cy="369332"/>
          </a:xfrm>
          <a:prstGeom prst="rect">
            <a:avLst/>
          </a:prstGeom>
          <a:solidFill>
            <a:srgbClr val="665705"/>
          </a:solidFill>
          <a:ln w="9525">
            <a:solidFill>
              <a:srgbClr val="665705"/>
            </a:solidFill>
            <a:miter lim="800000"/>
            <a:headEnd/>
            <a:tailEnd/>
          </a:ln>
          <a:effectLst>
            <a:outerShdw blurRad="50800" dist="38100" dir="2700000" algn="tl" rotWithShape="0">
              <a:srgbClr val="808080">
                <a:alpha val="39999"/>
              </a:srgbClr>
            </a:outerShdw>
          </a:effectLst>
        </p:spPr>
        <p:txBody>
          <a:bodyPr wrap="none">
            <a:spAutoFit/>
          </a:bodyPr>
          <a:lstStyle/>
          <a:p>
            <a:pPr>
              <a:defRPr/>
            </a:pPr>
            <a:r>
              <a:rPr lang="en-US" dirty="0"/>
              <a:t>LIGHTING FIXTURES</a:t>
            </a:r>
          </a:p>
        </p:txBody>
      </p:sp>
      <p:pic>
        <p:nvPicPr>
          <p:cNvPr id="25605" name="Picture 9" descr="956ed3f0-a293-42eb-ae65-0e17479e29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0350" y="1309689"/>
            <a:ext cx="37719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descr="7895b47e-7b0e-4180-90b3-3cc72279257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1309688"/>
            <a:ext cx="4703762"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25775" y="6107113"/>
            <a:ext cx="5607304" cy="369332"/>
          </a:xfrm>
          <a:prstGeom prst="rect">
            <a:avLst/>
          </a:prstGeom>
          <a:noFill/>
        </p:spPr>
        <p:txBody>
          <a:bodyPr wrap="none">
            <a:spAutoFit/>
          </a:bodyPr>
          <a:lstStyle/>
          <a:p>
            <a:pPr>
              <a:defRPr/>
            </a:pPr>
            <a:r>
              <a:rPr lang="en-US" dirty="0">
                <a:solidFill>
                  <a:schemeClr val="bg1">
                    <a:lumMod val="85000"/>
                    <a:lumOff val="15000"/>
                  </a:schemeClr>
                </a:solidFill>
              </a:rPr>
              <a:t>Made by the Bhil Tribal Children of </a:t>
            </a:r>
            <a:r>
              <a:rPr lang="en-US" dirty="0" err="1">
                <a:solidFill>
                  <a:schemeClr val="bg1">
                    <a:lumMod val="85000"/>
                    <a:lumOff val="15000"/>
                  </a:schemeClr>
                </a:solidFill>
              </a:rPr>
              <a:t>Shivganga-Jhabua</a:t>
            </a:r>
            <a:r>
              <a:rPr lang="en-US" dirty="0">
                <a:solidFill>
                  <a:schemeClr val="bg1">
                    <a:lumMod val="85000"/>
                    <a:lumOff val="15000"/>
                  </a:schemeClr>
                </a:solidFill>
              </a:rPr>
              <a:t> M.P.</a:t>
            </a:r>
          </a:p>
        </p:txBody>
      </p:sp>
    </p:spTree>
    <p:extLst>
      <p:ext uri="{BB962C8B-B14F-4D97-AF65-F5344CB8AC3E}">
        <p14:creationId xmlns:p14="http://schemas.microsoft.com/office/powerpoint/2010/main" val="3644493325"/>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00" y="5715001"/>
            <a:ext cx="2806700" cy="1077913"/>
          </a:xfrm>
          <a:prstGeom prst="rect">
            <a:avLst/>
          </a:prstGeom>
          <a:noFill/>
        </p:spPr>
        <p:txBody>
          <a:bodyPr wrap="none">
            <a:spAutoFit/>
          </a:bodyPr>
          <a:lstStyle>
            <a:lvl1pPr eaLnBrk="0" hangingPunct="0">
              <a:defRPr>
                <a:solidFill>
                  <a:schemeClr val="tx1"/>
                </a:solidFill>
                <a:latin typeface="Century Schoolbook" pitchFamily="18" charset="0"/>
                <a:ea typeface="MS PGothic" pitchFamily="34" charset="-128"/>
              </a:defRPr>
            </a:lvl1pPr>
            <a:lvl2pPr marL="742950" indent="-285750" eaLnBrk="0" hangingPunct="0">
              <a:defRPr>
                <a:solidFill>
                  <a:schemeClr val="tx1"/>
                </a:solidFill>
                <a:latin typeface="Century Schoolbook" pitchFamily="18" charset="0"/>
                <a:ea typeface="MS PGothic" pitchFamily="34" charset="-128"/>
              </a:defRPr>
            </a:lvl2pPr>
            <a:lvl3pPr marL="1143000" indent="-228600" eaLnBrk="0" hangingPunct="0">
              <a:defRPr>
                <a:solidFill>
                  <a:schemeClr val="tx1"/>
                </a:solidFill>
                <a:latin typeface="Century Schoolbook" pitchFamily="18" charset="0"/>
                <a:ea typeface="MS PGothic" pitchFamily="34" charset="-128"/>
              </a:defRPr>
            </a:lvl3pPr>
            <a:lvl4pPr marL="1600200" indent="-228600" eaLnBrk="0" hangingPunct="0">
              <a:defRPr>
                <a:solidFill>
                  <a:schemeClr val="tx1"/>
                </a:solidFill>
                <a:latin typeface="Century Schoolbook" pitchFamily="18" charset="0"/>
                <a:ea typeface="MS PGothic" pitchFamily="34" charset="-128"/>
              </a:defRPr>
            </a:lvl4pPr>
            <a:lvl5pPr marL="2057400" indent="-228600" eaLnBrk="0" hangingPunct="0">
              <a:defRPr>
                <a:solidFill>
                  <a:schemeClr val="tx1"/>
                </a:solidFill>
                <a:latin typeface="Century Schoolbook"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Century Schoolbook"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Century Schoolbook"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Century Schoolbook"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Century Schoolbook" pitchFamily="18" charset="0"/>
                <a:ea typeface="MS PGothic" pitchFamily="34" charset="-128"/>
              </a:defRPr>
            </a:lvl9pPr>
          </a:lstStyle>
          <a:p>
            <a:pPr eaLnBrk="1" hangingPunct="1">
              <a:defRPr/>
            </a:pPr>
            <a:r>
              <a:rPr lang="en-US" sz="3200">
                <a:solidFill>
                  <a:srgbClr val="A6A6A6"/>
                </a:solidFill>
                <a:effectLst>
                  <a:outerShdw blurRad="38100" dist="38100" dir="2700000" algn="tl">
                    <a:srgbClr val="000000"/>
                  </a:outerShdw>
                </a:effectLst>
              </a:rPr>
              <a:t>THANK YOU</a:t>
            </a:r>
          </a:p>
          <a:p>
            <a:pPr eaLnBrk="1" hangingPunct="1">
              <a:defRPr/>
            </a:pPr>
            <a:r>
              <a:rPr lang="en-US" sz="3200">
                <a:solidFill>
                  <a:srgbClr val="A6A6A6"/>
                </a:solidFill>
                <a:effectLst>
                  <a:outerShdw blurRad="38100" dist="38100" dir="2700000" algn="tl">
                    <a:srgbClr val="000000"/>
                  </a:outerShdw>
                </a:effectLst>
              </a:rPr>
              <a:t>&amp; JAI HIND</a:t>
            </a:r>
          </a:p>
        </p:txBody>
      </p:sp>
      <p:pic>
        <p:nvPicPr>
          <p:cNvPr id="26627" name="Picture 9" descr="TANJUN CURVES TRANSPARENT REVERSE.ai"/>
          <p:cNvPicPr>
            <a:picLocks noChangeAspect="1"/>
          </p:cNvPicPr>
          <p:nvPr/>
        </p:nvPicPr>
        <p:blipFill>
          <a:blip r:embed="rId2" cstate="print">
            <a:extLst>
              <a:ext uri="{28A0092B-C50C-407E-A947-70E740481C1C}">
                <a14:useLocalDpi xmlns:a14="http://schemas.microsoft.com/office/drawing/2010/main" val="0"/>
              </a:ext>
            </a:extLst>
          </a:blip>
          <a:srcRect l="16731" t="10609" r="21613" b="45020"/>
          <a:stretch>
            <a:fillRect/>
          </a:stretch>
        </p:blipFill>
        <p:spPr bwMode="auto">
          <a:xfrm>
            <a:off x="6594475" y="5867400"/>
            <a:ext cx="8382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8" descr="JOINT-ALL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192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 descr="WhatsApp Image 2018-12-10 at 12.31.54 AM (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219200"/>
            <a:ext cx="274320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11"/>
          <p:cNvSpPr txBox="1">
            <a:spLocks noChangeArrowheads="1"/>
          </p:cNvSpPr>
          <p:nvPr/>
        </p:nvSpPr>
        <p:spPr bwMode="auto">
          <a:xfrm>
            <a:off x="1828801" y="533400"/>
            <a:ext cx="8469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entury Schoolbook" panose="02040604050505020304" pitchFamily="18" charset="0"/>
                <a:ea typeface="MS PGothic" panose="020B0600070205080204" pitchFamily="34" charset="-128"/>
              </a:defRPr>
            </a:lvl1pPr>
            <a:lvl2pPr marL="742950" indent="-285750" eaLnBrk="0" hangingPunct="0">
              <a:defRPr>
                <a:solidFill>
                  <a:schemeClr val="tx1"/>
                </a:solidFill>
                <a:latin typeface="Century Schoolbook" panose="02040604050505020304" pitchFamily="18" charset="0"/>
                <a:ea typeface="MS PGothic" panose="020B0600070205080204" pitchFamily="34" charset="-128"/>
              </a:defRPr>
            </a:lvl2pPr>
            <a:lvl3pPr marL="1143000" indent="-228600" eaLnBrk="0" hangingPunct="0">
              <a:defRPr>
                <a:solidFill>
                  <a:schemeClr val="tx1"/>
                </a:solidFill>
                <a:latin typeface="Century Schoolbook" panose="02040604050505020304" pitchFamily="18" charset="0"/>
                <a:ea typeface="MS PGothic" panose="020B0600070205080204" pitchFamily="34" charset="-128"/>
              </a:defRPr>
            </a:lvl3pPr>
            <a:lvl4pPr marL="1600200" indent="-228600" eaLnBrk="0" hangingPunct="0">
              <a:defRPr>
                <a:solidFill>
                  <a:schemeClr val="tx1"/>
                </a:solidFill>
                <a:latin typeface="Century Schoolbook" panose="02040604050505020304" pitchFamily="18" charset="0"/>
                <a:ea typeface="MS PGothic" panose="020B0600070205080204" pitchFamily="34" charset="-128"/>
              </a:defRPr>
            </a:lvl4pPr>
            <a:lvl5pPr marL="2057400" indent="-228600" eaLnBrk="0" hangingPunct="0">
              <a:defRPr>
                <a:solidFill>
                  <a:schemeClr val="tx1"/>
                </a:solidFill>
                <a:latin typeface="Century Schoolbook" panose="02040604050505020304"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MS PGothic" panose="020B0600070205080204" pitchFamily="34" charset="-128"/>
              </a:defRPr>
            </a:lvl9pPr>
          </a:lstStyle>
          <a:p>
            <a:pPr eaLnBrk="1" hangingPunct="1"/>
            <a:r>
              <a:rPr lang="en-US" altLang="en-US" sz="2000"/>
              <a:t>Let us join our multiple resources to cross the bamboo bridge together</a:t>
            </a:r>
          </a:p>
        </p:txBody>
      </p:sp>
      <p:sp>
        <p:nvSpPr>
          <p:cNvPr id="13" name="TextBox 12"/>
          <p:cNvSpPr txBox="1"/>
          <p:nvPr/>
        </p:nvSpPr>
        <p:spPr>
          <a:xfrm>
            <a:off x="1974850" y="5334000"/>
            <a:ext cx="6966522" cy="338554"/>
          </a:xfrm>
          <a:prstGeom prst="rect">
            <a:avLst/>
          </a:prstGeom>
          <a:noFill/>
        </p:spPr>
        <p:txBody>
          <a:bodyPr wrap="none">
            <a:spAutoFit/>
          </a:bodyPr>
          <a:lstStyle/>
          <a:p>
            <a:pPr>
              <a:defRPr/>
            </a:pPr>
            <a:r>
              <a:rPr lang="en-US" sz="1600" dirty="0">
                <a:solidFill>
                  <a:schemeClr val="bg1">
                    <a:lumMod val="85000"/>
                    <a:lumOff val="15000"/>
                  </a:schemeClr>
                </a:solidFill>
              </a:rPr>
              <a:t>Bamboo Joints Developed by Tanjun &amp; The Tanjun Bamboo bridge in Maharashtra</a:t>
            </a:r>
          </a:p>
        </p:txBody>
      </p:sp>
    </p:spTree>
    <p:extLst>
      <p:ext uri="{BB962C8B-B14F-4D97-AF65-F5344CB8AC3E}">
        <p14:creationId xmlns:p14="http://schemas.microsoft.com/office/powerpoint/2010/main" val="206642692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1100" y="164356"/>
            <a:ext cx="7620000" cy="584775"/>
          </a:xfrm>
          <a:prstGeom prst="rect">
            <a:avLst/>
          </a:prstGeom>
          <a:noFill/>
        </p:spPr>
        <p:txBody>
          <a:bodyPr wrap="square" rtlCol="0">
            <a:spAutoFit/>
          </a:bodyPr>
          <a:lstStyle/>
          <a:p>
            <a:r>
              <a:rPr lang="en-IN" sz="3200" dirty="0">
                <a:solidFill>
                  <a:schemeClr val="bg1"/>
                </a:solidFill>
                <a:latin typeface="Times New Roman" pitchFamily="18" charset="0"/>
                <a:cs typeface="Times New Roman" pitchFamily="18" charset="0"/>
              </a:rPr>
              <a:t>Potential economic contribution of bamboo  </a:t>
            </a:r>
          </a:p>
        </p:txBody>
      </p:sp>
      <p:sp>
        <p:nvSpPr>
          <p:cNvPr id="4" name="Text Box 9"/>
          <p:cNvSpPr txBox="1">
            <a:spLocks noChangeArrowheads="1"/>
          </p:cNvSpPr>
          <p:nvPr/>
        </p:nvSpPr>
        <p:spPr bwMode="auto">
          <a:xfrm>
            <a:off x="1828800" y="914401"/>
            <a:ext cx="7620000" cy="1615827"/>
          </a:xfrm>
          <a:prstGeom prst="rect">
            <a:avLst/>
          </a:prstGeom>
          <a:noFill/>
          <a:ln w="9525">
            <a:noFill/>
            <a:miter lim="800000"/>
            <a:headEnd/>
            <a:tailEnd/>
          </a:ln>
          <a:effectLst/>
        </p:spPr>
        <p:txBody>
          <a:bodyPr wrap="square">
            <a:spAutoFit/>
          </a:bodyPr>
          <a:lstStyle/>
          <a:p>
            <a:pPr>
              <a:spcBef>
                <a:spcPct val="50000"/>
              </a:spcBef>
            </a:pPr>
            <a:endParaRPr lang="en-US" dirty="0">
              <a:latin typeface="Times New Roman" pitchFamily="18" charset="0"/>
              <a:cs typeface="Times New Roman" pitchFamily="18" charset="0"/>
            </a:endParaRPr>
          </a:p>
          <a:p>
            <a:pPr>
              <a:spcBef>
                <a:spcPct val="50000"/>
              </a:spcBef>
            </a:pPr>
            <a:r>
              <a:rPr lang="en-US" dirty="0">
                <a:latin typeface="Times New Roman" pitchFamily="18" charset="0"/>
                <a:cs typeface="Times New Roman" pitchFamily="18" charset="0"/>
              </a:rPr>
              <a:t> </a:t>
            </a:r>
          </a:p>
          <a:p>
            <a:pPr>
              <a:spcBef>
                <a:spcPct val="50000"/>
              </a:spcBef>
            </a:pPr>
            <a:endParaRPr lang="en-US" dirty="0">
              <a:latin typeface="Times New Roman" pitchFamily="18" charset="0"/>
              <a:cs typeface="Times New Roman" pitchFamily="18" charset="0"/>
            </a:endParaRPr>
          </a:p>
          <a:p>
            <a:pPr>
              <a:spcBef>
                <a:spcPct val="50000"/>
              </a:spcBef>
            </a:pPr>
            <a:endParaRPr lang="en-US" dirty="0">
              <a:latin typeface="Times New Roman" pitchFamily="18" charset="0"/>
              <a:cs typeface="Times New Roman" pitchFamily="18" charset="0"/>
            </a:endParaRPr>
          </a:p>
        </p:txBody>
      </p:sp>
      <p:grpSp>
        <p:nvGrpSpPr>
          <p:cNvPr id="6" name="Group 5">
            <a:extLst>
              <a:ext uri="{FF2B5EF4-FFF2-40B4-BE49-F238E27FC236}">
                <a16:creationId xmlns:a16="http://schemas.microsoft.com/office/drawing/2014/main" xmlns="" id="{57B779E4-42CF-4152-8577-19125DD87AB1}"/>
              </a:ext>
            </a:extLst>
          </p:cNvPr>
          <p:cNvGrpSpPr/>
          <p:nvPr/>
        </p:nvGrpSpPr>
        <p:grpSpPr>
          <a:xfrm>
            <a:off x="609600" y="749131"/>
            <a:ext cx="11049000" cy="6032669"/>
            <a:chOff x="609600" y="749131"/>
            <a:chExt cx="11049000" cy="6032669"/>
          </a:xfrm>
        </p:grpSpPr>
        <p:pic>
          <p:nvPicPr>
            <p:cNvPr id="17" name="Picture 5" descr="PRECISION FARMING IN BAMBOON - Dr BARATHI GROWMORE BIOTECH e"/>
            <p:cNvPicPr>
              <a:picLocks noChangeAspect="1" noChangeArrowheads="1"/>
            </p:cNvPicPr>
            <p:nvPr/>
          </p:nvPicPr>
          <p:blipFill>
            <a:blip r:embed="rId3"/>
            <a:srcRect/>
            <a:stretch>
              <a:fillRect/>
            </a:stretch>
          </p:blipFill>
          <p:spPr bwMode="auto">
            <a:xfrm>
              <a:off x="609600" y="749131"/>
              <a:ext cx="3590925" cy="2757792"/>
            </a:xfrm>
            <a:prstGeom prst="rect">
              <a:avLst/>
            </a:prstGeom>
            <a:noFill/>
          </p:spPr>
        </p:pic>
        <p:sp>
          <p:nvSpPr>
            <p:cNvPr id="18" name="TextBox 17"/>
            <p:cNvSpPr txBox="1">
              <a:spLocks noChangeArrowheads="1"/>
            </p:cNvSpPr>
            <p:nvPr/>
          </p:nvSpPr>
          <p:spPr bwMode="auto">
            <a:xfrm>
              <a:off x="609600" y="3076018"/>
              <a:ext cx="3590925" cy="382899"/>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sz="1600" b="1" dirty="0">
                  <a:solidFill>
                    <a:schemeClr val="bg1"/>
                  </a:solidFill>
                  <a:latin typeface="Times New Roman" pitchFamily="18" charset="0"/>
                  <a:cs typeface="Times New Roman" pitchFamily="18" charset="0"/>
                </a:rPr>
                <a:t>Bamboo Shoots- 300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pic>
          <p:nvPicPr>
            <p:cNvPr id="19" name="Picture 5" descr="PRECISION FARMING IN BAMBOON - Dr BARATHI GROWMORE BIOTECH e"/>
            <p:cNvPicPr>
              <a:picLocks noChangeAspect="1" noChangeArrowheads="1"/>
            </p:cNvPicPr>
            <p:nvPr/>
          </p:nvPicPr>
          <p:blipFill>
            <a:blip r:embed="rId4"/>
            <a:srcRect/>
            <a:stretch>
              <a:fillRect/>
            </a:stretch>
          </p:blipFill>
          <p:spPr bwMode="auto">
            <a:xfrm>
              <a:off x="4292600" y="749131"/>
              <a:ext cx="3683000" cy="2757792"/>
            </a:xfrm>
            <a:prstGeom prst="rect">
              <a:avLst/>
            </a:prstGeom>
            <a:noFill/>
          </p:spPr>
        </p:pic>
        <p:pic>
          <p:nvPicPr>
            <p:cNvPr id="20" name="Picture 5" descr="PRECISION FARMING IN BAMBOON - Dr BARATHI GROWMORE BIOTECH e"/>
            <p:cNvPicPr>
              <a:picLocks noChangeAspect="1" noChangeArrowheads="1"/>
            </p:cNvPicPr>
            <p:nvPr/>
          </p:nvPicPr>
          <p:blipFill>
            <a:blip r:embed="rId5"/>
            <a:srcRect/>
            <a:stretch>
              <a:fillRect/>
            </a:stretch>
          </p:blipFill>
          <p:spPr bwMode="auto">
            <a:xfrm>
              <a:off x="8067675" y="749131"/>
              <a:ext cx="3590925" cy="2757792"/>
            </a:xfrm>
            <a:prstGeom prst="rect">
              <a:avLst/>
            </a:prstGeom>
            <a:noFill/>
          </p:spPr>
        </p:pic>
        <p:sp>
          <p:nvSpPr>
            <p:cNvPr id="22" name="TextBox 21"/>
            <p:cNvSpPr txBox="1">
              <a:spLocks noChangeArrowheads="1"/>
            </p:cNvSpPr>
            <p:nvPr/>
          </p:nvSpPr>
          <p:spPr bwMode="auto">
            <a:xfrm>
              <a:off x="4384675" y="3124200"/>
              <a:ext cx="3590925" cy="338554"/>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sz="1600" b="1" dirty="0">
                  <a:solidFill>
                    <a:schemeClr val="bg1"/>
                  </a:solidFill>
                  <a:latin typeface="Times New Roman" pitchFamily="18" charset="0"/>
                  <a:cs typeface="Times New Roman" pitchFamily="18" charset="0"/>
                </a:rPr>
                <a:t>Bamboo Incense Sticks – 300 Crore </a:t>
              </a:r>
              <a:endParaRPr lang="en-IN" sz="1600" b="1" dirty="0">
                <a:solidFill>
                  <a:schemeClr val="bg1"/>
                </a:solidFill>
                <a:latin typeface="Times New Roman" pitchFamily="18" charset="0"/>
                <a:cs typeface="Times New Roman" pitchFamily="18" charset="0"/>
              </a:endParaRPr>
            </a:p>
          </p:txBody>
        </p:sp>
        <p:sp>
          <p:nvSpPr>
            <p:cNvPr id="23" name="TextBox 22"/>
            <p:cNvSpPr txBox="1">
              <a:spLocks noChangeArrowheads="1"/>
            </p:cNvSpPr>
            <p:nvPr/>
          </p:nvSpPr>
          <p:spPr bwMode="auto">
            <a:xfrm>
              <a:off x="8067675" y="3162199"/>
              <a:ext cx="3590925" cy="382899"/>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sz="1600" b="1" dirty="0">
                  <a:solidFill>
                    <a:schemeClr val="bg1"/>
                  </a:solidFill>
                  <a:latin typeface="Times New Roman" pitchFamily="18" charset="0"/>
                  <a:cs typeface="Times New Roman" pitchFamily="18" charset="0"/>
                </a:rPr>
                <a:t>Railways - 3408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pic>
          <p:nvPicPr>
            <p:cNvPr id="24" name="Picture 5" descr="PRECISION FARMING IN BAMBOON - Dr BARATHI GROWMORE BIOTECH e"/>
            <p:cNvPicPr>
              <a:picLocks noChangeAspect="1" noChangeArrowheads="1"/>
            </p:cNvPicPr>
            <p:nvPr/>
          </p:nvPicPr>
          <p:blipFill>
            <a:blip r:embed="rId6"/>
            <a:srcRect/>
            <a:stretch>
              <a:fillRect/>
            </a:stretch>
          </p:blipFill>
          <p:spPr bwMode="auto">
            <a:xfrm>
              <a:off x="609600" y="3851646"/>
              <a:ext cx="3683000" cy="2908608"/>
            </a:xfrm>
            <a:prstGeom prst="rect">
              <a:avLst/>
            </a:prstGeom>
            <a:noFill/>
          </p:spPr>
        </p:pic>
        <p:pic>
          <p:nvPicPr>
            <p:cNvPr id="25" name="Picture 5" descr="PRECISION FARMING IN BAMBOON - Dr BARATHI GROWMORE BIOTECH e"/>
            <p:cNvPicPr>
              <a:picLocks noChangeAspect="1" noChangeArrowheads="1"/>
            </p:cNvPicPr>
            <p:nvPr/>
          </p:nvPicPr>
          <p:blipFill>
            <a:blip r:embed="rId7" cstate="print"/>
            <a:srcRect/>
            <a:stretch>
              <a:fillRect/>
            </a:stretch>
          </p:blipFill>
          <p:spPr bwMode="auto">
            <a:xfrm>
              <a:off x="4476750" y="3937827"/>
              <a:ext cx="3498850" cy="2843973"/>
            </a:xfrm>
            <a:prstGeom prst="rect">
              <a:avLst/>
            </a:prstGeom>
            <a:noFill/>
          </p:spPr>
        </p:pic>
        <p:pic>
          <p:nvPicPr>
            <p:cNvPr id="26" name="Picture 5" descr="PRECISION FARMING IN BAMBOON - Dr BARATHI GROWMORE BIOTECH e"/>
            <p:cNvPicPr>
              <a:picLocks noChangeAspect="1" noChangeArrowheads="1"/>
            </p:cNvPicPr>
            <p:nvPr/>
          </p:nvPicPr>
          <p:blipFill>
            <a:blip r:embed="rId8"/>
            <a:srcRect/>
            <a:stretch>
              <a:fillRect/>
            </a:stretch>
          </p:blipFill>
          <p:spPr bwMode="auto">
            <a:xfrm>
              <a:off x="8067675" y="3937827"/>
              <a:ext cx="3590925" cy="2843973"/>
            </a:xfrm>
            <a:prstGeom prst="rect">
              <a:avLst/>
            </a:prstGeom>
            <a:noFill/>
          </p:spPr>
        </p:pic>
        <p:sp>
          <p:nvSpPr>
            <p:cNvPr id="27" name="TextBox 26"/>
            <p:cNvSpPr txBox="1">
              <a:spLocks noChangeArrowheads="1"/>
            </p:cNvSpPr>
            <p:nvPr/>
          </p:nvSpPr>
          <p:spPr bwMode="auto">
            <a:xfrm>
              <a:off x="609600" y="6350895"/>
              <a:ext cx="3683000" cy="382899"/>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sz="1600" b="1" dirty="0">
                  <a:solidFill>
                    <a:schemeClr val="bg1"/>
                  </a:solidFill>
                  <a:latin typeface="Times New Roman" pitchFamily="18" charset="0"/>
                  <a:cs typeface="Times New Roman" pitchFamily="18" charset="0"/>
                </a:rPr>
                <a:t>Bamboo for road - 274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sp>
          <p:nvSpPr>
            <p:cNvPr id="28" name="TextBox 27"/>
            <p:cNvSpPr txBox="1">
              <a:spLocks noChangeArrowheads="1"/>
            </p:cNvSpPr>
            <p:nvPr/>
          </p:nvSpPr>
          <p:spPr bwMode="auto">
            <a:xfrm>
              <a:off x="4476750" y="6350895"/>
              <a:ext cx="3498850" cy="382899"/>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sz="1600" b="1" dirty="0">
                  <a:solidFill>
                    <a:schemeClr val="bg1"/>
                  </a:solidFill>
                  <a:latin typeface="Times New Roman" pitchFamily="18" charset="0"/>
                  <a:cs typeface="Times New Roman" pitchFamily="18" charset="0"/>
                </a:rPr>
                <a:t>Wood substitute – 274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sp>
          <p:nvSpPr>
            <p:cNvPr id="29" name="TextBox 28"/>
            <p:cNvSpPr txBox="1">
              <a:spLocks noChangeArrowheads="1"/>
            </p:cNvSpPr>
            <p:nvPr/>
          </p:nvSpPr>
          <p:spPr bwMode="auto">
            <a:xfrm>
              <a:off x="8067675" y="6350895"/>
              <a:ext cx="3590925" cy="382899"/>
            </a:xfrm>
            <a:prstGeom prst="rect">
              <a:avLst/>
            </a:prstGeom>
            <a:solidFill>
              <a:schemeClr val="tx1">
                <a:alpha val="35001"/>
              </a:schemeClr>
            </a:solidFill>
            <a:ln w="25400" algn="ctr">
              <a:solidFill>
                <a:schemeClr val="tx1"/>
              </a:solidFill>
              <a:miter lim="800000"/>
              <a:headEnd/>
              <a:tailEnd/>
            </a:ln>
          </p:spPr>
          <p:txBody>
            <a:bodyPr wrap="square">
              <a:spAutoFit/>
            </a:bodyPr>
            <a:lstStyle/>
            <a:p>
              <a:pPr algn="ctr"/>
              <a:r>
                <a:rPr lang="en-US" sz="1600" b="1" dirty="0">
                  <a:solidFill>
                    <a:schemeClr val="bg1"/>
                  </a:solidFill>
                  <a:latin typeface="Times New Roman" pitchFamily="18" charset="0"/>
                  <a:cs typeface="Times New Roman" pitchFamily="18" charset="0"/>
                </a:rPr>
                <a:t>Miscellaneous - 300 </a:t>
              </a:r>
              <a:r>
                <a:rPr lang="en-US" sz="1600" b="1" dirty="0" err="1">
                  <a:solidFill>
                    <a:schemeClr val="bg1"/>
                  </a:solidFill>
                  <a:latin typeface="Times New Roman" pitchFamily="18" charset="0"/>
                  <a:cs typeface="Times New Roman" pitchFamily="18" charset="0"/>
                </a:rPr>
                <a:t>Crore</a:t>
              </a:r>
              <a:r>
                <a:rPr lang="en-US" sz="1600" b="1" dirty="0">
                  <a:solidFill>
                    <a:schemeClr val="bg1"/>
                  </a:solidFill>
                  <a:latin typeface="Times New Roman" pitchFamily="18" charset="0"/>
                  <a:cs typeface="Times New Roman" pitchFamily="18" charset="0"/>
                </a:rPr>
                <a:t> </a:t>
              </a:r>
              <a:endParaRPr lang="en-IN" sz="1600" b="1" dirty="0">
                <a:solidFill>
                  <a:schemeClr val="bg1"/>
                </a:solidFill>
                <a:latin typeface="Times New Roman" pitchFamily="18" charset="0"/>
                <a:cs typeface="Times New Roman" pitchFamily="18"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355517982"/>
              </p:ext>
            </p:extLst>
          </p:nvPr>
        </p:nvGraphicFramePr>
        <p:xfrm>
          <a:off x="203200" y="1066800"/>
          <a:ext cx="117856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90600" y="152400"/>
            <a:ext cx="10668000" cy="584775"/>
          </a:xfrm>
          <a:prstGeom prst="rect">
            <a:avLst/>
          </a:prstGeom>
          <a:noFill/>
        </p:spPr>
        <p:txBody>
          <a:bodyPr wrap="square" rtlCol="0">
            <a:spAutoFit/>
          </a:bodyPr>
          <a:lstStyle/>
          <a:p>
            <a:r>
              <a:rPr lang="en-US" sz="3200" b="1" dirty="0">
                <a:solidFill>
                  <a:schemeClr val="bg1"/>
                </a:solidFill>
                <a:latin typeface="Times New Roman" pitchFamily="18" charset="0"/>
                <a:cs typeface="Times New Roman" pitchFamily="18" charset="0"/>
              </a:rPr>
              <a:t>Integration of Bamboo in various federal flagship programs  </a:t>
            </a:r>
            <a:endParaRPr lang="en-IN" sz="32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17972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4"/>
          <p:cNvPicPr>
            <a:picLocks noChangeAspect="1" noChangeArrowheads="1"/>
          </p:cNvPicPr>
          <p:nvPr/>
        </p:nvPicPr>
        <p:blipFill>
          <a:blip r:embed="rId2" cstate="print"/>
          <a:srcRect/>
          <a:stretch>
            <a:fillRect/>
          </a:stretch>
        </p:blipFill>
        <p:spPr bwMode="auto">
          <a:xfrm>
            <a:off x="0" y="0"/>
            <a:ext cx="12192000" cy="6781800"/>
          </a:xfrm>
          <a:prstGeom prst="rect">
            <a:avLst/>
          </a:prstGeom>
          <a:noFill/>
          <a:ln w="9525">
            <a:noFill/>
            <a:miter lim="800000"/>
            <a:headEnd/>
            <a:tailEnd/>
          </a:ln>
        </p:spPr>
      </p:pic>
      <p:sp>
        <p:nvSpPr>
          <p:cNvPr id="2051" name="Text Box 9"/>
          <p:cNvSpPr txBox="1">
            <a:spLocks noChangeArrowheads="1"/>
          </p:cNvSpPr>
          <p:nvPr/>
        </p:nvSpPr>
        <p:spPr bwMode="auto">
          <a:xfrm>
            <a:off x="1981200" y="1597729"/>
            <a:ext cx="8305800" cy="4093428"/>
          </a:xfrm>
          <a:prstGeom prst="rect">
            <a:avLst/>
          </a:prstGeom>
          <a:noFill/>
          <a:ln w="9525">
            <a:noFill/>
            <a:miter lim="800000"/>
            <a:headEnd/>
            <a:tailEnd/>
          </a:ln>
        </p:spPr>
        <p:txBody>
          <a:bodyPr wrap="square">
            <a:spAutoFit/>
          </a:bodyPr>
          <a:lstStyle/>
          <a:p>
            <a:pPr algn="ctr"/>
            <a:endParaRPr lang="en-US" sz="3600" i="1" dirty="0">
              <a:solidFill>
                <a:schemeClr val="bg1"/>
              </a:solidFill>
              <a:effectLst>
                <a:outerShdw blurRad="38100" dist="38100" dir="2700000" algn="tl">
                  <a:srgbClr val="000000">
                    <a:alpha val="43137"/>
                  </a:srgbClr>
                </a:outerShdw>
              </a:effectLst>
            </a:endParaRPr>
          </a:p>
          <a:p>
            <a:pPr algn="ctr"/>
            <a:endParaRPr lang="en-US" sz="3600" i="1" dirty="0">
              <a:solidFill>
                <a:schemeClr val="bg1"/>
              </a:solidFill>
              <a:effectLst>
                <a:outerShdw blurRad="38100" dist="38100" dir="2700000" algn="tl">
                  <a:srgbClr val="000000">
                    <a:alpha val="43137"/>
                  </a:srgbClr>
                </a:outerShdw>
              </a:effectLst>
            </a:endParaRPr>
          </a:p>
          <a:p>
            <a:pPr algn="ctr"/>
            <a:r>
              <a:rPr lang="en-US" sz="4000" dirty="0">
                <a:solidFill>
                  <a:schemeClr val="bg1"/>
                </a:solidFill>
                <a:effectLst>
                  <a:outerShdw blurRad="38100" dist="38100" dir="2700000" algn="tl">
                    <a:srgbClr val="000000">
                      <a:alpha val="43137"/>
                    </a:srgbClr>
                  </a:outerShdw>
                </a:effectLst>
              </a:rPr>
              <a:t>LIVELIHOODS &amp; ENTREPRENEURSHIP OPPORTUNITIES IN BAMBOO SECTOR</a:t>
            </a:r>
          </a:p>
          <a:p>
            <a:pPr algn="ctr"/>
            <a:endParaRPr lang="en-US" sz="3600" i="1" dirty="0">
              <a:solidFill>
                <a:schemeClr val="bg1"/>
              </a:solidFill>
              <a:effectLst>
                <a:outerShdw blurRad="38100" dist="38100" dir="2700000" algn="tl">
                  <a:srgbClr val="000000">
                    <a:alpha val="43137"/>
                  </a:srgbClr>
                </a:outerShdw>
              </a:effectLst>
            </a:endParaRPr>
          </a:p>
          <a:p>
            <a:pPr algn="ctr"/>
            <a:endParaRPr lang="en-US" sz="3600" i="1" dirty="0">
              <a:solidFill>
                <a:schemeClr val="bg1"/>
              </a:solidFill>
              <a:effectLst>
                <a:outerShdw blurRad="38100" dist="38100" dir="2700000" algn="tl">
                  <a:srgbClr val="000000">
                    <a:alpha val="43137"/>
                  </a:srgbClr>
                </a:outerShdw>
              </a:effectLst>
            </a:endParaRPr>
          </a:p>
          <a:p>
            <a:pPr algn="ctr"/>
            <a:endParaRPr lang="en-US" sz="3600" i="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51303098"/>
              </p:ext>
            </p:extLst>
          </p:nvPr>
        </p:nvGraphicFramePr>
        <p:xfrm>
          <a:off x="3071823" y="0"/>
          <a:ext cx="89916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28577" y="2362200"/>
            <a:ext cx="3901069" cy="954107"/>
          </a:xfrm>
          <a:prstGeom prst="rect">
            <a:avLst/>
          </a:prstGeom>
          <a:solidFill>
            <a:srgbClr val="00B050"/>
          </a:solidFill>
        </p:spPr>
        <p:txBody>
          <a:bodyPr wrap="none" rtlCol="0">
            <a:spAutoFit/>
          </a:bodyPr>
          <a:lstStyle/>
          <a:p>
            <a:pPr algn="ctr"/>
            <a:r>
              <a:rPr lang="en-IN" sz="2800" dirty="0">
                <a:solidFill>
                  <a:schemeClr val="bg1"/>
                </a:solidFill>
              </a:rPr>
              <a:t>Bamboo based </a:t>
            </a:r>
          </a:p>
          <a:p>
            <a:pPr algn="ctr"/>
            <a:r>
              <a:rPr lang="en-IN" sz="2800" dirty="0">
                <a:solidFill>
                  <a:schemeClr val="bg1"/>
                </a:solidFill>
              </a:rPr>
              <a:t>Sustainable Development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pPr lvl="0" algn="ctr"/>
            <a:r>
              <a:rPr lang="en-US" sz="3200" dirty="0">
                <a:solidFill>
                  <a:schemeClr val="bg1"/>
                </a:solidFill>
              </a:rPr>
              <a:t>Bamboo leaves as fodder</a:t>
            </a:r>
          </a:p>
        </p:txBody>
      </p:sp>
      <p:sp>
        <p:nvSpPr>
          <p:cNvPr id="4" name="Text Placeholder 3"/>
          <p:cNvSpPr>
            <a:spLocks noGrp="1"/>
          </p:cNvSpPr>
          <p:nvPr>
            <p:ph type="body" idx="1"/>
          </p:nvPr>
        </p:nvSpPr>
        <p:spPr/>
        <p:txBody>
          <a:bodyPr>
            <a:normAutofit fontScale="92500"/>
          </a:bodyPr>
          <a:lstStyle/>
          <a:p>
            <a:pPr algn="ctr"/>
            <a:r>
              <a:rPr lang="en-US" b="0" dirty="0">
                <a:solidFill>
                  <a:schemeClr val="bg1"/>
                </a:solidFill>
              </a:rPr>
              <a:t>Goats making a beeline for bamboo fodder</a:t>
            </a:r>
          </a:p>
        </p:txBody>
      </p:sp>
      <p:pic>
        <p:nvPicPr>
          <p:cNvPr id="7" name="Picture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5" name="Text Placeholder 4"/>
          <p:cNvSpPr>
            <a:spLocks noGrp="1"/>
          </p:cNvSpPr>
          <p:nvPr>
            <p:ph type="body" sz="quarter" idx="3"/>
          </p:nvPr>
        </p:nvSpPr>
        <p:spPr/>
        <p:txBody>
          <a:bodyPr>
            <a:normAutofit fontScale="92500"/>
          </a:bodyPr>
          <a:lstStyle/>
          <a:p>
            <a:pPr algn="ctr"/>
            <a:r>
              <a:rPr lang="en-US" b="0" dirty="0">
                <a:solidFill>
                  <a:schemeClr val="bg1"/>
                </a:solidFill>
              </a:rPr>
              <a:t>Sheep preferentially eating bamboo leaves</a:t>
            </a:r>
          </a:p>
        </p:txBody>
      </p:sp>
      <p:pic>
        <p:nvPicPr>
          <p:cNvPr id="8" name="Picture Placeholder 6"/>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327038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solidFill>
                  <a:schemeClr val="bg1"/>
                </a:solidFill>
              </a:rPr>
              <a:t>Donkeys are given bamboo leaves (Ethiopia)</a:t>
            </a:r>
          </a:p>
        </p:txBody>
      </p:sp>
      <p:sp>
        <p:nvSpPr>
          <p:cNvPr id="6" name="Text Placeholder 5"/>
          <p:cNvSpPr>
            <a:spLocks noGrp="1"/>
          </p:cNvSpPr>
          <p:nvPr>
            <p:ph type="body" idx="1"/>
          </p:nvPr>
        </p:nvSpPr>
        <p:spPr>
          <a:xfrm>
            <a:off x="203200" y="1535113"/>
            <a:ext cx="5894917" cy="639763"/>
          </a:xfrm>
        </p:spPr>
        <p:txBody>
          <a:bodyPr>
            <a:normAutofit fontScale="92500" lnSpcReduction="20000"/>
          </a:bodyPr>
          <a:lstStyle/>
          <a:p>
            <a:pPr algn="ctr"/>
            <a:r>
              <a:rPr lang="en-US" b="0" dirty="0">
                <a:solidFill>
                  <a:schemeClr val="bg1"/>
                </a:solidFill>
              </a:rPr>
              <a:t>Donkey eating bamboo leaves – commonly twice a day</a:t>
            </a:r>
          </a:p>
        </p:txBody>
      </p:sp>
      <p:pic>
        <p:nvPicPr>
          <p:cNvPr id="7" name="Picture Placeholder 6"/>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p:spPr>
      </p:pic>
      <p:sp>
        <p:nvSpPr>
          <p:cNvPr id="2" name="Text Placeholder 1"/>
          <p:cNvSpPr>
            <a:spLocks noGrp="1"/>
          </p:cNvSpPr>
          <p:nvPr>
            <p:ph type="body" sz="quarter" idx="3"/>
          </p:nvPr>
        </p:nvSpPr>
        <p:spPr/>
        <p:txBody>
          <a:bodyPr>
            <a:normAutofit fontScale="92500" lnSpcReduction="20000"/>
          </a:bodyPr>
          <a:lstStyle/>
          <a:p>
            <a:pPr algn="ctr"/>
            <a:r>
              <a:rPr lang="en-US" b="0" dirty="0">
                <a:solidFill>
                  <a:schemeClr val="bg1"/>
                </a:solidFill>
              </a:rPr>
              <a:t>Bamboo leaves are a commodity sold at markets</a:t>
            </a:r>
          </a:p>
        </p:txBody>
      </p:sp>
      <p:pic>
        <p:nvPicPr>
          <p:cNvPr id="8" name="Picture Placeholder 5"/>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765738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4"/>
          <p:cNvPicPr>
            <a:picLocks noChangeAspect="1" noChangeArrowheads="1"/>
          </p:cNvPicPr>
          <p:nvPr/>
        </p:nvPicPr>
        <p:blipFill>
          <a:blip r:embed="rId3"/>
          <a:srcRect/>
          <a:stretch>
            <a:fillRect/>
          </a:stretch>
        </p:blipFill>
        <p:spPr bwMode="auto">
          <a:xfrm>
            <a:off x="0" y="1"/>
            <a:ext cx="12192000" cy="6874410"/>
          </a:xfrm>
          <a:prstGeom prst="rect">
            <a:avLst/>
          </a:prstGeom>
          <a:noFill/>
          <a:ln w="9525">
            <a:noFill/>
            <a:miter lim="800000"/>
            <a:headEnd/>
            <a:tailEnd/>
          </a:ln>
        </p:spPr>
      </p:pic>
      <p:sp>
        <p:nvSpPr>
          <p:cNvPr id="2051" name="Text Box 9"/>
          <p:cNvSpPr txBox="1">
            <a:spLocks noChangeArrowheads="1"/>
          </p:cNvSpPr>
          <p:nvPr/>
        </p:nvSpPr>
        <p:spPr bwMode="auto">
          <a:xfrm>
            <a:off x="1447800" y="838200"/>
            <a:ext cx="9296400" cy="4893647"/>
          </a:xfrm>
          <a:prstGeom prst="rect">
            <a:avLst/>
          </a:prstGeom>
          <a:noFill/>
          <a:ln w="9525">
            <a:noFill/>
            <a:miter lim="800000"/>
            <a:headEnd/>
            <a:tailEnd/>
          </a:ln>
        </p:spPr>
        <p:txBody>
          <a:bodyPr wrap="square">
            <a:spAutoFit/>
          </a:bodyPr>
          <a:lstStyle/>
          <a:p>
            <a:pPr algn="ctr">
              <a:spcBef>
                <a:spcPct val="50000"/>
              </a:spcBef>
            </a:pPr>
            <a:r>
              <a:rPr lang="en-US" sz="4800" dirty="0">
                <a:solidFill>
                  <a:schemeClr val="bg1"/>
                </a:solidFill>
              </a:rPr>
              <a:t>Bamboo based sustainable development solutions</a:t>
            </a:r>
          </a:p>
          <a:p>
            <a:pPr algn="ctr">
              <a:spcBef>
                <a:spcPct val="50000"/>
              </a:spcBef>
            </a:pPr>
            <a:r>
              <a:rPr lang="en-US" sz="4800" dirty="0">
                <a:solidFill>
                  <a:schemeClr val="bg1"/>
                </a:solidFill>
              </a:rPr>
              <a:t>For</a:t>
            </a:r>
          </a:p>
          <a:p>
            <a:pPr algn="ctr">
              <a:spcBef>
                <a:spcPct val="50000"/>
              </a:spcBef>
            </a:pPr>
            <a:r>
              <a:rPr lang="en-US" sz="4800" dirty="0">
                <a:solidFill>
                  <a:schemeClr val="bg1"/>
                </a:solidFill>
              </a:rPr>
              <a:t>Post COVID Crisis Mitigation </a:t>
            </a:r>
          </a:p>
          <a:p>
            <a:pPr algn="ctr">
              <a:spcBef>
                <a:spcPct val="50000"/>
              </a:spcBef>
            </a:pPr>
            <a:r>
              <a:rPr lang="en-US" sz="4800" dirty="0">
                <a:solidFill>
                  <a:schemeClr val="bg1"/>
                </a:solidFill>
              </a:rPr>
              <a:t>at Community level </a:t>
            </a:r>
            <a:endParaRPr lang="en-US" sz="40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208756"/>
            <a:ext cx="10972800" cy="639763"/>
          </a:xfrm>
        </p:spPr>
        <p:txBody>
          <a:bodyPr>
            <a:normAutofit fontScale="90000"/>
          </a:bodyPr>
          <a:lstStyle/>
          <a:p>
            <a:pPr algn="ctr"/>
            <a:r>
              <a:rPr lang="en-US" sz="4000" dirty="0">
                <a:solidFill>
                  <a:schemeClr val="bg1"/>
                </a:solidFill>
              </a:rPr>
              <a:t>Bamboo leaves: feed for chicken</a:t>
            </a:r>
          </a:p>
        </p:txBody>
      </p:sp>
      <p:sp>
        <p:nvSpPr>
          <p:cNvPr id="2" name="Text Placeholder 1"/>
          <p:cNvSpPr>
            <a:spLocks noGrp="1"/>
          </p:cNvSpPr>
          <p:nvPr>
            <p:ph type="body" idx="1"/>
          </p:nvPr>
        </p:nvSpPr>
        <p:spPr>
          <a:xfrm>
            <a:off x="1066800" y="1504156"/>
            <a:ext cx="4040188" cy="385763"/>
          </a:xfrm>
        </p:spPr>
        <p:txBody>
          <a:bodyPr>
            <a:normAutofit fontScale="92500" lnSpcReduction="20000"/>
          </a:bodyPr>
          <a:lstStyle/>
          <a:p>
            <a:pPr algn="ctr"/>
            <a:r>
              <a:rPr lang="en-US" b="0" dirty="0">
                <a:solidFill>
                  <a:schemeClr val="bg1"/>
                </a:solidFill>
              </a:rPr>
              <a:t>Chicken love bamboo leaves</a:t>
            </a:r>
          </a:p>
        </p:txBody>
      </p:sp>
      <p:pic>
        <p:nvPicPr>
          <p:cNvPr id="6" name="Picture 2" descr="C:\Users\David Hunt\Downloads\DSC05292.JPG"/>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685800" y="2209800"/>
            <a:ext cx="4648201" cy="4545922"/>
          </a:xfrm>
          <a:prstGeom prst="roundRect">
            <a:avLst/>
          </a:prstGeom>
          <a:noFill/>
          <a:effectLst>
            <a:outerShdw blurRad="177800" dist="127000" dir="5400000" algn="t" rotWithShape="0">
              <a:prstClr val="black">
                <a:alpha val="60000"/>
              </a:prstClr>
            </a:outerShdw>
          </a:effectLst>
        </p:spPr>
      </p:pic>
      <p:sp>
        <p:nvSpPr>
          <p:cNvPr id="3" name="Text Placeholder 2"/>
          <p:cNvSpPr>
            <a:spLocks noGrp="1"/>
          </p:cNvSpPr>
          <p:nvPr>
            <p:ph type="body" sz="quarter" idx="3"/>
          </p:nvPr>
        </p:nvSpPr>
        <p:spPr>
          <a:xfrm>
            <a:off x="6856413" y="1504156"/>
            <a:ext cx="4346575" cy="639763"/>
          </a:xfrm>
        </p:spPr>
        <p:txBody>
          <a:bodyPr>
            <a:normAutofit fontScale="85000" lnSpcReduction="20000"/>
          </a:bodyPr>
          <a:lstStyle/>
          <a:p>
            <a:pPr algn="ctr"/>
            <a:r>
              <a:rPr lang="en-US" b="0" dirty="0">
                <a:solidFill>
                  <a:schemeClr val="bg1"/>
                </a:solidFill>
              </a:rPr>
              <a:t>Organic chicken gain 70% weight with bamboo leaves</a:t>
            </a:r>
          </a:p>
        </p:txBody>
      </p:sp>
      <p:pic>
        <p:nvPicPr>
          <p:cNvPr id="9" name="Picture 2" descr="C:\Users\David Hunt\Dropbox\INBAR\Abra\David Hunt trip May 2011\Bambu Organic Natural Farm\CHICKEN WEIGHT edited.png"/>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t="-24114" b="-24114"/>
          <a:stretch>
            <a:fillRect/>
          </a:stretch>
        </p:blipFill>
        <p:spPr bwMode="auto">
          <a:xfrm>
            <a:off x="6019802" y="1981200"/>
            <a:ext cx="6019798" cy="4668043"/>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97170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
            <a:ext cx="8839200" cy="1341120"/>
          </a:xfrm>
        </p:spPr>
        <p:txBody>
          <a:bodyPr>
            <a:normAutofit/>
          </a:bodyPr>
          <a:lstStyle/>
          <a:p>
            <a:r>
              <a:rPr lang="en-US" b="1" dirty="0">
                <a:solidFill>
                  <a:schemeClr val="bg1"/>
                </a:solidFill>
              </a:rPr>
              <a:t>Processing based livelihoods</a:t>
            </a:r>
          </a:p>
        </p:txBody>
      </p:sp>
      <p:sp>
        <p:nvSpPr>
          <p:cNvPr id="3" name="Content Placeholder 2"/>
          <p:cNvSpPr>
            <a:spLocks noGrp="1"/>
          </p:cNvSpPr>
          <p:nvPr>
            <p:ph idx="1"/>
          </p:nvPr>
        </p:nvSpPr>
        <p:spPr>
          <a:xfrm>
            <a:off x="816864" y="1803400"/>
            <a:ext cx="9749536" cy="4323080"/>
          </a:xfrm>
        </p:spPr>
        <p:txBody>
          <a:bodyPr>
            <a:normAutofit fontScale="92500" lnSpcReduction="10000"/>
          </a:bodyPr>
          <a:lstStyle/>
          <a:p>
            <a:r>
              <a:rPr lang="en-US" dirty="0">
                <a:solidFill>
                  <a:schemeClr val="bg1"/>
                </a:solidFill>
              </a:rPr>
              <a:t>Bamboo commodities in quantity – input material for quality products!</a:t>
            </a:r>
          </a:p>
          <a:p>
            <a:pPr marL="0" indent="0">
              <a:buNone/>
            </a:pPr>
            <a:endParaRPr lang="en-US" dirty="0">
              <a:solidFill>
                <a:schemeClr val="bg1"/>
              </a:solidFill>
            </a:endParaRPr>
          </a:p>
          <a:p>
            <a:pPr lvl="1"/>
            <a:r>
              <a:rPr lang="en-US" dirty="0">
                <a:solidFill>
                  <a:schemeClr val="bg1"/>
                </a:solidFill>
              </a:rPr>
              <a:t>Treated and graded bamboo</a:t>
            </a:r>
          </a:p>
          <a:p>
            <a:pPr lvl="1"/>
            <a:r>
              <a:rPr lang="en-US" dirty="0">
                <a:solidFill>
                  <a:schemeClr val="bg1"/>
                </a:solidFill>
              </a:rPr>
              <a:t>Turned bamboo, squared bamboo</a:t>
            </a:r>
          </a:p>
          <a:p>
            <a:pPr lvl="1"/>
            <a:r>
              <a:rPr lang="en-US" dirty="0">
                <a:solidFill>
                  <a:schemeClr val="bg1"/>
                </a:solidFill>
              </a:rPr>
              <a:t>Square and round sticks for agarbatties, pencils, matchsticks</a:t>
            </a:r>
          </a:p>
          <a:p>
            <a:pPr lvl="1"/>
            <a:r>
              <a:rPr lang="en-US" dirty="0">
                <a:solidFill>
                  <a:schemeClr val="bg1"/>
                </a:solidFill>
              </a:rPr>
              <a:t>Slats for panel board</a:t>
            </a:r>
          </a:p>
          <a:p>
            <a:pPr lvl="1"/>
            <a:r>
              <a:rPr lang="en-US" dirty="0">
                <a:solidFill>
                  <a:schemeClr val="bg1"/>
                </a:solidFill>
              </a:rPr>
              <a:t>Slivers for interlaced (“woven”) products</a:t>
            </a:r>
          </a:p>
          <a:p>
            <a:pPr lvl="1"/>
            <a:r>
              <a:rPr lang="en-US" dirty="0">
                <a:solidFill>
                  <a:schemeClr val="bg1"/>
                </a:solidFill>
              </a:rPr>
              <a:t>Crushed bamboo and wafers for bamboo for panels</a:t>
            </a:r>
          </a:p>
        </p:txBody>
      </p:sp>
    </p:spTree>
    <p:extLst>
      <p:ext uri="{BB962C8B-B14F-4D97-AF65-F5344CB8AC3E}">
        <p14:creationId xmlns:p14="http://schemas.microsoft.com/office/powerpoint/2010/main" val="3374768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09800" y="5867400"/>
            <a:ext cx="7315200" cy="566738"/>
          </a:xfrm>
        </p:spPr>
        <p:txBody>
          <a:bodyPr/>
          <a:lstStyle/>
          <a:p>
            <a:pPr algn="ctr"/>
            <a:r>
              <a:rPr lang="en-US" sz="2400" dirty="0">
                <a:solidFill>
                  <a:schemeClr val="bg1"/>
                </a:solidFill>
              </a:rPr>
              <a:t>Flattening of bamboo &gt; bamboo planks</a:t>
            </a:r>
          </a:p>
        </p:txBody>
      </p:sp>
      <p:pic>
        <p:nvPicPr>
          <p:cNvPr id="5" name="Picture 3" descr="bamboo flattening 1 007"/>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143000" y="228600"/>
            <a:ext cx="9677400" cy="5443537"/>
          </a:xfrm>
          <a:noFill/>
        </p:spPr>
      </p:pic>
    </p:spTree>
    <p:extLst>
      <p:ext uri="{BB962C8B-B14F-4D97-AF65-F5344CB8AC3E}">
        <p14:creationId xmlns:p14="http://schemas.microsoft.com/office/powerpoint/2010/main" val="2089886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20747"/>
            <a:ext cx="7924800" cy="793653"/>
          </a:xfrm>
        </p:spPr>
        <p:txBody>
          <a:bodyPr/>
          <a:lstStyle/>
          <a:p>
            <a:r>
              <a:rPr lang="en-US" b="1" dirty="0">
                <a:solidFill>
                  <a:schemeClr val="bg1"/>
                </a:solidFill>
              </a:rPr>
              <a:t>Market based livelihoods</a:t>
            </a:r>
          </a:p>
        </p:txBody>
      </p:sp>
      <p:sp>
        <p:nvSpPr>
          <p:cNvPr id="3" name="Content Placeholder 2"/>
          <p:cNvSpPr>
            <a:spLocks noGrp="1"/>
          </p:cNvSpPr>
          <p:nvPr>
            <p:ph idx="1"/>
          </p:nvPr>
        </p:nvSpPr>
        <p:spPr/>
        <p:txBody>
          <a:bodyPr>
            <a:normAutofit/>
          </a:bodyPr>
          <a:lstStyle/>
          <a:p>
            <a:r>
              <a:rPr lang="en-US" dirty="0">
                <a:solidFill>
                  <a:schemeClr val="bg1"/>
                </a:solidFill>
              </a:rPr>
              <a:t>The more we </a:t>
            </a:r>
            <a:r>
              <a:rPr lang="en-US" b="1" dirty="0">
                <a:solidFill>
                  <a:schemeClr val="bg1"/>
                </a:solidFill>
              </a:rPr>
              <a:t>mainstream bamboo as a material</a:t>
            </a:r>
            <a:r>
              <a:rPr lang="en-US" dirty="0">
                <a:solidFill>
                  <a:schemeClr val="bg1"/>
                </a:solidFill>
              </a:rPr>
              <a:t>, the less would be the effort in greening the economy. That would also avoid deforestation. </a:t>
            </a:r>
            <a:endParaRPr lang="en-IN" dirty="0">
              <a:solidFill>
                <a:schemeClr val="bg1"/>
              </a:solidFill>
            </a:endParaRPr>
          </a:p>
          <a:p>
            <a:r>
              <a:rPr lang="en-US" dirty="0">
                <a:solidFill>
                  <a:schemeClr val="bg1"/>
                </a:solidFill>
              </a:rPr>
              <a:t>Institutional markets, school furniture, school buildings, IAY housing, and others</a:t>
            </a:r>
          </a:p>
          <a:p>
            <a:r>
              <a:rPr lang="en-US" dirty="0">
                <a:solidFill>
                  <a:schemeClr val="bg1"/>
                </a:solidFill>
              </a:rPr>
              <a:t>Bamboo </a:t>
            </a:r>
            <a:r>
              <a:rPr lang="en-US" b="1" dirty="0">
                <a:solidFill>
                  <a:schemeClr val="bg1"/>
                </a:solidFill>
              </a:rPr>
              <a:t>construction</a:t>
            </a:r>
            <a:r>
              <a:rPr lang="en-US" dirty="0">
                <a:solidFill>
                  <a:schemeClr val="bg1"/>
                </a:solidFill>
              </a:rPr>
              <a:t> creates </a:t>
            </a:r>
            <a:r>
              <a:rPr lang="en-US" b="1" dirty="0">
                <a:solidFill>
                  <a:schemeClr val="bg1"/>
                </a:solidFill>
              </a:rPr>
              <a:t>90.9%</a:t>
            </a:r>
            <a:r>
              <a:rPr lang="en-US" dirty="0">
                <a:solidFill>
                  <a:schemeClr val="bg1"/>
                </a:solidFill>
              </a:rPr>
              <a:t> rural jobs and </a:t>
            </a:r>
            <a:r>
              <a:rPr lang="en-US" b="1" dirty="0">
                <a:solidFill>
                  <a:schemeClr val="bg1"/>
                </a:solidFill>
              </a:rPr>
              <a:t>9.1% </a:t>
            </a:r>
            <a:r>
              <a:rPr lang="en-US" dirty="0">
                <a:solidFill>
                  <a:schemeClr val="bg1"/>
                </a:solidFill>
              </a:rPr>
              <a:t>urban jobs! This compares well with the </a:t>
            </a:r>
            <a:r>
              <a:rPr lang="en-US" b="1" dirty="0">
                <a:solidFill>
                  <a:schemeClr val="bg1"/>
                </a:solidFill>
              </a:rPr>
              <a:t>crafts</a:t>
            </a:r>
            <a:r>
              <a:rPr lang="en-US" dirty="0">
                <a:solidFill>
                  <a:schemeClr val="bg1"/>
                </a:solidFill>
              </a:rPr>
              <a:t> sector, where </a:t>
            </a:r>
            <a:r>
              <a:rPr lang="en-US" b="1" dirty="0">
                <a:solidFill>
                  <a:schemeClr val="bg1"/>
                </a:solidFill>
              </a:rPr>
              <a:t>93.5%</a:t>
            </a:r>
            <a:r>
              <a:rPr lang="en-US" dirty="0">
                <a:solidFill>
                  <a:schemeClr val="bg1"/>
                </a:solidFill>
              </a:rPr>
              <a:t> rural and </a:t>
            </a:r>
            <a:r>
              <a:rPr lang="en-US" b="1" dirty="0">
                <a:solidFill>
                  <a:schemeClr val="bg1"/>
                </a:solidFill>
              </a:rPr>
              <a:t>6.5%</a:t>
            </a:r>
            <a:r>
              <a:rPr lang="en-US" dirty="0">
                <a:solidFill>
                  <a:schemeClr val="bg1"/>
                </a:solidFill>
              </a:rPr>
              <a:t> urban jobs were created.</a:t>
            </a:r>
          </a:p>
        </p:txBody>
      </p:sp>
    </p:spTree>
    <p:extLst>
      <p:ext uri="{BB962C8B-B14F-4D97-AF65-F5344CB8AC3E}">
        <p14:creationId xmlns:p14="http://schemas.microsoft.com/office/powerpoint/2010/main" val="385152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06400" y="279400"/>
            <a:ext cx="11582400" cy="1117600"/>
          </a:xfrm>
        </p:spPr>
        <p:txBody>
          <a:bodyPr>
            <a:normAutofit fontScale="90000"/>
          </a:bodyPr>
          <a:lstStyle/>
          <a:p>
            <a:r>
              <a:rPr lang="en-US" sz="2800" b="1" dirty="0">
                <a:solidFill>
                  <a:schemeClr val="bg1"/>
                </a:solidFill>
              </a:rPr>
              <a:t>Panel production by rural communities</a:t>
            </a:r>
            <a:br>
              <a:rPr lang="en-US" sz="2800" b="1" dirty="0">
                <a:solidFill>
                  <a:schemeClr val="bg1"/>
                </a:solidFill>
              </a:rPr>
            </a:br>
            <a:r>
              <a:rPr lang="en-US" sz="2800" b="1" dirty="0">
                <a:solidFill>
                  <a:schemeClr val="bg1"/>
                </a:solidFill>
              </a:rPr>
              <a:t>1-2 square m/HH/day</a:t>
            </a:r>
            <a:br>
              <a:rPr lang="en-US" sz="2800" b="1" dirty="0">
                <a:solidFill>
                  <a:schemeClr val="bg1"/>
                </a:solidFill>
              </a:rPr>
            </a:br>
            <a:r>
              <a:rPr lang="en-US" sz="2800" dirty="0">
                <a:solidFill>
                  <a:schemeClr val="bg1"/>
                </a:solidFill>
              </a:rPr>
              <a:t>10,000 HH can produce 10,000 </a:t>
            </a:r>
            <a:r>
              <a:rPr lang="en-US" sz="2800" dirty="0" err="1">
                <a:solidFill>
                  <a:schemeClr val="bg1"/>
                </a:solidFill>
              </a:rPr>
              <a:t>sq</a:t>
            </a:r>
            <a:r>
              <a:rPr lang="en-US" sz="2800" dirty="0">
                <a:solidFill>
                  <a:schemeClr val="bg1"/>
                </a:solidFill>
              </a:rPr>
              <a:t> m/day, all above the poverty line!</a:t>
            </a:r>
            <a:endParaRPr lang="en-US" sz="2400" dirty="0">
              <a:solidFill>
                <a:schemeClr val="bg1"/>
              </a:solidFill>
            </a:endParaRPr>
          </a:p>
        </p:txBody>
      </p:sp>
      <p:pic>
        <p:nvPicPr>
          <p:cNvPr id="6" name="Picture 11" descr="The Output of the skill training of Bamboo Laminated School Furniture"/>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t="-24712" b="-24712"/>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0" descr="Clamping process"/>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t="-24712" b="-24712"/>
          <a:stretch>
            <a:fillRect/>
          </a:stretch>
        </p:blipFill>
        <p:spPr bwMode="auto">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6583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7480"/>
            <a:ext cx="9245600" cy="833120"/>
          </a:xfrm>
        </p:spPr>
        <p:txBody>
          <a:bodyPr>
            <a:noAutofit/>
          </a:bodyPr>
          <a:lstStyle/>
          <a:p>
            <a:r>
              <a:rPr lang="en-US" sz="2667" b="1" dirty="0">
                <a:solidFill>
                  <a:schemeClr val="bg1"/>
                </a:solidFill>
              </a:rPr>
              <a:t>A Complete School Equipped with Bamboo Desks in Gujarat</a:t>
            </a:r>
          </a:p>
        </p:txBody>
      </p:sp>
      <p:pic>
        <p:nvPicPr>
          <p:cNvPr id="4" name="Content Placeholder 3" descr="image004.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4570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Bamboo Packaging</a:t>
            </a:r>
          </a:p>
        </p:txBody>
      </p:sp>
      <p:pic>
        <p:nvPicPr>
          <p:cNvPr id="43010" name="Picture 3" descr="Konkan 021"/>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noFill/>
        </p:spPr>
      </p:pic>
      <p:pic>
        <p:nvPicPr>
          <p:cNvPr id="43015" name="Picture 2" descr="Mongo Packinging  Box - Made from Bamboo"/>
          <p:cNvPicPr>
            <a:picLocks noGrp="1" noChangeAspect="1" noChangeArrowheads="1"/>
          </p:cNvPicPr>
          <p:nvPr>
            <p:ph sz="half" idx="2"/>
          </p:nvPr>
        </p:nvPicPr>
        <p:blipFill>
          <a:blip r:embed="rId4" cstate="screen">
            <a:lum bright="10000"/>
            <a:extLst>
              <a:ext uri="{28A0092B-C50C-407E-A947-70E740481C1C}">
                <a14:useLocalDpi xmlns:a14="http://schemas.microsoft.com/office/drawing/2010/main"/>
              </a:ext>
            </a:extLst>
          </a:blip>
          <a:srcRect/>
          <a:stretch>
            <a:fillRect/>
          </a:stretch>
        </p:blipFill>
        <p:spPr>
          <a:noFill/>
        </p:spPr>
      </p:pic>
    </p:spTree>
    <p:extLst>
      <p:ext uri="{BB962C8B-B14F-4D97-AF65-F5344CB8AC3E}">
        <p14:creationId xmlns:p14="http://schemas.microsoft.com/office/powerpoint/2010/main" val="318686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0" y="381000"/>
            <a:ext cx="3657600" cy="1016000"/>
          </a:xfrm>
        </p:spPr>
        <p:txBody>
          <a:bodyPr>
            <a:normAutofit/>
          </a:bodyPr>
          <a:lstStyle/>
          <a:p>
            <a:pPr algn="ctr"/>
            <a:r>
              <a:rPr lang="en-US" dirty="0">
                <a:solidFill>
                  <a:schemeClr val="bg1"/>
                </a:solidFill>
              </a:rPr>
              <a:t>Bamboo Matchsticks</a:t>
            </a:r>
            <a:br>
              <a:rPr lang="en-US" dirty="0">
                <a:solidFill>
                  <a:schemeClr val="bg1"/>
                </a:solidFill>
              </a:rPr>
            </a:br>
            <a:r>
              <a:rPr lang="en-US" b="0" dirty="0">
                <a:solidFill>
                  <a:schemeClr val="bg1"/>
                </a:solidFill>
              </a:rPr>
              <a:t>(Made in India)</a:t>
            </a:r>
          </a:p>
        </p:txBody>
      </p:sp>
      <p:pic>
        <p:nvPicPr>
          <p:cNvPr id="8" name="Picture 4" descr="Matchsticks cover page"/>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bwMode="auto">
          <a:xfrm>
            <a:off x="0" y="15181"/>
            <a:ext cx="5715000" cy="4286250"/>
          </a:xfrm>
          <a:prstGeom prst="rect">
            <a:avLst/>
          </a:prstGeom>
          <a:noFill/>
          <a:ln w="9525">
            <a:noFill/>
            <a:miter lim="800000"/>
            <a:headEnd/>
            <a:tailEnd/>
          </a:ln>
        </p:spPr>
      </p:pic>
      <p:pic>
        <p:nvPicPr>
          <p:cNvPr id="6" name="Picture 5" descr="F:\Bamboo - 2020\Photogallery-Bamboo\Cutlery-Bamboo.jpg"/>
          <p:cNvPicPr/>
          <p:nvPr/>
        </p:nvPicPr>
        <p:blipFill>
          <a:blip r:embed="rId3" cstate="print"/>
          <a:srcRect/>
          <a:stretch>
            <a:fillRect/>
          </a:stretch>
        </p:blipFill>
        <p:spPr bwMode="auto">
          <a:xfrm>
            <a:off x="6858000" y="2971800"/>
            <a:ext cx="5319175" cy="3962400"/>
          </a:xfrm>
          <a:prstGeom prst="rect">
            <a:avLst/>
          </a:prstGeom>
          <a:noFill/>
          <a:ln w="9525">
            <a:noFill/>
            <a:miter lim="800000"/>
            <a:headEnd/>
            <a:tailEnd/>
          </a:ln>
        </p:spPr>
      </p:pic>
      <p:sp>
        <p:nvSpPr>
          <p:cNvPr id="7" name="Title 1"/>
          <p:cNvSpPr txBox="1">
            <a:spLocks/>
          </p:cNvSpPr>
          <p:nvPr/>
        </p:nvSpPr>
        <p:spPr>
          <a:xfrm>
            <a:off x="7772400" y="2057400"/>
            <a:ext cx="3657600" cy="719139"/>
          </a:xfrm>
          <a:prstGeom prst="rect">
            <a:avLst/>
          </a:prstGeom>
        </p:spPr>
        <p:txBody>
          <a:bodyPr anchor="b"/>
          <a:lstStyle/>
          <a:p>
            <a:pPr algn="ctr" defTabSz="914377">
              <a:spcBef>
                <a:spcPct val="0"/>
              </a:spcBef>
              <a:defRPr/>
            </a:pPr>
            <a:r>
              <a:rPr lang="en-US" sz="2000" b="1" dirty="0">
                <a:solidFill>
                  <a:schemeClr val="bg1"/>
                </a:solidFill>
                <a:latin typeface="+mj-lt"/>
                <a:ea typeface="+mj-ea"/>
                <a:cs typeface="+mj-cs"/>
              </a:rPr>
              <a:t>Cutlery in Aircraft</a:t>
            </a:r>
            <a:br>
              <a:rPr lang="en-US" sz="2000" b="1" dirty="0">
                <a:solidFill>
                  <a:schemeClr val="bg1"/>
                </a:solidFill>
                <a:latin typeface="+mj-lt"/>
                <a:ea typeface="+mj-ea"/>
                <a:cs typeface="+mj-cs"/>
              </a:rPr>
            </a:br>
            <a:r>
              <a:rPr lang="en-US" sz="2000" b="1" dirty="0">
                <a:solidFill>
                  <a:schemeClr val="bg1"/>
                </a:solidFill>
                <a:latin typeface="+mj-lt"/>
                <a:ea typeface="+mj-ea"/>
                <a:cs typeface="+mj-cs"/>
              </a:rPr>
              <a:t>(Made in India)</a:t>
            </a:r>
          </a:p>
        </p:txBody>
      </p:sp>
    </p:spTree>
    <p:extLst>
      <p:ext uri="{BB962C8B-B14F-4D97-AF65-F5344CB8AC3E}">
        <p14:creationId xmlns:p14="http://schemas.microsoft.com/office/powerpoint/2010/main" val="2959008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Bamboo Pencils</a:t>
            </a:r>
            <a:br>
              <a:rPr lang="en-US" dirty="0">
                <a:solidFill>
                  <a:schemeClr val="bg1"/>
                </a:solidFill>
              </a:rPr>
            </a:br>
            <a:r>
              <a:rPr lang="en-US" sz="3600" dirty="0">
                <a:solidFill>
                  <a:schemeClr val="bg1"/>
                </a:solidFill>
              </a:rPr>
              <a:t>(Made in India)</a:t>
            </a:r>
          </a:p>
        </p:txBody>
      </p:sp>
      <p:sp>
        <p:nvSpPr>
          <p:cNvPr id="4" name="Text Placeholder 3"/>
          <p:cNvSpPr>
            <a:spLocks noGrp="1"/>
          </p:cNvSpPr>
          <p:nvPr>
            <p:ph type="body" sz="quarter" idx="3"/>
          </p:nvPr>
        </p:nvSpPr>
        <p:spPr>
          <a:xfrm>
            <a:off x="6553199" y="1640681"/>
            <a:ext cx="5389033" cy="422275"/>
          </a:xfrm>
        </p:spPr>
        <p:txBody>
          <a:bodyPr>
            <a:normAutofit lnSpcReduction="10000"/>
          </a:bodyPr>
          <a:lstStyle/>
          <a:p>
            <a:pPr algn="ctr"/>
            <a:r>
              <a:rPr lang="en-US" dirty="0">
                <a:solidFill>
                  <a:schemeClr val="bg1"/>
                </a:solidFill>
              </a:rPr>
              <a:t>Bamboo pencils</a:t>
            </a:r>
          </a:p>
        </p:txBody>
      </p:sp>
      <p:pic>
        <p:nvPicPr>
          <p:cNvPr id="12" name="Picture 2"/>
          <p:cNvPicPr>
            <a:picLocks noGrp="1" noChangeAspect="1" noChangeArrowheads="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bwMode="auto">
          <a:xfrm>
            <a:off x="6553200" y="2286000"/>
            <a:ext cx="5389033" cy="3951288"/>
          </a:xfrm>
          <a:prstGeom prst="rect">
            <a:avLst/>
          </a:prstGeom>
          <a:noFill/>
          <a:ln w="9525">
            <a:noFill/>
            <a:miter lim="800000"/>
            <a:headEnd/>
            <a:tailEnd/>
          </a:ln>
        </p:spPr>
      </p:pic>
      <p:pic>
        <p:nvPicPr>
          <p:cNvPr id="13" name="Picture 5" descr="Splitting cylinder into halves"/>
          <p:cNvPicPr>
            <a:picLocks noGrp="1" noChangeAspect="1" noChangeArrowheads="1"/>
          </p:cNvPicPr>
          <p:nvPr>
            <p:ph sz="half" idx="2"/>
          </p:nvPr>
        </p:nvPicPr>
        <p:blipFill>
          <a:blip r:embed="rId4" cstate="print"/>
          <a:srcRect t="13289" b="13289"/>
          <a:stretch>
            <a:fillRect/>
          </a:stretch>
        </p:blipFill>
        <p:spPr bwMode="auto">
          <a:xfrm>
            <a:off x="1" y="1256618"/>
            <a:ext cx="3124199" cy="3055454"/>
          </a:xfrm>
          <a:prstGeom prst="rect">
            <a:avLst/>
          </a:prstGeom>
          <a:noFill/>
          <a:ln w="9525">
            <a:noFill/>
            <a:miter lim="800000"/>
            <a:headEnd/>
            <a:tailEnd/>
          </a:ln>
        </p:spPr>
      </p:pic>
      <p:pic>
        <p:nvPicPr>
          <p:cNvPr id="15" name="Picture 8" descr="Ready double with slats"/>
          <p:cNvPicPr>
            <a:picLocks noChangeAspect="1" noChangeArrowheads="1"/>
          </p:cNvPicPr>
          <p:nvPr/>
        </p:nvPicPr>
        <p:blipFill>
          <a:blip r:embed="rId5" cstate="print"/>
          <a:srcRect/>
          <a:stretch>
            <a:fillRect/>
          </a:stretch>
        </p:blipFill>
        <p:spPr bwMode="auto">
          <a:xfrm>
            <a:off x="2669002" y="4312071"/>
            <a:ext cx="3198398" cy="2398797"/>
          </a:xfrm>
          <a:prstGeom prst="rect">
            <a:avLst/>
          </a:prstGeom>
          <a:noFill/>
          <a:ln w="9525">
            <a:noFill/>
            <a:miter lim="800000"/>
            <a:headEnd/>
            <a:tailEnd/>
          </a:ln>
        </p:spPr>
      </p:pic>
    </p:spTree>
    <p:extLst>
      <p:ext uri="{BB962C8B-B14F-4D97-AF65-F5344CB8AC3E}">
        <p14:creationId xmlns:p14="http://schemas.microsoft.com/office/powerpoint/2010/main" val="3990150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3200" dirty="0">
                <a:solidFill>
                  <a:schemeClr val="bg1"/>
                </a:solidFill>
              </a:rPr>
              <a:t>Handicrafts – baskets, mats</a:t>
            </a:r>
            <a:br>
              <a:rPr lang="en-IN" sz="3200" dirty="0">
                <a:solidFill>
                  <a:schemeClr val="bg1"/>
                </a:solidFill>
              </a:rPr>
            </a:br>
            <a:r>
              <a:rPr lang="en-US" sz="3200" b="1" dirty="0">
                <a:solidFill>
                  <a:schemeClr val="bg1"/>
                </a:solidFill>
              </a:rPr>
              <a:t>Quality &amp; Scale; Value in Volume</a:t>
            </a:r>
          </a:p>
        </p:txBody>
      </p:sp>
      <p:pic>
        <p:nvPicPr>
          <p:cNvPr id="9" name="Content Placeholder 8"/>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609600" y="1646237"/>
            <a:ext cx="5384800" cy="4525963"/>
          </a:xfrm>
          <a:prstGeom prst="rect">
            <a:avLst/>
          </a:prstGeom>
          <a:noFill/>
          <a:ln w="9525">
            <a:noFill/>
            <a:miter lim="800000"/>
            <a:headEnd/>
            <a:tailEnd/>
          </a:ln>
        </p:spPr>
      </p:pic>
      <p:pic>
        <p:nvPicPr>
          <p:cNvPr id="10" name="Picture 3" descr="Picture 3-5"/>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noFill/>
        </p:spPr>
      </p:pic>
    </p:spTree>
    <p:extLst>
      <p:ext uri="{BB962C8B-B14F-4D97-AF65-F5344CB8AC3E}">
        <p14:creationId xmlns:p14="http://schemas.microsoft.com/office/powerpoint/2010/main" val="19802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52400"/>
            <a:ext cx="6629400" cy="792163"/>
          </a:xfrm>
        </p:spPr>
        <p:txBody>
          <a:bodyPr>
            <a:normAutofit/>
          </a:bodyPr>
          <a:lstStyle/>
          <a:p>
            <a:r>
              <a:rPr lang="en-IN" dirty="0">
                <a:solidFill>
                  <a:schemeClr val="bg1"/>
                </a:solidFill>
              </a:rPr>
              <a:t>Post Corona Crisis Issues</a:t>
            </a:r>
          </a:p>
        </p:txBody>
      </p:sp>
      <p:sp>
        <p:nvSpPr>
          <p:cNvPr id="3" name="Content Placeholder 2"/>
          <p:cNvSpPr>
            <a:spLocks noGrp="1"/>
          </p:cNvSpPr>
          <p:nvPr>
            <p:ph idx="1"/>
          </p:nvPr>
        </p:nvSpPr>
        <p:spPr>
          <a:xfrm>
            <a:off x="457200" y="1371600"/>
            <a:ext cx="11277600" cy="5029200"/>
          </a:xfrm>
        </p:spPr>
        <p:txBody>
          <a:bodyPr>
            <a:normAutofit/>
          </a:bodyPr>
          <a:lstStyle/>
          <a:p>
            <a:r>
              <a:rPr lang="en-IN" dirty="0">
                <a:solidFill>
                  <a:schemeClr val="bg1"/>
                </a:solidFill>
              </a:rPr>
              <a:t>Living with Virus</a:t>
            </a:r>
          </a:p>
          <a:p>
            <a:r>
              <a:rPr lang="en-IN" dirty="0">
                <a:solidFill>
                  <a:schemeClr val="bg1"/>
                </a:solidFill>
              </a:rPr>
              <a:t>3 Es solutions – Employment (livelihoods); Entrepreneurship (Jobs / Occupations); Enterprise (Businesses)</a:t>
            </a:r>
          </a:p>
          <a:p>
            <a:r>
              <a:rPr lang="en-IN" dirty="0">
                <a:solidFill>
                  <a:schemeClr val="bg1"/>
                </a:solidFill>
              </a:rPr>
              <a:t>Communities will be worst affected</a:t>
            </a:r>
          </a:p>
          <a:p>
            <a:r>
              <a:rPr lang="en-IN" dirty="0">
                <a:solidFill>
                  <a:schemeClr val="bg1"/>
                </a:solidFill>
              </a:rPr>
              <a:t>Scope / Solutions</a:t>
            </a:r>
          </a:p>
          <a:p>
            <a:pPr lvl="1"/>
            <a:r>
              <a:rPr lang="en-IN" dirty="0">
                <a:solidFill>
                  <a:schemeClr val="bg1"/>
                </a:solidFill>
              </a:rPr>
              <a:t>Local – Vocal – Global (Think locally – act locally – promote globally)</a:t>
            </a:r>
          </a:p>
          <a:p>
            <a:pPr lvl="1"/>
            <a:r>
              <a:rPr lang="en-IN" i="1" dirty="0" err="1">
                <a:solidFill>
                  <a:schemeClr val="bg1"/>
                </a:solidFill>
              </a:rPr>
              <a:t>Atm</a:t>
            </a:r>
            <a:r>
              <a:rPr lang="en-IN" i="1" dirty="0">
                <a:solidFill>
                  <a:schemeClr val="bg1"/>
                </a:solidFill>
              </a:rPr>
              <a:t> </a:t>
            </a:r>
            <a:r>
              <a:rPr lang="en-IN" i="1" dirty="0" err="1">
                <a:solidFill>
                  <a:schemeClr val="bg1"/>
                </a:solidFill>
              </a:rPr>
              <a:t>Nirbhar</a:t>
            </a:r>
            <a:r>
              <a:rPr lang="en-IN" i="1" dirty="0">
                <a:solidFill>
                  <a:schemeClr val="bg1"/>
                </a:solidFill>
              </a:rPr>
              <a:t> Bharat Abhiyan – Self Reliant India Mission </a:t>
            </a:r>
          </a:p>
          <a:p>
            <a:pPr lvl="1"/>
            <a:r>
              <a:rPr lang="en-IN" dirty="0">
                <a:solidFill>
                  <a:schemeClr val="bg1"/>
                </a:solidFill>
              </a:rPr>
              <a:t>Bamboo Chain of Custody in place – </a:t>
            </a:r>
          </a:p>
          <a:p>
            <a:pPr lvl="2"/>
            <a:r>
              <a:rPr lang="en-IN" sz="2533" i="1" dirty="0">
                <a:solidFill>
                  <a:schemeClr val="bg1"/>
                </a:solidFill>
              </a:rPr>
              <a:t>Natural resource – Human Resource – Technology - Market</a:t>
            </a:r>
            <a:endParaRPr lang="en-IN"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800" y="482600"/>
            <a:ext cx="10109200" cy="5689600"/>
          </a:xfrm>
        </p:spPr>
        <p:txBody>
          <a:bodyPr>
            <a:noAutofit/>
          </a:bodyPr>
          <a:lstStyle/>
          <a:p>
            <a:r>
              <a:rPr lang="en-GB" sz="3200" b="1" dirty="0">
                <a:solidFill>
                  <a:schemeClr val="bg1"/>
                </a:solidFill>
              </a:rPr>
              <a:t>Renewable Energy Rural Livelihoods</a:t>
            </a:r>
            <a:r>
              <a:rPr lang="en-GB" sz="3200" dirty="0">
                <a:solidFill>
                  <a:schemeClr val="bg1"/>
                </a:solidFill>
              </a:rPr>
              <a:t/>
            </a:r>
            <a:br>
              <a:rPr lang="en-GB" sz="3200" dirty="0">
                <a:solidFill>
                  <a:schemeClr val="bg1"/>
                </a:solidFill>
              </a:rPr>
            </a:br>
            <a:r>
              <a:rPr lang="en-GB" sz="3200" dirty="0">
                <a:solidFill>
                  <a:schemeClr val="bg1"/>
                </a:solidFill>
              </a:rPr>
              <a:t/>
            </a:r>
            <a:br>
              <a:rPr lang="en-GB" sz="3200" dirty="0">
                <a:solidFill>
                  <a:schemeClr val="bg1"/>
                </a:solidFill>
              </a:rPr>
            </a:br>
            <a:r>
              <a:rPr lang="en-GB" sz="3200" dirty="0">
                <a:solidFill>
                  <a:schemeClr val="bg1"/>
                </a:solidFill>
              </a:rPr>
              <a:t>Food crops are perishable and susceptible to weather</a:t>
            </a:r>
            <a:br>
              <a:rPr lang="en-GB" sz="3200" dirty="0">
                <a:solidFill>
                  <a:schemeClr val="bg1"/>
                </a:solidFill>
              </a:rPr>
            </a:br>
            <a:r>
              <a:rPr lang="en-GB" sz="3200" dirty="0">
                <a:solidFill>
                  <a:schemeClr val="bg1"/>
                </a:solidFill>
              </a:rPr>
              <a:t/>
            </a:r>
            <a:br>
              <a:rPr lang="en-GB" sz="3200" dirty="0">
                <a:solidFill>
                  <a:schemeClr val="bg1"/>
                </a:solidFill>
              </a:rPr>
            </a:br>
            <a:r>
              <a:rPr lang="en-GB" sz="3200" dirty="0">
                <a:solidFill>
                  <a:schemeClr val="bg1"/>
                </a:solidFill>
              </a:rPr>
              <a:t>Bamboo as energy crop is not susceptible to weather </a:t>
            </a:r>
            <a:br>
              <a:rPr lang="en-GB" sz="3200" dirty="0">
                <a:solidFill>
                  <a:schemeClr val="bg1"/>
                </a:solidFill>
              </a:rPr>
            </a:br>
            <a:r>
              <a:rPr lang="en-GB" sz="3200" dirty="0">
                <a:solidFill>
                  <a:schemeClr val="bg1"/>
                </a:solidFill>
              </a:rPr>
              <a:t/>
            </a:r>
            <a:br>
              <a:rPr lang="en-GB" sz="3200" dirty="0">
                <a:solidFill>
                  <a:schemeClr val="bg1"/>
                </a:solidFill>
              </a:rPr>
            </a:br>
            <a:r>
              <a:rPr lang="en-GB" sz="4000" b="1" dirty="0">
                <a:solidFill>
                  <a:schemeClr val="bg1"/>
                </a:solidFill>
              </a:rPr>
              <a:t>Farmers = Food + Energy</a:t>
            </a:r>
            <a:br>
              <a:rPr lang="en-GB" sz="4000" b="1" dirty="0">
                <a:solidFill>
                  <a:schemeClr val="bg1"/>
                </a:solidFill>
              </a:rPr>
            </a:br>
            <a:r>
              <a:rPr lang="en-GB" sz="2800" dirty="0">
                <a:solidFill>
                  <a:schemeClr val="bg1"/>
                </a:solidFill>
              </a:rPr>
              <a:t>(Biomass, Charcoal, Power)</a:t>
            </a:r>
            <a:r>
              <a:rPr lang="en-GB" sz="4000" b="1" dirty="0">
                <a:solidFill>
                  <a:schemeClr val="bg1"/>
                </a:solidFill>
              </a:rPr>
              <a:t/>
            </a:r>
            <a:br>
              <a:rPr lang="en-GB" sz="4000" b="1"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4262029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0" y="157480"/>
            <a:ext cx="9652000" cy="909320"/>
          </a:xfrm>
        </p:spPr>
        <p:txBody>
          <a:bodyPr>
            <a:noAutofit/>
          </a:bodyPr>
          <a:lstStyle/>
          <a:p>
            <a:r>
              <a:rPr lang="en-US" sz="4267" dirty="0">
                <a:solidFill>
                  <a:schemeClr val="bg1"/>
                </a:solidFill>
              </a:rPr>
              <a:t>Degraded &amp; Wastelands based livelihoods</a:t>
            </a:r>
          </a:p>
        </p:txBody>
      </p:sp>
      <p:sp>
        <p:nvSpPr>
          <p:cNvPr id="3" name="Content Placeholder 2"/>
          <p:cNvSpPr>
            <a:spLocks noGrp="1"/>
          </p:cNvSpPr>
          <p:nvPr>
            <p:ph idx="1"/>
          </p:nvPr>
        </p:nvSpPr>
        <p:spPr>
          <a:xfrm>
            <a:off x="915955" y="1828800"/>
            <a:ext cx="10363200" cy="4323080"/>
          </a:xfrm>
        </p:spPr>
        <p:txBody>
          <a:bodyPr>
            <a:normAutofit/>
          </a:bodyPr>
          <a:lstStyle/>
          <a:p>
            <a:r>
              <a:rPr lang="en-US" dirty="0">
                <a:solidFill>
                  <a:schemeClr val="bg1"/>
                </a:solidFill>
              </a:rPr>
              <a:t>Bamboo rehabilitated tens of thousands of hectares of used brickfields - won the $1 million Alcan Prize for Sustainable Development (2007)</a:t>
            </a:r>
          </a:p>
          <a:p>
            <a:r>
              <a:rPr lang="en-US" dirty="0">
                <a:solidFill>
                  <a:schemeClr val="bg1"/>
                </a:solidFill>
              </a:rPr>
              <a:t>The 68 million ha of degraded land and 52 million ha of wastelands in India (total 120 </a:t>
            </a:r>
            <a:r>
              <a:rPr lang="en-US" dirty="0" err="1">
                <a:solidFill>
                  <a:schemeClr val="bg1"/>
                </a:solidFill>
              </a:rPr>
              <a:t>mln</a:t>
            </a:r>
            <a:r>
              <a:rPr lang="en-US" dirty="0">
                <a:solidFill>
                  <a:schemeClr val="bg1"/>
                </a:solidFill>
              </a:rPr>
              <a:t> ha) can similarly benefit</a:t>
            </a:r>
          </a:p>
          <a:p>
            <a:r>
              <a:rPr lang="en-US" dirty="0">
                <a:solidFill>
                  <a:schemeClr val="bg1"/>
                </a:solidFill>
              </a:rPr>
              <a:t>1% of 120 </a:t>
            </a:r>
            <a:r>
              <a:rPr lang="en-US" dirty="0" err="1">
                <a:solidFill>
                  <a:schemeClr val="bg1"/>
                </a:solidFill>
              </a:rPr>
              <a:t>mln</a:t>
            </a:r>
            <a:r>
              <a:rPr lang="en-US" dirty="0">
                <a:solidFill>
                  <a:schemeClr val="bg1"/>
                </a:solidFill>
              </a:rPr>
              <a:t> ha can benefit 1.2 million HH</a:t>
            </a:r>
          </a:p>
          <a:p>
            <a:r>
              <a:rPr lang="en-US" dirty="0">
                <a:solidFill>
                  <a:schemeClr val="bg1"/>
                </a:solidFill>
              </a:rPr>
              <a:t>Income: $0.46-$3.23/day at lowest yield of 10 tons/ha.</a:t>
            </a:r>
          </a:p>
        </p:txBody>
      </p:sp>
    </p:spTree>
    <p:extLst>
      <p:ext uri="{BB962C8B-B14F-4D97-AF65-F5344CB8AC3E}">
        <p14:creationId xmlns:p14="http://schemas.microsoft.com/office/powerpoint/2010/main" val="3672098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9200" y="315715"/>
            <a:ext cx="9347200" cy="674885"/>
          </a:xfrm>
        </p:spPr>
        <p:txBody>
          <a:bodyPr>
            <a:noAutofit/>
          </a:bodyPr>
          <a:lstStyle/>
          <a:p>
            <a:r>
              <a:rPr lang="en-US" sz="3200" b="1" dirty="0">
                <a:solidFill>
                  <a:schemeClr val="bg1"/>
                </a:solidFill>
              </a:rPr>
              <a:t>Carbon Capture and Storage (CCS) based livelihoods</a:t>
            </a:r>
          </a:p>
        </p:txBody>
      </p:sp>
      <p:sp>
        <p:nvSpPr>
          <p:cNvPr id="8" name="Content Placeholder 7"/>
          <p:cNvSpPr>
            <a:spLocks noGrp="1"/>
          </p:cNvSpPr>
          <p:nvPr>
            <p:ph idx="1"/>
          </p:nvPr>
        </p:nvSpPr>
        <p:spPr>
          <a:xfrm>
            <a:off x="609600" y="1524000"/>
            <a:ext cx="10972800" cy="4038600"/>
          </a:xfrm>
        </p:spPr>
        <p:txBody>
          <a:bodyPr>
            <a:noAutofit/>
          </a:bodyPr>
          <a:lstStyle/>
          <a:p>
            <a:r>
              <a:rPr lang="en-US" sz="2800" dirty="0">
                <a:solidFill>
                  <a:schemeClr val="bg1"/>
                </a:solidFill>
              </a:rPr>
              <a:t>121 million households (49% of population) use firewood</a:t>
            </a:r>
          </a:p>
          <a:p>
            <a:r>
              <a:rPr lang="en-US" sz="2800" b="1" dirty="0">
                <a:solidFill>
                  <a:schemeClr val="bg1"/>
                </a:solidFill>
              </a:rPr>
              <a:t>Household Charcoal </a:t>
            </a:r>
            <a:r>
              <a:rPr lang="en-US" sz="2800" dirty="0">
                <a:solidFill>
                  <a:schemeClr val="bg1"/>
                </a:solidFill>
              </a:rPr>
              <a:t>from </a:t>
            </a:r>
            <a:r>
              <a:rPr lang="en-US" sz="2800" b="1" dirty="0">
                <a:solidFill>
                  <a:schemeClr val="bg1"/>
                </a:solidFill>
              </a:rPr>
              <a:t>cooking </a:t>
            </a:r>
            <a:r>
              <a:rPr lang="en-US" sz="2800" dirty="0">
                <a:solidFill>
                  <a:schemeClr val="bg1"/>
                </a:solidFill>
              </a:rPr>
              <a:t>(inorganic carbon)</a:t>
            </a:r>
          </a:p>
          <a:p>
            <a:pPr lvl="1"/>
            <a:r>
              <a:rPr lang="en-US" sz="2400" dirty="0">
                <a:solidFill>
                  <a:schemeClr val="bg1"/>
                </a:solidFill>
              </a:rPr>
              <a:t>@ 10% yield;  44.6 million tons HHC;  164 million tons of CO2  Rs   54,000 crores</a:t>
            </a:r>
          </a:p>
          <a:p>
            <a:pPr lvl="1"/>
            <a:r>
              <a:rPr lang="en-US" sz="2400" dirty="0">
                <a:solidFill>
                  <a:schemeClr val="bg1"/>
                </a:solidFill>
              </a:rPr>
              <a:t>@ 20% yield;  89.2 million tons HHC;  328 million tons of CO2; Rs 128,000 crores</a:t>
            </a:r>
          </a:p>
          <a:p>
            <a:pPr lvl="1"/>
            <a:r>
              <a:rPr lang="en-US" sz="2400" dirty="0">
                <a:solidFill>
                  <a:schemeClr val="bg1"/>
                </a:solidFill>
              </a:rPr>
              <a:t>@ 30% yield; 133.8 million tons HHC; 496 million tons of CO2; Rs 182,000 crores</a:t>
            </a:r>
          </a:p>
          <a:p>
            <a:r>
              <a:rPr lang="en-US" sz="2800" dirty="0">
                <a:solidFill>
                  <a:schemeClr val="bg1"/>
                </a:solidFill>
              </a:rPr>
              <a:t> Bamboo forests also capture CO2 (organic carbon)</a:t>
            </a:r>
          </a:p>
          <a:p>
            <a:r>
              <a:rPr lang="en-US" sz="2800" dirty="0">
                <a:solidFill>
                  <a:schemeClr val="bg1"/>
                </a:solidFill>
              </a:rPr>
              <a:t>Position bamboo as a strategic resource to mitigate and adapt to climate change in the Paris COP.</a:t>
            </a:r>
          </a:p>
        </p:txBody>
      </p:sp>
    </p:spTree>
    <p:extLst>
      <p:ext uri="{BB962C8B-B14F-4D97-AF65-F5344CB8AC3E}">
        <p14:creationId xmlns:p14="http://schemas.microsoft.com/office/powerpoint/2010/main" val="2164760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107" y="815144"/>
            <a:ext cx="5410199" cy="1165993"/>
          </a:xfrm>
        </p:spPr>
        <p:txBody>
          <a:bodyPr>
            <a:normAutofit fontScale="90000"/>
          </a:bodyPr>
          <a:lstStyle/>
          <a:p>
            <a:r>
              <a:rPr lang="en-US" sz="3600" b="1" dirty="0">
                <a:solidFill>
                  <a:schemeClr val="bg1"/>
                </a:solidFill>
              </a:rPr>
              <a:t>Biomass energy </a:t>
            </a:r>
            <a:r>
              <a:rPr lang="en-US" sz="3600" dirty="0">
                <a:solidFill>
                  <a:schemeClr val="bg1"/>
                </a:solidFill>
              </a:rPr>
              <a:t>versus </a:t>
            </a:r>
            <a:br>
              <a:rPr lang="en-US" sz="3600" dirty="0">
                <a:solidFill>
                  <a:schemeClr val="bg1"/>
                </a:solidFill>
              </a:rPr>
            </a:br>
            <a:r>
              <a:rPr lang="en-US" sz="3600" b="1" dirty="0">
                <a:solidFill>
                  <a:schemeClr val="bg1"/>
                </a:solidFill>
              </a:rPr>
              <a:t>Solar energy</a:t>
            </a:r>
          </a:p>
        </p:txBody>
      </p:sp>
      <p:sp>
        <p:nvSpPr>
          <p:cNvPr id="4" name="Text Placeholder 3"/>
          <p:cNvSpPr>
            <a:spLocks noGrp="1"/>
          </p:cNvSpPr>
          <p:nvPr>
            <p:ph type="body" idx="1"/>
          </p:nvPr>
        </p:nvSpPr>
        <p:spPr>
          <a:xfrm>
            <a:off x="1905000" y="2779266"/>
            <a:ext cx="1504949" cy="522287"/>
          </a:xfrm>
        </p:spPr>
        <p:txBody>
          <a:bodyPr/>
          <a:lstStyle/>
          <a:p>
            <a:pPr algn="ctr"/>
            <a:r>
              <a:rPr lang="en-US" dirty="0">
                <a:solidFill>
                  <a:schemeClr val="bg1"/>
                </a:solidFill>
              </a:rPr>
              <a:t>Biomass</a:t>
            </a:r>
          </a:p>
        </p:txBody>
      </p:sp>
      <p:sp>
        <p:nvSpPr>
          <p:cNvPr id="5" name="Content Placeholder 4"/>
          <p:cNvSpPr>
            <a:spLocks noGrp="1"/>
          </p:cNvSpPr>
          <p:nvPr>
            <p:ph sz="half" idx="2"/>
          </p:nvPr>
        </p:nvSpPr>
        <p:spPr>
          <a:xfrm>
            <a:off x="609600" y="3429000"/>
            <a:ext cx="5181599" cy="3242568"/>
          </a:xfrm>
        </p:spPr>
        <p:txBody>
          <a:bodyPr>
            <a:noAutofit/>
          </a:bodyPr>
          <a:lstStyle/>
          <a:p>
            <a:r>
              <a:rPr lang="en-US" sz="2200" dirty="0">
                <a:solidFill>
                  <a:schemeClr val="bg1"/>
                </a:solidFill>
              </a:rPr>
              <a:t>Generates income</a:t>
            </a:r>
          </a:p>
          <a:p>
            <a:r>
              <a:rPr lang="en-US" sz="2200" dirty="0">
                <a:solidFill>
                  <a:schemeClr val="bg1"/>
                </a:solidFill>
              </a:rPr>
              <a:t>Enhances resilience</a:t>
            </a:r>
          </a:p>
          <a:p>
            <a:r>
              <a:rPr lang="en-US" sz="2200" dirty="0">
                <a:solidFill>
                  <a:schemeClr val="bg1"/>
                </a:solidFill>
              </a:rPr>
              <a:t>Benefits the land</a:t>
            </a:r>
          </a:p>
          <a:p>
            <a:r>
              <a:rPr lang="en-US" sz="2200" dirty="0">
                <a:solidFill>
                  <a:schemeClr val="bg1"/>
                </a:solidFill>
              </a:rPr>
              <a:t>Powers HH</a:t>
            </a:r>
            <a:endParaRPr lang="en-US" sz="2200" b="1" dirty="0">
              <a:solidFill>
                <a:schemeClr val="bg1"/>
              </a:solidFill>
            </a:endParaRPr>
          </a:p>
          <a:p>
            <a:r>
              <a:rPr lang="en-US" sz="2200" dirty="0">
                <a:solidFill>
                  <a:schemeClr val="bg1"/>
                </a:solidFill>
              </a:rPr>
              <a:t>Powers enterprises</a:t>
            </a:r>
          </a:p>
          <a:p>
            <a:r>
              <a:rPr lang="en-US" sz="2200" dirty="0">
                <a:solidFill>
                  <a:schemeClr val="bg1"/>
                </a:solidFill>
              </a:rPr>
              <a:t>Local employment generation</a:t>
            </a:r>
          </a:p>
          <a:p>
            <a:r>
              <a:rPr lang="en-US" sz="2200" dirty="0">
                <a:solidFill>
                  <a:schemeClr val="bg1"/>
                </a:solidFill>
              </a:rPr>
              <a:t>Enhanced food &amp; water security</a:t>
            </a:r>
          </a:p>
          <a:p>
            <a:r>
              <a:rPr lang="en-US" sz="2200" dirty="0">
                <a:solidFill>
                  <a:schemeClr val="bg1"/>
                </a:solidFill>
              </a:rPr>
              <a:t>No batteries. Optional since 24x7 power</a:t>
            </a:r>
          </a:p>
          <a:p>
            <a:endParaRPr lang="en-US" sz="2200" dirty="0">
              <a:solidFill>
                <a:schemeClr val="bg1"/>
              </a:solidFill>
            </a:endParaRPr>
          </a:p>
        </p:txBody>
      </p:sp>
      <p:sp>
        <p:nvSpPr>
          <p:cNvPr id="6" name="Text Placeholder 5"/>
          <p:cNvSpPr>
            <a:spLocks noGrp="1"/>
          </p:cNvSpPr>
          <p:nvPr>
            <p:ph type="body" sz="quarter" idx="3"/>
          </p:nvPr>
        </p:nvSpPr>
        <p:spPr>
          <a:xfrm>
            <a:off x="8382000" y="3040409"/>
            <a:ext cx="1497455" cy="477837"/>
          </a:xfrm>
        </p:spPr>
        <p:txBody>
          <a:bodyPr/>
          <a:lstStyle/>
          <a:p>
            <a:pPr algn="ctr"/>
            <a:r>
              <a:rPr lang="en-US" dirty="0">
                <a:solidFill>
                  <a:schemeClr val="bg1"/>
                </a:solidFill>
              </a:rPr>
              <a:t>Solar</a:t>
            </a:r>
          </a:p>
        </p:txBody>
      </p:sp>
      <p:sp>
        <p:nvSpPr>
          <p:cNvPr id="7" name="Content Placeholder 6"/>
          <p:cNvSpPr>
            <a:spLocks noGrp="1"/>
          </p:cNvSpPr>
          <p:nvPr>
            <p:ph sz="quarter" idx="4"/>
          </p:nvPr>
        </p:nvSpPr>
        <p:spPr>
          <a:xfrm>
            <a:off x="6561364" y="3561425"/>
            <a:ext cx="5389033" cy="3148012"/>
          </a:xfrm>
        </p:spPr>
        <p:txBody>
          <a:bodyPr>
            <a:normAutofit/>
          </a:bodyPr>
          <a:lstStyle/>
          <a:p>
            <a:r>
              <a:rPr lang="en-US" dirty="0">
                <a:solidFill>
                  <a:schemeClr val="bg1"/>
                </a:solidFill>
              </a:rPr>
              <a:t>Enhances expenditure</a:t>
            </a:r>
          </a:p>
          <a:p>
            <a:r>
              <a:rPr lang="en-US" dirty="0">
                <a:solidFill>
                  <a:schemeClr val="bg1"/>
                </a:solidFill>
              </a:rPr>
              <a:t>Enhances indebtedness</a:t>
            </a:r>
          </a:p>
          <a:p>
            <a:r>
              <a:rPr lang="en-US" dirty="0">
                <a:solidFill>
                  <a:schemeClr val="bg1"/>
                </a:solidFill>
              </a:rPr>
              <a:t>No benefit to the land</a:t>
            </a:r>
          </a:p>
          <a:p>
            <a:r>
              <a:rPr lang="en-US" dirty="0">
                <a:solidFill>
                  <a:schemeClr val="bg1"/>
                </a:solidFill>
              </a:rPr>
              <a:t>Lights HH</a:t>
            </a:r>
          </a:p>
          <a:p>
            <a:r>
              <a:rPr lang="en-US" dirty="0">
                <a:solidFill>
                  <a:schemeClr val="bg1"/>
                </a:solidFill>
              </a:rPr>
              <a:t>None that need power</a:t>
            </a:r>
          </a:p>
          <a:p>
            <a:r>
              <a:rPr lang="en-US" dirty="0">
                <a:solidFill>
                  <a:schemeClr val="bg1"/>
                </a:solidFill>
              </a:rPr>
              <a:t>No employment generation</a:t>
            </a:r>
          </a:p>
          <a:p>
            <a:r>
              <a:rPr lang="en-US" dirty="0">
                <a:solidFill>
                  <a:schemeClr val="bg1"/>
                </a:solidFill>
              </a:rPr>
              <a:t>No Recurrent expenditure on batteries</a:t>
            </a:r>
          </a:p>
        </p:txBody>
      </p:sp>
      <p:pic>
        <p:nvPicPr>
          <p:cNvPr id="1026" name="Picture 2" descr="Solar surpasses biomass to become third-most prevalent renewable  electricity source - Today in Energy - U.S. Energy Information  Administration (EIA)">
            <a:extLst>
              <a:ext uri="{FF2B5EF4-FFF2-40B4-BE49-F238E27FC236}">
                <a16:creationId xmlns:a16="http://schemas.microsoft.com/office/drawing/2014/main" xmlns="" id="{5AB44F4B-E4E3-4BC9-AB58-C113E4DA3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251" y="17016"/>
            <a:ext cx="6063194" cy="298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907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76200"/>
            <a:ext cx="7467600" cy="1422400"/>
          </a:xfrm>
        </p:spPr>
        <p:txBody>
          <a:bodyPr>
            <a:normAutofit fontScale="90000"/>
          </a:bodyPr>
          <a:lstStyle/>
          <a:p>
            <a:r>
              <a:rPr lang="en-IN" b="1" dirty="0">
                <a:solidFill>
                  <a:srgbClr val="00B050"/>
                </a:solidFill>
              </a:rPr>
              <a:t>Community based High End Bamboo Enterprise</a:t>
            </a:r>
          </a:p>
        </p:txBody>
      </p:sp>
      <p:sp>
        <p:nvSpPr>
          <p:cNvPr id="4" name="TextBox 3">
            <a:extLst>
              <a:ext uri="{FF2B5EF4-FFF2-40B4-BE49-F238E27FC236}">
                <a16:creationId xmlns:a16="http://schemas.microsoft.com/office/drawing/2014/main" xmlns="" id="{C0F015E9-1C4D-4905-AA48-DA4765CC2230}"/>
              </a:ext>
            </a:extLst>
          </p:cNvPr>
          <p:cNvSpPr txBox="1"/>
          <p:nvPr/>
        </p:nvSpPr>
        <p:spPr>
          <a:xfrm>
            <a:off x="1117600" y="6550224"/>
            <a:ext cx="3177024" cy="307777"/>
          </a:xfrm>
          <a:prstGeom prst="rect">
            <a:avLst/>
          </a:prstGeom>
          <a:solidFill>
            <a:srgbClr val="00B050"/>
          </a:solidFill>
        </p:spPr>
        <p:txBody>
          <a:bodyPr wrap="none" rtlCol="0">
            <a:spAutoFit/>
          </a:bodyPr>
          <a:lstStyle/>
          <a:p>
            <a:r>
              <a:rPr lang="en-IN" sz="1400" dirty="0">
                <a:solidFill>
                  <a:schemeClr val="bg1"/>
                </a:solidFill>
              </a:rPr>
              <a:t>Bamboo based Sustainable Development</a:t>
            </a:r>
          </a:p>
        </p:txBody>
      </p:sp>
      <p:pic>
        <p:nvPicPr>
          <p:cNvPr id="10" name="Picture 9">
            <a:extLst>
              <a:ext uri="{FF2B5EF4-FFF2-40B4-BE49-F238E27FC236}">
                <a16:creationId xmlns:a16="http://schemas.microsoft.com/office/drawing/2014/main" xmlns="" id="{81414B65-34DE-44F7-A382-E5912EC1DAA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1800"/>
            <a:ext cx="6400800" cy="3937000"/>
          </a:xfrm>
          <a:prstGeom prst="rect">
            <a:avLst/>
          </a:prstGeom>
          <a:noFill/>
          <a:ln>
            <a:noFill/>
          </a:ln>
        </p:spPr>
      </p:pic>
      <p:pic>
        <p:nvPicPr>
          <p:cNvPr id="13" name="Picture 12">
            <a:extLst>
              <a:ext uri="{FF2B5EF4-FFF2-40B4-BE49-F238E27FC236}">
                <a16:creationId xmlns:a16="http://schemas.microsoft.com/office/drawing/2014/main" xmlns="" id="{3E1C0869-AFD4-4F65-99C1-8E5BCAE0DF0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3937000"/>
            <a:ext cx="5791200" cy="2921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0"/>
            <a:ext cx="7467600" cy="1600200"/>
          </a:xfrm>
        </p:spPr>
        <p:txBody>
          <a:bodyPr/>
          <a:lstStyle/>
          <a:p>
            <a:r>
              <a:rPr lang="en-IN" b="1" dirty="0">
                <a:solidFill>
                  <a:schemeClr val="bg1"/>
                </a:solidFill>
              </a:rPr>
              <a:t>Community based High End Bamboo Enterprise</a:t>
            </a:r>
          </a:p>
        </p:txBody>
      </p:sp>
      <p:pic>
        <p:nvPicPr>
          <p:cNvPr id="2050" name="Picture 2" descr="RajuBhai Gaikwad: Bamboo crafts and furniture enterprise | Aga Khan  Development Network">
            <a:extLst>
              <a:ext uri="{FF2B5EF4-FFF2-40B4-BE49-F238E27FC236}">
                <a16:creationId xmlns:a16="http://schemas.microsoft.com/office/drawing/2014/main" xmlns="" id="{E0BB1CB2-5D43-4267-917E-AE80C2E07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536" y="3162300"/>
            <a:ext cx="6599464" cy="369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ibal women making products from bamboo sticks, bastar, chhattisgarh,  india, asia Stock Photo - Alamy">
            <a:extLst>
              <a:ext uri="{FF2B5EF4-FFF2-40B4-BE49-F238E27FC236}">
                <a16:creationId xmlns:a16="http://schemas.microsoft.com/office/drawing/2014/main" xmlns="" id="{0208558E-F9E1-447E-88B2-F7D54CF5F6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1" b="8889"/>
          <a:stretch/>
        </p:blipFill>
        <p:spPr bwMode="auto">
          <a:xfrm>
            <a:off x="0" y="3162300"/>
            <a:ext cx="5562600" cy="370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074" name="Rectangle 2"/>
          <p:cNvSpPr>
            <a:spLocks noGrp="1" noChangeArrowheads="1"/>
          </p:cNvSpPr>
          <p:nvPr>
            <p:ph type="title"/>
          </p:nvPr>
        </p:nvSpPr>
        <p:spPr>
          <a:xfrm>
            <a:off x="3216275" y="228601"/>
            <a:ext cx="6308727" cy="914400"/>
          </a:xfrm>
        </p:spPr>
        <p:txBody>
          <a:bodyPr>
            <a:normAutofit fontScale="90000"/>
          </a:bodyPr>
          <a:lstStyle/>
          <a:p>
            <a:pPr eaLnBrk="1" hangingPunct="1"/>
            <a:r>
              <a:rPr lang="en-US" sz="2800" b="1" dirty="0">
                <a:solidFill>
                  <a:schemeClr val="bg1"/>
                </a:solidFill>
              </a:rPr>
              <a:t>Sustainability design </a:t>
            </a:r>
            <a:r>
              <a:rPr lang="en-US" sz="2800" dirty="0">
                <a:solidFill>
                  <a:schemeClr val="bg1"/>
                </a:solidFill>
              </a:rPr>
              <a:t>can help facilitate </a:t>
            </a:r>
            <a:br>
              <a:rPr lang="en-US" sz="2800" dirty="0">
                <a:solidFill>
                  <a:schemeClr val="bg1"/>
                </a:solidFill>
              </a:rPr>
            </a:br>
            <a:r>
              <a:rPr lang="en-US" sz="2800" b="1" dirty="0">
                <a:solidFill>
                  <a:schemeClr val="bg1"/>
                </a:solidFill>
              </a:rPr>
              <a:t>inclusive and sustainable development</a:t>
            </a:r>
          </a:p>
        </p:txBody>
      </p:sp>
      <p:pic>
        <p:nvPicPr>
          <p:cNvPr id="3076" name="Picture 21" descr="ALL PHOTOS 087"/>
          <p:cNvPicPr>
            <a:picLocks noGrp="1" noChangeAspect="1" noChangeArrowheads="1"/>
          </p:cNvPicPr>
          <p:nvPr>
            <p:ph sz="half" idx="2"/>
          </p:nvPr>
        </p:nvPicPr>
        <p:blipFill>
          <a:blip r:embed="rId3" cstate="print"/>
          <a:srcRect l="16058" t="11539" r="33342"/>
          <a:stretch>
            <a:fillRect/>
          </a:stretch>
        </p:blipFill>
        <p:spPr>
          <a:xfrm>
            <a:off x="2286000" y="1587941"/>
            <a:ext cx="3225800" cy="3898459"/>
          </a:xfrm>
          <a:noFill/>
        </p:spPr>
      </p:pic>
      <p:pic>
        <p:nvPicPr>
          <p:cNvPr id="5" name="Picture 4" descr="why.jpg"/>
          <p:cNvPicPr>
            <a:picLocks noChangeAspect="1"/>
          </p:cNvPicPr>
          <p:nvPr/>
        </p:nvPicPr>
        <p:blipFill>
          <a:blip r:embed="rId4" cstate="print"/>
          <a:srcRect b="50000"/>
          <a:stretch>
            <a:fillRect/>
          </a:stretch>
        </p:blipFill>
        <p:spPr>
          <a:xfrm>
            <a:off x="1524000" y="1"/>
            <a:ext cx="1752600" cy="1386515"/>
          </a:xfrm>
          <a:prstGeom prst="rect">
            <a:avLst/>
          </a:prstGeom>
        </p:spPr>
      </p:pic>
      <p:pic>
        <p:nvPicPr>
          <p:cNvPr id="6" name="Picture 3" descr="Rhizome Final Logo2"/>
          <p:cNvPicPr>
            <a:picLocks noChangeAspect="1" noChangeArrowheads="1"/>
          </p:cNvPicPr>
          <p:nvPr/>
        </p:nvPicPr>
        <p:blipFill>
          <a:blip r:embed="rId5" cstate="print"/>
          <a:srcRect t="16667" b="24306"/>
          <a:stretch>
            <a:fillRect/>
          </a:stretch>
        </p:blipFill>
        <p:spPr bwMode="auto">
          <a:xfrm>
            <a:off x="8839201" y="6248400"/>
            <a:ext cx="1490636" cy="410195"/>
          </a:xfrm>
          <a:prstGeom prst="rect">
            <a:avLst/>
          </a:prstGeom>
          <a:noFill/>
          <a:ln w="9525">
            <a:noFill/>
            <a:miter lim="800000"/>
            <a:headEnd/>
            <a:tailEnd/>
          </a:ln>
        </p:spPr>
      </p:pic>
      <p:pic>
        <p:nvPicPr>
          <p:cNvPr id="9" name="Picture 21" descr="ALL PHOTOS 087"/>
          <p:cNvPicPr>
            <a:picLocks noChangeAspect="1" noChangeArrowheads="1"/>
          </p:cNvPicPr>
          <p:nvPr/>
        </p:nvPicPr>
        <p:blipFill rotWithShape="1">
          <a:blip r:embed="rId6" cstate="print"/>
          <a:srcRect l="9421" r="15215" b="8486"/>
          <a:stretch/>
        </p:blipFill>
        <p:spPr>
          <a:xfrm>
            <a:off x="5715000" y="1600200"/>
            <a:ext cx="4267200" cy="3886200"/>
          </a:xfrm>
          <a:prstGeom prst="rect">
            <a:avLst/>
          </a:prstGeom>
          <a:noFill/>
        </p:spPr>
      </p:pic>
      <p:sp>
        <p:nvSpPr>
          <p:cNvPr id="10" name="Rectangle 3"/>
          <p:cNvSpPr txBox="1">
            <a:spLocks noChangeArrowheads="1"/>
          </p:cNvSpPr>
          <p:nvPr/>
        </p:nvSpPr>
        <p:spPr>
          <a:xfrm>
            <a:off x="2286002" y="5638801"/>
            <a:ext cx="7696199" cy="41019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80000"/>
              </a:lnSpc>
              <a:buNone/>
            </a:pPr>
            <a:r>
              <a:rPr lang="en-US" sz="2400" b="1" dirty="0">
                <a:solidFill>
                  <a:schemeClr val="bg1"/>
                </a:solidFill>
              </a:rPr>
              <a:t>PTG BPL Landless Marginalized Unsustainable craft economy</a:t>
            </a:r>
          </a:p>
          <a:p>
            <a:pPr algn="ctr">
              <a:lnSpc>
                <a:spcPct val="80000"/>
              </a:lnSpc>
            </a:pPr>
            <a:endParaRPr lang="en-US" sz="2400" dirty="0">
              <a:solidFill>
                <a:schemeClr val="bg1"/>
              </a:solidFill>
            </a:endParaRPr>
          </a:p>
        </p:txBody>
      </p:sp>
      <p:sp>
        <p:nvSpPr>
          <p:cNvPr id="3" name="TextBox 2">
            <a:extLst>
              <a:ext uri="{FF2B5EF4-FFF2-40B4-BE49-F238E27FC236}">
                <a16:creationId xmlns:a16="http://schemas.microsoft.com/office/drawing/2014/main" xmlns="" id="{D3C30218-811F-4D21-AACB-D0F08566B895}"/>
              </a:ext>
            </a:extLst>
          </p:cNvPr>
          <p:cNvSpPr txBox="1"/>
          <p:nvPr/>
        </p:nvSpPr>
        <p:spPr>
          <a:xfrm>
            <a:off x="1524000" y="6550224"/>
            <a:ext cx="3177024" cy="307777"/>
          </a:xfrm>
          <a:prstGeom prst="rect">
            <a:avLst/>
          </a:prstGeom>
          <a:solidFill>
            <a:srgbClr val="00B050"/>
          </a:solidFill>
        </p:spPr>
        <p:txBody>
          <a:bodyPr wrap="none" rtlCol="0">
            <a:spAutoFit/>
          </a:bodyPr>
          <a:lstStyle/>
          <a:p>
            <a:r>
              <a:rPr lang="en-IN" sz="1400" dirty="0">
                <a:solidFill>
                  <a:schemeClr val="bg1"/>
                </a:solidFill>
              </a:rPr>
              <a:t>Bamboo based Sustainable Development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76600" y="274639"/>
            <a:ext cx="6934200" cy="1143000"/>
          </a:xfrm>
        </p:spPr>
        <p:txBody>
          <a:bodyPr>
            <a:noAutofit/>
          </a:bodyPr>
          <a:lstStyle/>
          <a:p>
            <a:r>
              <a:rPr lang="en-US" sz="3200" dirty="0">
                <a:solidFill>
                  <a:schemeClr val="bg1"/>
                </a:solidFill>
              </a:rPr>
              <a:t>Sustainable and inclusive development by </a:t>
            </a:r>
            <a:r>
              <a:rPr lang="en-US" sz="3200" b="1" dirty="0">
                <a:solidFill>
                  <a:schemeClr val="bg1"/>
                </a:solidFill>
              </a:rPr>
              <a:t>sustainability design</a:t>
            </a:r>
            <a:endParaRPr lang="en-IN" sz="3200" b="1" dirty="0">
              <a:solidFill>
                <a:schemeClr val="bg1"/>
              </a:solidFill>
            </a:endParaRPr>
          </a:p>
        </p:txBody>
      </p:sp>
      <p:pic>
        <p:nvPicPr>
          <p:cNvPr id="7" name="Content Placeholder 6" descr="majooschest.JPG"/>
          <p:cNvPicPr>
            <a:picLocks noGrp="1" noChangeAspect="1"/>
          </p:cNvPicPr>
          <p:nvPr>
            <p:ph idx="1"/>
          </p:nvPr>
        </p:nvPicPr>
        <p:blipFill>
          <a:blip r:embed="rId3" cstate="print"/>
          <a:stretch>
            <a:fillRect/>
          </a:stretch>
        </p:blipFill>
        <p:spPr>
          <a:xfrm>
            <a:off x="3078694" y="1600201"/>
            <a:ext cx="6034615" cy="4525961"/>
          </a:xfrm>
        </p:spPr>
      </p:pic>
      <p:pic>
        <p:nvPicPr>
          <p:cNvPr id="4" name="Picture 3" descr="why.jpg"/>
          <p:cNvPicPr>
            <a:picLocks noChangeAspect="1"/>
          </p:cNvPicPr>
          <p:nvPr/>
        </p:nvPicPr>
        <p:blipFill>
          <a:blip r:embed="rId4" cstate="print"/>
          <a:srcRect b="50000"/>
          <a:stretch>
            <a:fillRect/>
          </a:stretch>
        </p:blipFill>
        <p:spPr>
          <a:xfrm>
            <a:off x="1524000" y="1"/>
            <a:ext cx="1752600" cy="1386515"/>
          </a:xfrm>
          <a:prstGeom prst="rect">
            <a:avLst/>
          </a:prstGeom>
        </p:spPr>
      </p:pic>
      <p:pic>
        <p:nvPicPr>
          <p:cNvPr id="5" name="Picture 3" descr="Rhizome Final Logo2"/>
          <p:cNvPicPr>
            <a:picLocks noChangeAspect="1" noChangeArrowheads="1"/>
          </p:cNvPicPr>
          <p:nvPr/>
        </p:nvPicPr>
        <p:blipFill>
          <a:blip r:embed="rId5" cstate="print"/>
          <a:srcRect t="16667" b="24306"/>
          <a:stretch>
            <a:fillRect/>
          </a:stretch>
        </p:blipFill>
        <p:spPr bwMode="auto">
          <a:xfrm>
            <a:off x="8839201" y="6248400"/>
            <a:ext cx="1490636" cy="410195"/>
          </a:xfrm>
          <a:prstGeom prst="rect">
            <a:avLst/>
          </a:prstGeom>
          <a:noFill/>
          <a:ln w="9525">
            <a:noFill/>
            <a:miter lim="800000"/>
            <a:headEnd/>
            <a:tailEnd/>
          </a:ln>
        </p:spPr>
      </p:pic>
      <p:sp>
        <p:nvSpPr>
          <p:cNvPr id="6" name="TextBox 5">
            <a:extLst>
              <a:ext uri="{FF2B5EF4-FFF2-40B4-BE49-F238E27FC236}">
                <a16:creationId xmlns:a16="http://schemas.microsoft.com/office/drawing/2014/main" xmlns="" id="{CF5D3C92-706F-4575-BD27-133490D56C3A}"/>
              </a:ext>
            </a:extLst>
          </p:cNvPr>
          <p:cNvSpPr txBox="1"/>
          <p:nvPr/>
        </p:nvSpPr>
        <p:spPr>
          <a:xfrm>
            <a:off x="914400" y="6550224"/>
            <a:ext cx="3177024" cy="307777"/>
          </a:xfrm>
          <a:prstGeom prst="rect">
            <a:avLst/>
          </a:prstGeom>
          <a:solidFill>
            <a:srgbClr val="00B050"/>
          </a:solidFill>
        </p:spPr>
        <p:txBody>
          <a:bodyPr wrap="none" rtlCol="0">
            <a:spAutoFit/>
          </a:bodyPr>
          <a:lstStyle/>
          <a:p>
            <a:r>
              <a:rPr lang="en-IN" sz="1400" dirty="0">
                <a:solidFill>
                  <a:schemeClr val="bg1"/>
                </a:solidFill>
              </a:rPr>
              <a:t>Bamboo based Sustainable Development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y.jpg"/>
          <p:cNvPicPr>
            <a:picLocks noChangeAspect="1"/>
          </p:cNvPicPr>
          <p:nvPr/>
        </p:nvPicPr>
        <p:blipFill>
          <a:blip r:embed="rId2" cstate="print"/>
          <a:srcRect b="50000"/>
          <a:stretch>
            <a:fillRect/>
          </a:stretch>
        </p:blipFill>
        <p:spPr>
          <a:xfrm>
            <a:off x="1524000" y="1"/>
            <a:ext cx="1752600" cy="1386515"/>
          </a:xfrm>
          <a:prstGeom prst="rect">
            <a:avLst/>
          </a:prstGeom>
        </p:spPr>
      </p:pic>
      <p:pic>
        <p:nvPicPr>
          <p:cNvPr id="5" name="Picture 3" descr="Rhizome Final Logo2"/>
          <p:cNvPicPr>
            <a:picLocks noChangeAspect="1" noChangeArrowheads="1"/>
          </p:cNvPicPr>
          <p:nvPr/>
        </p:nvPicPr>
        <p:blipFill>
          <a:blip r:embed="rId3" cstate="print"/>
          <a:srcRect t="16667" b="24306"/>
          <a:stretch>
            <a:fillRect/>
          </a:stretch>
        </p:blipFill>
        <p:spPr bwMode="auto">
          <a:xfrm>
            <a:off x="8839201" y="6248400"/>
            <a:ext cx="1490636" cy="410195"/>
          </a:xfrm>
          <a:prstGeom prst="rect">
            <a:avLst/>
          </a:prstGeom>
          <a:noFill/>
          <a:ln w="9525">
            <a:noFill/>
            <a:miter lim="800000"/>
            <a:headEnd/>
            <a:tailEnd/>
          </a:ln>
        </p:spPr>
      </p:pic>
      <p:sp>
        <p:nvSpPr>
          <p:cNvPr id="9" name="Title 1"/>
          <p:cNvSpPr txBox="1">
            <a:spLocks/>
          </p:cNvSpPr>
          <p:nvPr/>
        </p:nvSpPr>
        <p:spPr>
          <a:xfrm>
            <a:off x="1981200" y="5913118"/>
            <a:ext cx="7162800" cy="478573"/>
          </a:xfrm>
          <a:prstGeom prst="rect">
            <a:avLst/>
          </a:prstGeom>
        </p:spPr>
        <p:txBody>
          <a:bodyPr vert="horz" lIns="91440" tIns="45720" rIns="91440" bIns="45720" rtlCol="0" anchor="ctr">
            <a:normAutofit fontScale="97500"/>
          </a:bodyPr>
          <a:lstStyle/>
          <a:p>
            <a:pPr lvl="0" algn="ctr">
              <a:spcBef>
                <a:spcPct val="0"/>
              </a:spcBef>
            </a:pPr>
            <a:r>
              <a:rPr lang="en-US" sz="2000" dirty="0">
                <a:solidFill>
                  <a:schemeClr val="bg1"/>
                </a:solidFill>
              </a:rPr>
              <a:t>Full circle – return to design with </a:t>
            </a:r>
            <a:r>
              <a:rPr lang="en-US" sz="2000" dirty="0" err="1">
                <a:solidFill>
                  <a:schemeClr val="bg1"/>
                </a:solidFill>
              </a:rPr>
              <a:t>Charilam</a:t>
            </a:r>
            <a:r>
              <a:rPr lang="en-US" sz="2000" dirty="0">
                <a:solidFill>
                  <a:schemeClr val="bg1"/>
                </a:solidFill>
              </a:rPr>
              <a:t> cluster in Tripura</a:t>
            </a:r>
            <a:endParaRPr lang="en-IN" sz="2000" dirty="0">
              <a:solidFill>
                <a:schemeClr val="bg1"/>
              </a:solidFill>
            </a:endParaRPr>
          </a:p>
        </p:txBody>
      </p:sp>
      <p:pic>
        <p:nvPicPr>
          <p:cNvPr id="8" name="Picture 7"/>
          <p:cNvPicPr/>
          <p:nvPr/>
        </p:nvPicPr>
        <p:blipFill>
          <a:blip r:embed="rId4" cstate="print"/>
          <a:stretch>
            <a:fillRect/>
          </a:stretch>
        </p:blipFill>
        <p:spPr bwMode="auto">
          <a:xfrm>
            <a:off x="101600" y="1965959"/>
            <a:ext cx="3682373" cy="3352800"/>
          </a:xfrm>
          <a:prstGeom prst="rect">
            <a:avLst/>
          </a:prstGeom>
          <a:noFill/>
          <a:ln w="9525">
            <a:noFill/>
            <a:miter lim="800000"/>
            <a:headEnd/>
            <a:tailEnd/>
          </a:ln>
        </p:spPr>
      </p:pic>
      <p:pic>
        <p:nvPicPr>
          <p:cNvPr id="7" name="Picture 6" descr="2.jpg"/>
          <p:cNvPicPr>
            <a:picLocks noChangeAspect="1"/>
          </p:cNvPicPr>
          <p:nvPr/>
        </p:nvPicPr>
        <p:blipFill>
          <a:blip r:embed="rId5" cstate="print"/>
          <a:stretch>
            <a:fillRect/>
          </a:stretch>
        </p:blipFill>
        <p:spPr>
          <a:xfrm>
            <a:off x="4800600" y="1295400"/>
            <a:ext cx="5715000" cy="4286251"/>
          </a:xfrm>
          <a:prstGeom prst="rect">
            <a:avLst/>
          </a:prstGeom>
        </p:spPr>
      </p:pic>
      <p:sp>
        <p:nvSpPr>
          <p:cNvPr id="10" name="Title 1"/>
          <p:cNvSpPr txBox="1">
            <a:spLocks/>
          </p:cNvSpPr>
          <p:nvPr/>
        </p:nvSpPr>
        <p:spPr>
          <a:xfrm>
            <a:off x="3352800" y="457200"/>
            <a:ext cx="7162800" cy="914400"/>
          </a:xfrm>
          <a:prstGeom prst="rect">
            <a:avLst/>
          </a:prstGeom>
        </p:spPr>
        <p:txBody>
          <a:bodyPr vert="horz" lIns="91440" tIns="45720" rIns="91440" bIns="45720" rtlCol="0" anchor="ctr">
            <a:normAutofit fontScale="97500"/>
          </a:bodyPr>
          <a:lstStyle/>
          <a:p>
            <a:pPr lvl="0" algn="ctr">
              <a:spcBef>
                <a:spcPct val="0"/>
              </a:spcBef>
            </a:pPr>
            <a:r>
              <a:rPr lang="en-US" sz="4400" dirty="0">
                <a:solidFill>
                  <a:schemeClr val="bg1"/>
                </a:solidFill>
              </a:rPr>
              <a:t>Not just telling the story…..</a:t>
            </a:r>
            <a:endParaRPr lang="en-IN" sz="4400" dirty="0">
              <a:solidFill>
                <a:schemeClr val="bg1"/>
              </a:solidFill>
            </a:endParaRPr>
          </a:p>
        </p:txBody>
      </p:sp>
      <p:sp>
        <p:nvSpPr>
          <p:cNvPr id="2" name="TextBox 1">
            <a:extLst>
              <a:ext uri="{FF2B5EF4-FFF2-40B4-BE49-F238E27FC236}">
                <a16:creationId xmlns:a16="http://schemas.microsoft.com/office/drawing/2014/main" xmlns="" id="{F42CCFB5-F60E-40A1-B544-19133B472DBD}"/>
              </a:ext>
            </a:extLst>
          </p:cNvPr>
          <p:cNvSpPr txBox="1"/>
          <p:nvPr/>
        </p:nvSpPr>
        <p:spPr>
          <a:xfrm>
            <a:off x="914400" y="6550224"/>
            <a:ext cx="3177024" cy="307777"/>
          </a:xfrm>
          <a:prstGeom prst="rect">
            <a:avLst/>
          </a:prstGeom>
          <a:solidFill>
            <a:srgbClr val="00B050"/>
          </a:solidFill>
        </p:spPr>
        <p:txBody>
          <a:bodyPr wrap="none" rtlCol="0">
            <a:spAutoFit/>
          </a:bodyPr>
          <a:lstStyle/>
          <a:p>
            <a:r>
              <a:rPr lang="en-IN" sz="1400" dirty="0">
                <a:solidFill>
                  <a:schemeClr val="bg1"/>
                </a:solidFill>
              </a:rPr>
              <a:t>Bamboo based Sustainable Development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E1A49B-0760-4C43-A21B-6B13C1D37616}"/>
              </a:ext>
            </a:extLst>
          </p:cNvPr>
          <p:cNvSpPr>
            <a:spLocks noGrp="1"/>
          </p:cNvSpPr>
          <p:nvPr>
            <p:ph type="title"/>
          </p:nvPr>
        </p:nvSpPr>
        <p:spPr>
          <a:xfrm>
            <a:off x="1219200" y="274637"/>
            <a:ext cx="4419600" cy="1630363"/>
          </a:xfrm>
        </p:spPr>
        <p:txBody>
          <a:bodyPr/>
          <a:lstStyle/>
          <a:p>
            <a:r>
              <a:rPr lang="en-US" sz="3200" dirty="0">
                <a:solidFill>
                  <a:schemeClr val="bg1"/>
                </a:solidFill>
              </a:rPr>
              <a:t>Fancy high-end lampshades made by PTG </a:t>
            </a:r>
            <a:r>
              <a:rPr lang="en-US" sz="3200" dirty="0" err="1">
                <a:solidFill>
                  <a:schemeClr val="bg1"/>
                </a:solidFill>
              </a:rPr>
              <a:t>Baiga</a:t>
            </a:r>
            <a:r>
              <a:rPr lang="en-US" sz="3200" dirty="0">
                <a:solidFill>
                  <a:schemeClr val="bg1"/>
                </a:solidFill>
              </a:rPr>
              <a:t> Tribe Artisans</a:t>
            </a:r>
            <a:endParaRPr lang="en-IN" sz="3200" dirty="0">
              <a:solidFill>
                <a:schemeClr val="bg1"/>
              </a:solidFill>
            </a:endParaRPr>
          </a:p>
        </p:txBody>
      </p:sp>
      <p:pic>
        <p:nvPicPr>
          <p:cNvPr id="4" name="Content Placeholder 3">
            <a:extLst>
              <a:ext uri="{FF2B5EF4-FFF2-40B4-BE49-F238E27FC236}">
                <a16:creationId xmlns:a16="http://schemas.microsoft.com/office/drawing/2014/main" xmlns="" id="{C5F17F3D-8CC1-4B58-9716-E293DE456E38}"/>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21997"/>
            <a:ext cx="3810000" cy="2492604"/>
          </a:xfrm>
          <a:prstGeom prst="rect">
            <a:avLst/>
          </a:prstGeom>
          <a:noFill/>
          <a:ln>
            <a:noFill/>
          </a:ln>
        </p:spPr>
      </p:pic>
      <p:pic>
        <p:nvPicPr>
          <p:cNvPr id="5" name="Picture 4">
            <a:extLst>
              <a:ext uri="{FF2B5EF4-FFF2-40B4-BE49-F238E27FC236}">
                <a16:creationId xmlns:a16="http://schemas.microsoft.com/office/drawing/2014/main" xmlns="" id="{BCB8CC77-D304-4353-9CFE-E0FDF39D7F9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0" y="2311402"/>
            <a:ext cx="5740400" cy="4524605"/>
          </a:xfrm>
          <a:prstGeom prst="rect">
            <a:avLst/>
          </a:prstGeom>
          <a:noFill/>
          <a:ln>
            <a:noFill/>
          </a:ln>
        </p:spPr>
      </p:pic>
      <p:pic>
        <p:nvPicPr>
          <p:cNvPr id="6" name="Picture 5">
            <a:extLst>
              <a:ext uri="{FF2B5EF4-FFF2-40B4-BE49-F238E27FC236}">
                <a16:creationId xmlns:a16="http://schemas.microsoft.com/office/drawing/2014/main" xmlns="" id="{A0687D11-0AC3-4F55-BEFF-3DEA0BF0FFD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4419602"/>
            <a:ext cx="3657600" cy="2416404"/>
          </a:xfrm>
          <a:prstGeom prst="rect">
            <a:avLst/>
          </a:prstGeom>
          <a:noFill/>
          <a:ln>
            <a:noFill/>
          </a:ln>
        </p:spPr>
      </p:pic>
      <p:sp>
        <p:nvSpPr>
          <p:cNvPr id="7" name="Title 1">
            <a:extLst>
              <a:ext uri="{FF2B5EF4-FFF2-40B4-BE49-F238E27FC236}">
                <a16:creationId xmlns:a16="http://schemas.microsoft.com/office/drawing/2014/main" xmlns="" id="{106E7035-E6F0-44BF-B68D-C8DE73F90467}"/>
              </a:ext>
            </a:extLst>
          </p:cNvPr>
          <p:cNvSpPr txBox="1">
            <a:spLocks/>
          </p:cNvSpPr>
          <p:nvPr/>
        </p:nvSpPr>
        <p:spPr>
          <a:xfrm>
            <a:off x="7391400" y="2647205"/>
            <a:ext cx="2971800" cy="16303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bg1"/>
                </a:solidFill>
              </a:rPr>
              <a:t>The head artisan is physically challenged</a:t>
            </a:r>
            <a:endParaRPr lang="en-IN" sz="3200" dirty="0">
              <a:solidFill>
                <a:schemeClr val="bg1"/>
              </a:solidFill>
            </a:endParaRPr>
          </a:p>
        </p:txBody>
      </p:sp>
    </p:spTree>
    <p:extLst>
      <p:ext uri="{BB962C8B-B14F-4D97-AF65-F5344CB8AC3E}">
        <p14:creationId xmlns:p14="http://schemas.microsoft.com/office/powerpoint/2010/main" val="3156716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4"/>
          <p:cNvPicPr>
            <a:picLocks noChangeAspect="1" noChangeArrowheads="1"/>
          </p:cNvPicPr>
          <p:nvPr/>
        </p:nvPicPr>
        <p:blipFill>
          <a:blip r:embed="rId3" cstate="print"/>
          <a:srcRect/>
          <a:stretch>
            <a:fillRect/>
          </a:stretch>
        </p:blipFill>
        <p:spPr bwMode="auto">
          <a:xfrm>
            <a:off x="0" y="0"/>
            <a:ext cx="12192000" cy="6934200"/>
          </a:xfrm>
          <a:prstGeom prst="rect">
            <a:avLst/>
          </a:prstGeom>
          <a:noFill/>
          <a:ln w="9525">
            <a:noFill/>
            <a:miter lim="800000"/>
            <a:headEnd/>
            <a:tailEnd/>
          </a:ln>
        </p:spPr>
      </p:pic>
      <p:sp>
        <p:nvSpPr>
          <p:cNvPr id="2051" name="Text Box 9"/>
          <p:cNvSpPr txBox="1">
            <a:spLocks noChangeArrowheads="1"/>
          </p:cNvSpPr>
          <p:nvPr/>
        </p:nvSpPr>
        <p:spPr bwMode="auto">
          <a:xfrm>
            <a:off x="1137920" y="-105648"/>
            <a:ext cx="10160000" cy="913007"/>
          </a:xfrm>
          <a:prstGeom prst="rect">
            <a:avLst/>
          </a:prstGeom>
          <a:noFill/>
          <a:ln w="9525">
            <a:noFill/>
            <a:miter lim="800000"/>
            <a:headEnd/>
            <a:tailEnd/>
          </a:ln>
        </p:spPr>
        <p:txBody>
          <a:bodyPr wrap="square">
            <a:spAutoFit/>
          </a:bodyPr>
          <a:lstStyle/>
          <a:p>
            <a:pPr algn="ctr"/>
            <a:r>
              <a:rPr lang="en-US" sz="5333" dirty="0">
                <a:solidFill>
                  <a:schemeClr val="bg1"/>
                </a:solidFill>
                <a:effectLst>
                  <a:outerShdw blurRad="38100" dist="38100" dir="2700000" algn="tl">
                    <a:srgbClr val="000000">
                      <a:alpha val="43137"/>
                    </a:srgbClr>
                  </a:outerShdw>
                </a:effectLst>
              </a:rPr>
              <a:t>Bamboo – The versatile wonder</a:t>
            </a:r>
          </a:p>
        </p:txBody>
      </p:sp>
      <p:sp>
        <p:nvSpPr>
          <p:cNvPr id="10" name="TextBox 9"/>
          <p:cNvSpPr txBox="1"/>
          <p:nvPr/>
        </p:nvSpPr>
        <p:spPr>
          <a:xfrm>
            <a:off x="2032000" y="951254"/>
            <a:ext cx="8128000" cy="584775"/>
          </a:xfrm>
          <a:prstGeom prst="rect">
            <a:avLst/>
          </a:prstGeom>
          <a:noFill/>
        </p:spPr>
        <p:txBody>
          <a:bodyPr wrap="square" rtlCol="0">
            <a:spAutoFit/>
          </a:bodyPr>
          <a:lstStyle/>
          <a:p>
            <a:pPr algn="ctr"/>
            <a:r>
              <a:rPr lang="en-IN" sz="3200" dirty="0">
                <a:solidFill>
                  <a:schemeClr val="bg1"/>
                </a:solidFill>
              </a:rPr>
              <a:t>One product for three basic human needs</a:t>
            </a:r>
          </a:p>
        </p:txBody>
      </p:sp>
      <p:grpSp>
        <p:nvGrpSpPr>
          <p:cNvPr id="3" name="Group 2">
            <a:extLst>
              <a:ext uri="{FF2B5EF4-FFF2-40B4-BE49-F238E27FC236}">
                <a16:creationId xmlns:a16="http://schemas.microsoft.com/office/drawing/2014/main" xmlns="" id="{2CDB89CE-B6E3-42D4-9D85-0B42CD0529E7}"/>
              </a:ext>
            </a:extLst>
          </p:cNvPr>
          <p:cNvGrpSpPr/>
          <p:nvPr/>
        </p:nvGrpSpPr>
        <p:grpSpPr>
          <a:xfrm>
            <a:off x="508000" y="1968787"/>
            <a:ext cx="10972800" cy="4800600"/>
            <a:chOff x="508000" y="1676400"/>
            <a:chExt cx="10972800" cy="4800600"/>
          </a:xfrm>
        </p:grpSpPr>
        <p:pic>
          <p:nvPicPr>
            <p:cNvPr id="12" name="Picture 5" descr="PRECISION FARMING IN BAMBOON - Dr BARATHI GROWMORE BIOTECH e"/>
            <p:cNvPicPr>
              <a:picLocks noChangeAspect="1" noChangeArrowheads="1"/>
            </p:cNvPicPr>
            <p:nvPr/>
          </p:nvPicPr>
          <p:blipFill>
            <a:blip r:embed="rId4"/>
            <a:srcRect/>
            <a:stretch>
              <a:fillRect/>
            </a:stretch>
          </p:blipFill>
          <p:spPr bwMode="auto">
            <a:xfrm>
              <a:off x="508000" y="1676400"/>
              <a:ext cx="4978400" cy="2362200"/>
            </a:xfrm>
            <a:prstGeom prst="rect">
              <a:avLst/>
            </a:prstGeom>
            <a:noFill/>
            <a:ln w="9525">
              <a:noFill/>
              <a:miter lim="800000"/>
              <a:headEnd/>
              <a:tailEnd/>
            </a:ln>
          </p:spPr>
        </p:pic>
        <p:pic>
          <p:nvPicPr>
            <p:cNvPr id="13" name="Picture 5" descr="PRECISION FARMING IN BAMBOON - Dr BARATHI GROWMORE BIOTECH e"/>
            <p:cNvPicPr>
              <a:picLocks noChangeAspect="1" noChangeArrowheads="1"/>
            </p:cNvPicPr>
            <p:nvPr/>
          </p:nvPicPr>
          <p:blipFill>
            <a:blip r:embed="rId5"/>
            <a:srcRect/>
            <a:stretch>
              <a:fillRect/>
            </a:stretch>
          </p:blipFill>
          <p:spPr bwMode="auto">
            <a:xfrm>
              <a:off x="3454400" y="4114800"/>
              <a:ext cx="5791200" cy="2362200"/>
            </a:xfrm>
            <a:prstGeom prst="rect">
              <a:avLst/>
            </a:prstGeom>
            <a:noFill/>
            <a:ln w="9525">
              <a:noFill/>
              <a:miter lim="800000"/>
              <a:headEnd/>
              <a:tailEnd/>
            </a:ln>
          </p:spPr>
        </p:pic>
        <p:pic>
          <p:nvPicPr>
            <p:cNvPr id="14" name="Picture 2"/>
            <p:cNvPicPr>
              <a:picLocks noChangeAspect="1" noChangeArrowheads="1"/>
            </p:cNvPicPr>
            <p:nvPr/>
          </p:nvPicPr>
          <p:blipFill>
            <a:blip r:embed="rId6"/>
            <a:srcRect/>
            <a:stretch>
              <a:fillRect/>
            </a:stretch>
          </p:blipFill>
          <p:spPr bwMode="auto">
            <a:xfrm>
              <a:off x="6197600" y="1676400"/>
              <a:ext cx="5283200" cy="2362200"/>
            </a:xfrm>
            <a:prstGeom prst="rect">
              <a:avLst/>
            </a:prstGeom>
            <a:noFill/>
            <a:ln w="9525">
              <a:noFill/>
              <a:miter lim="800000"/>
              <a:headEnd/>
              <a:tailEnd/>
            </a:ln>
          </p:spPr>
        </p:pic>
      </p:grpSp>
      <p:sp>
        <p:nvSpPr>
          <p:cNvPr id="15" name="TextBox 14"/>
          <p:cNvSpPr txBox="1"/>
          <p:nvPr/>
        </p:nvSpPr>
        <p:spPr>
          <a:xfrm>
            <a:off x="2336800" y="3003107"/>
            <a:ext cx="1117600" cy="584775"/>
          </a:xfrm>
          <a:prstGeom prst="rect">
            <a:avLst/>
          </a:prstGeom>
          <a:noFill/>
        </p:spPr>
        <p:txBody>
          <a:bodyPr wrap="square" rtlCol="0">
            <a:spAutoFit/>
          </a:bodyPr>
          <a:lstStyle/>
          <a:p>
            <a:r>
              <a:rPr lang="en-US" sz="3200" b="1" dirty="0">
                <a:solidFill>
                  <a:srgbClr val="00B050"/>
                </a:solidFill>
              </a:rPr>
              <a:t>Food</a:t>
            </a:r>
            <a:r>
              <a:rPr lang="hi-IN" sz="3200" b="1" dirty="0">
                <a:solidFill>
                  <a:srgbClr val="00B050"/>
                </a:solidFill>
              </a:rPr>
              <a:t> </a:t>
            </a:r>
            <a:endParaRPr lang="en-IN" sz="3200" b="1" dirty="0">
              <a:solidFill>
                <a:srgbClr val="00B050"/>
              </a:solidFill>
            </a:endParaRPr>
          </a:p>
        </p:txBody>
      </p:sp>
      <p:sp>
        <p:nvSpPr>
          <p:cNvPr id="16" name="TextBox 15"/>
          <p:cNvSpPr txBox="1"/>
          <p:nvPr/>
        </p:nvSpPr>
        <p:spPr>
          <a:xfrm>
            <a:off x="8153400" y="2652315"/>
            <a:ext cx="1371600" cy="584775"/>
          </a:xfrm>
          <a:prstGeom prst="rect">
            <a:avLst/>
          </a:prstGeom>
          <a:noFill/>
        </p:spPr>
        <p:txBody>
          <a:bodyPr wrap="square" rtlCol="0">
            <a:spAutoFit/>
          </a:bodyPr>
          <a:lstStyle/>
          <a:p>
            <a:r>
              <a:rPr lang="en-US" sz="3200" b="1" dirty="0">
                <a:solidFill>
                  <a:srgbClr val="00B050"/>
                </a:solidFill>
              </a:rPr>
              <a:t>Clothe</a:t>
            </a:r>
            <a:r>
              <a:rPr lang="hi-IN" sz="3200" b="1" dirty="0">
                <a:solidFill>
                  <a:srgbClr val="00B050"/>
                </a:solidFill>
              </a:rPr>
              <a:t> </a:t>
            </a:r>
            <a:endParaRPr lang="en-IN" sz="3200" b="1" dirty="0">
              <a:solidFill>
                <a:srgbClr val="00B050"/>
              </a:solidFill>
            </a:endParaRPr>
          </a:p>
        </p:txBody>
      </p:sp>
      <p:sp>
        <p:nvSpPr>
          <p:cNvPr id="17" name="TextBox 16"/>
          <p:cNvSpPr txBox="1"/>
          <p:nvPr/>
        </p:nvSpPr>
        <p:spPr>
          <a:xfrm>
            <a:off x="6400800" y="4846543"/>
            <a:ext cx="1422400" cy="584775"/>
          </a:xfrm>
          <a:prstGeom prst="rect">
            <a:avLst/>
          </a:prstGeom>
          <a:noFill/>
        </p:spPr>
        <p:txBody>
          <a:bodyPr wrap="square" rtlCol="0">
            <a:spAutoFit/>
          </a:bodyPr>
          <a:lstStyle/>
          <a:p>
            <a:r>
              <a:rPr lang="en-US" sz="3200" b="1" dirty="0">
                <a:solidFill>
                  <a:srgbClr val="00B050"/>
                </a:solidFill>
              </a:rPr>
              <a:t>Shelter</a:t>
            </a:r>
            <a:endParaRPr lang="en-IN" sz="3200" b="1" dirty="0">
              <a:solidFill>
                <a:srgbClr val="00B05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375997-C033-40A2-9333-A08602D7B936}"/>
              </a:ext>
            </a:extLst>
          </p:cNvPr>
          <p:cNvSpPr>
            <a:spLocks noGrp="1"/>
          </p:cNvSpPr>
          <p:nvPr>
            <p:ph type="title"/>
          </p:nvPr>
        </p:nvSpPr>
        <p:spPr>
          <a:xfrm>
            <a:off x="5032080" y="76200"/>
            <a:ext cx="5407320" cy="2667000"/>
          </a:xfrm>
        </p:spPr>
        <p:txBody>
          <a:bodyPr>
            <a:normAutofit/>
          </a:bodyPr>
          <a:lstStyle/>
          <a:p>
            <a:r>
              <a:rPr lang="en-US" sz="2800" b="1" dirty="0">
                <a:solidFill>
                  <a:schemeClr val="bg1"/>
                </a:solidFill>
              </a:rPr>
              <a:t>Bamboo into Bollywood</a:t>
            </a:r>
            <a:r>
              <a:rPr lang="en-US" sz="2800" dirty="0">
                <a:solidFill>
                  <a:schemeClr val="bg1"/>
                </a:solidFill>
              </a:rPr>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Film Producer </a:t>
            </a:r>
            <a:r>
              <a:rPr lang="en-US" sz="2800" dirty="0" err="1">
                <a:solidFill>
                  <a:schemeClr val="bg1"/>
                </a:solidFill>
              </a:rPr>
              <a:t>Prahlad</a:t>
            </a:r>
            <a:r>
              <a:rPr lang="en-US" sz="2800" dirty="0">
                <a:solidFill>
                  <a:schemeClr val="bg1"/>
                </a:solidFill>
              </a:rPr>
              <a:t> Thakkar Purchased Bamboo Furniture from </a:t>
            </a:r>
            <a:r>
              <a:rPr lang="en-US" sz="2800" dirty="0" err="1">
                <a:solidFill>
                  <a:schemeClr val="bg1"/>
                </a:solidFill>
              </a:rPr>
              <a:t>Balaghat</a:t>
            </a:r>
            <a:r>
              <a:rPr lang="en-US" sz="2800" dirty="0">
                <a:solidFill>
                  <a:schemeClr val="bg1"/>
                </a:solidFill>
              </a:rPr>
              <a:t> Bamboo Centre</a:t>
            </a:r>
            <a:endParaRPr lang="en-IN" sz="2800" dirty="0">
              <a:solidFill>
                <a:schemeClr val="bg1"/>
              </a:solidFill>
            </a:endParaRPr>
          </a:p>
        </p:txBody>
      </p:sp>
      <p:pic>
        <p:nvPicPr>
          <p:cNvPr id="4" name="Picture 3">
            <a:extLst>
              <a:ext uri="{FF2B5EF4-FFF2-40B4-BE49-F238E27FC236}">
                <a16:creationId xmlns:a16="http://schemas.microsoft.com/office/drawing/2014/main" xmlns="" id="{ECD3FB39-8EBA-4B8B-8BB0-C09529B97D1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4086520" cy="6858000"/>
          </a:xfrm>
          <a:prstGeom prst="rect">
            <a:avLst/>
          </a:prstGeom>
          <a:noFill/>
          <a:ln>
            <a:noFill/>
          </a:ln>
        </p:spPr>
      </p:pic>
      <p:pic>
        <p:nvPicPr>
          <p:cNvPr id="5" name="Picture 4">
            <a:extLst>
              <a:ext uri="{FF2B5EF4-FFF2-40B4-BE49-F238E27FC236}">
                <a16:creationId xmlns:a16="http://schemas.microsoft.com/office/drawing/2014/main" xmlns="" id="{78E8598F-515E-49FA-977C-6C42E6CA1E5F}"/>
              </a:ext>
            </a:extLst>
          </p:cNvPr>
          <p:cNvPicPr/>
          <p:nvPr/>
        </p:nvPicPr>
        <p:blipFill rotWithShape="1">
          <a:blip r:embed="rId3">
            <a:extLst>
              <a:ext uri="{28A0092B-C50C-407E-A947-70E740481C1C}">
                <a14:useLocalDpi xmlns:a14="http://schemas.microsoft.com/office/drawing/2010/main" val="0"/>
              </a:ext>
            </a:extLst>
          </a:blip>
          <a:srcRect l="-4381" t="10954" r="-2555" b="9537"/>
          <a:stretch/>
        </p:blipFill>
        <p:spPr bwMode="auto">
          <a:xfrm>
            <a:off x="5255261" y="3022600"/>
            <a:ext cx="5311140" cy="3835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7040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685800"/>
          </a:xfrm>
        </p:spPr>
        <p:txBody>
          <a:bodyPr>
            <a:normAutofit fontScale="90000"/>
          </a:bodyPr>
          <a:lstStyle/>
          <a:p>
            <a:r>
              <a:rPr lang="en-IN" dirty="0">
                <a:solidFill>
                  <a:schemeClr val="bg1"/>
                </a:solidFill>
              </a:rPr>
              <a:t>Bamboo – a complete utility entity</a:t>
            </a:r>
          </a:p>
        </p:txBody>
      </p:sp>
      <p:sp>
        <p:nvSpPr>
          <p:cNvPr id="3" name="Content Placeholder 2"/>
          <p:cNvSpPr>
            <a:spLocks noGrp="1"/>
          </p:cNvSpPr>
          <p:nvPr>
            <p:ph idx="1"/>
          </p:nvPr>
        </p:nvSpPr>
        <p:spPr>
          <a:xfrm>
            <a:off x="1828800" y="1371600"/>
            <a:ext cx="9296400" cy="5105400"/>
          </a:xfrm>
        </p:spPr>
        <p:txBody>
          <a:bodyPr>
            <a:noAutofit/>
          </a:bodyPr>
          <a:lstStyle/>
          <a:p>
            <a:pPr>
              <a:buNone/>
            </a:pPr>
            <a:r>
              <a:rPr lang="en-IN" b="1" dirty="0" err="1">
                <a:solidFill>
                  <a:schemeClr val="bg1"/>
                </a:solidFill>
                <a:latin typeface="+mj-lt"/>
              </a:rPr>
              <a:t>Kerwa</a:t>
            </a:r>
            <a:r>
              <a:rPr lang="en-IN" b="1" dirty="0">
                <a:solidFill>
                  <a:schemeClr val="bg1"/>
                </a:solidFill>
                <a:latin typeface="+mj-lt"/>
              </a:rPr>
              <a:t> Bamboo Centre</a:t>
            </a:r>
          </a:p>
          <a:p>
            <a:pPr>
              <a:buNone/>
            </a:pPr>
            <a:endParaRPr lang="en-IN" b="1" dirty="0">
              <a:solidFill>
                <a:schemeClr val="bg1"/>
              </a:solidFill>
              <a:latin typeface="+mj-lt"/>
            </a:endParaRPr>
          </a:p>
          <a:p>
            <a:pPr lvl="1"/>
            <a:r>
              <a:rPr lang="en-IN" sz="3200" dirty="0">
                <a:solidFill>
                  <a:schemeClr val="bg1"/>
                </a:solidFill>
                <a:latin typeface="+mj-lt"/>
              </a:rPr>
              <a:t>Bamboo blind / </a:t>
            </a:r>
            <a:r>
              <a:rPr lang="en-IN" sz="3200" i="1" dirty="0" err="1">
                <a:solidFill>
                  <a:schemeClr val="bg1"/>
                </a:solidFill>
                <a:latin typeface="+mj-lt"/>
              </a:rPr>
              <a:t>chik</a:t>
            </a:r>
            <a:endParaRPr lang="en-IN" sz="3200" i="1" dirty="0">
              <a:solidFill>
                <a:schemeClr val="bg1"/>
              </a:solidFill>
              <a:latin typeface="+mj-lt"/>
            </a:endParaRPr>
          </a:p>
          <a:p>
            <a:pPr lvl="2"/>
            <a:r>
              <a:rPr lang="en-IN" sz="3200" i="1" dirty="0" err="1">
                <a:solidFill>
                  <a:schemeClr val="bg1"/>
                </a:solidFill>
                <a:latin typeface="+mj-lt"/>
              </a:rPr>
              <a:t>Agarbatti</a:t>
            </a:r>
            <a:endParaRPr lang="en-IN" sz="3200" i="1" dirty="0">
              <a:solidFill>
                <a:schemeClr val="bg1"/>
              </a:solidFill>
              <a:latin typeface="+mj-lt"/>
            </a:endParaRPr>
          </a:p>
          <a:p>
            <a:pPr lvl="3"/>
            <a:r>
              <a:rPr lang="en-IN" sz="3200" i="1" dirty="0">
                <a:solidFill>
                  <a:schemeClr val="bg1"/>
                </a:solidFill>
                <a:latin typeface="+mj-lt"/>
              </a:rPr>
              <a:t> Briquettes </a:t>
            </a:r>
          </a:p>
          <a:p>
            <a:pPr lvl="4"/>
            <a:r>
              <a:rPr lang="en-IN" sz="3200" i="1" dirty="0">
                <a:solidFill>
                  <a:schemeClr val="bg1"/>
                </a:solidFill>
                <a:latin typeface="+mj-lt"/>
              </a:rPr>
              <a:t> Charcoal</a:t>
            </a:r>
          </a:p>
          <a:p>
            <a:pPr lvl="5"/>
            <a:r>
              <a:rPr lang="en-IN" sz="3200" i="1" dirty="0">
                <a:solidFill>
                  <a:schemeClr val="bg1"/>
                </a:solidFill>
                <a:latin typeface="+mj-lt"/>
              </a:rPr>
              <a:t>Power generation (gasification) </a:t>
            </a:r>
          </a:p>
          <a:p>
            <a:pPr lvl="6"/>
            <a:r>
              <a:rPr lang="en-IN" sz="3200" i="1" dirty="0">
                <a:solidFill>
                  <a:schemeClr val="bg1"/>
                </a:solidFill>
                <a:latin typeface="+mj-lt"/>
              </a:rPr>
              <a:t>(supply to mall thro’ dedicated grid)</a:t>
            </a:r>
          </a:p>
          <a:p>
            <a:pPr lvl="1"/>
            <a:endParaRPr lang="en-IN" sz="3200" dirty="0">
              <a:solidFill>
                <a:schemeClr val="bg1"/>
              </a:solidFill>
              <a:latin typeface="+mj-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0EE162-7290-436E-8244-1748784FE54B}"/>
              </a:ext>
            </a:extLst>
          </p:cNvPr>
          <p:cNvSpPr>
            <a:spLocks noGrp="1"/>
          </p:cNvSpPr>
          <p:nvPr>
            <p:ph type="title"/>
          </p:nvPr>
        </p:nvSpPr>
        <p:spPr>
          <a:xfrm>
            <a:off x="2590800" y="274637"/>
            <a:ext cx="7010400" cy="715963"/>
          </a:xfrm>
        </p:spPr>
        <p:txBody>
          <a:bodyPr>
            <a:normAutofit/>
          </a:bodyPr>
          <a:lstStyle/>
          <a:p>
            <a:r>
              <a:rPr lang="en-US" sz="4000" b="1" dirty="0">
                <a:solidFill>
                  <a:schemeClr val="bg1"/>
                </a:solidFill>
              </a:rPr>
              <a:t>Sustainable Marketing potential</a:t>
            </a:r>
            <a:endParaRPr lang="en-IN" sz="4000" b="1" dirty="0">
              <a:solidFill>
                <a:schemeClr val="bg1"/>
              </a:solidFill>
            </a:endParaRPr>
          </a:p>
        </p:txBody>
      </p:sp>
      <p:sp>
        <p:nvSpPr>
          <p:cNvPr id="3" name="Content Placeholder 2">
            <a:extLst>
              <a:ext uri="{FF2B5EF4-FFF2-40B4-BE49-F238E27FC236}">
                <a16:creationId xmlns:a16="http://schemas.microsoft.com/office/drawing/2014/main" xmlns="" id="{B35A1946-1755-4168-A4E1-721D903E1660}"/>
              </a:ext>
            </a:extLst>
          </p:cNvPr>
          <p:cNvSpPr>
            <a:spLocks noGrp="1"/>
          </p:cNvSpPr>
          <p:nvPr>
            <p:ph idx="1"/>
          </p:nvPr>
        </p:nvSpPr>
        <p:spPr>
          <a:xfrm>
            <a:off x="1828800" y="1981200"/>
            <a:ext cx="9067800" cy="3454400"/>
          </a:xfrm>
        </p:spPr>
        <p:txBody>
          <a:bodyPr/>
          <a:lstStyle/>
          <a:p>
            <a:r>
              <a:rPr lang="en-US" sz="3600" dirty="0">
                <a:solidFill>
                  <a:schemeClr val="bg1"/>
                </a:solidFill>
              </a:rPr>
              <a:t>Huge supply demand gap</a:t>
            </a:r>
          </a:p>
          <a:p>
            <a:r>
              <a:rPr lang="en-US" sz="3600" dirty="0">
                <a:solidFill>
                  <a:schemeClr val="bg1"/>
                </a:solidFill>
              </a:rPr>
              <a:t>Growers do not have market access</a:t>
            </a:r>
          </a:p>
          <a:p>
            <a:r>
              <a:rPr lang="en-US" sz="3600" dirty="0">
                <a:solidFill>
                  <a:schemeClr val="bg1"/>
                </a:solidFill>
              </a:rPr>
              <a:t>Potential buyers do not have resource access </a:t>
            </a:r>
          </a:p>
          <a:p>
            <a:pPr marL="0" indent="0">
              <a:buNone/>
            </a:pPr>
            <a:r>
              <a:rPr lang="en-US" sz="3600" dirty="0">
                <a:solidFill>
                  <a:schemeClr val="bg1"/>
                </a:solidFill>
              </a:rPr>
              <a:t>	– no idea of suppliers</a:t>
            </a:r>
          </a:p>
          <a:p>
            <a:r>
              <a:rPr lang="en-US" sz="3600" dirty="0">
                <a:solidFill>
                  <a:schemeClr val="bg1"/>
                </a:solidFill>
              </a:rPr>
              <a:t>Proposed web portal for growers / buyers </a:t>
            </a:r>
            <a:endParaRPr lang="en-IN" sz="3600" dirty="0">
              <a:solidFill>
                <a:schemeClr val="bg1"/>
              </a:solidFill>
            </a:endParaRPr>
          </a:p>
        </p:txBody>
      </p:sp>
    </p:spTree>
    <p:extLst>
      <p:ext uri="{BB962C8B-B14F-4D97-AF65-F5344CB8AC3E}">
        <p14:creationId xmlns:p14="http://schemas.microsoft.com/office/powerpoint/2010/main" val="2308926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096962"/>
          </a:xfrm>
        </p:spPr>
        <p:txBody>
          <a:bodyPr>
            <a:normAutofit fontScale="90000"/>
          </a:bodyPr>
          <a:lstStyle/>
          <a:p>
            <a:r>
              <a:rPr lang="en-US" dirty="0">
                <a:solidFill>
                  <a:schemeClr val="bg1"/>
                </a:solidFill>
              </a:rPr>
              <a:t>Potential of Bamboo Based Livelihoods </a:t>
            </a:r>
            <a:br>
              <a:rPr lang="en-US" dirty="0">
                <a:solidFill>
                  <a:schemeClr val="bg1"/>
                </a:solidFill>
              </a:rPr>
            </a:br>
            <a:r>
              <a:rPr lang="en-US" i="1" dirty="0">
                <a:solidFill>
                  <a:schemeClr val="bg1"/>
                </a:solidFill>
              </a:rPr>
              <a:t>The Scenario in India</a:t>
            </a:r>
          </a:p>
        </p:txBody>
      </p:sp>
      <p:sp>
        <p:nvSpPr>
          <p:cNvPr id="3" name="Content Placeholder 2"/>
          <p:cNvSpPr>
            <a:spLocks noGrp="1"/>
          </p:cNvSpPr>
          <p:nvPr>
            <p:ph idx="1"/>
          </p:nvPr>
        </p:nvSpPr>
        <p:spPr>
          <a:xfrm>
            <a:off x="304800" y="1600200"/>
            <a:ext cx="11734800" cy="4525963"/>
          </a:xfrm>
        </p:spPr>
        <p:txBody>
          <a:bodyPr>
            <a:noAutofit/>
          </a:bodyPr>
          <a:lstStyle/>
          <a:p>
            <a:r>
              <a:rPr lang="en-US" sz="2400" dirty="0">
                <a:solidFill>
                  <a:schemeClr val="bg1"/>
                </a:solidFill>
              </a:rPr>
              <a:t>India has the World’s second largest Bamboo resource and the largest area under bamboo plants, with 136 species, 23 genera covering 13.96 million hectares (FSI, 2011). </a:t>
            </a:r>
          </a:p>
          <a:p>
            <a:r>
              <a:rPr lang="en-US" sz="2400" dirty="0">
                <a:solidFill>
                  <a:schemeClr val="bg1"/>
                </a:solidFill>
                <a:latin typeface="Times New Roman" pitchFamily="18" charset="0"/>
                <a:cs typeface="Times New Roman" pitchFamily="18" charset="0"/>
              </a:rPr>
              <a:t>Despite having largest area, India contributes to only 4% share of the global market – production 4.6 million </a:t>
            </a:r>
            <a:r>
              <a:rPr lang="en-US" sz="2400" dirty="0" err="1">
                <a:solidFill>
                  <a:schemeClr val="bg1"/>
                </a:solidFill>
                <a:latin typeface="Times New Roman" pitchFamily="18" charset="0"/>
                <a:cs typeface="Times New Roman" pitchFamily="18" charset="0"/>
              </a:rPr>
              <a:t>Tonnes</a:t>
            </a:r>
            <a:r>
              <a:rPr lang="en-US" sz="2400" dirty="0">
                <a:solidFill>
                  <a:schemeClr val="bg1"/>
                </a:solidFill>
                <a:latin typeface="Times New Roman" pitchFamily="18" charset="0"/>
                <a:cs typeface="Times New Roman" pitchFamily="18" charset="0"/>
              </a:rPr>
              <a:t>. </a:t>
            </a:r>
          </a:p>
          <a:p>
            <a:r>
              <a:rPr lang="en-IN" sz="2400" b="1" dirty="0">
                <a:solidFill>
                  <a:schemeClr val="bg1"/>
                </a:solidFill>
                <a:highlight>
                  <a:srgbClr val="008000"/>
                </a:highlight>
                <a:latin typeface="Times New Roman" pitchFamily="18" charset="0"/>
                <a:cs typeface="Times New Roman" pitchFamily="18" charset="0"/>
              </a:rPr>
              <a:t>Employment for 50 million people can be generated worth Rs 26,000 Crore.</a:t>
            </a:r>
          </a:p>
          <a:p>
            <a:r>
              <a:rPr lang="en-US" sz="2400" dirty="0">
                <a:solidFill>
                  <a:schemeClr val="bg1"/>
                </a:solidFill>
              </a:rPr>
              <a:t>Bamboo has many advantages such as it has potential to create rural employment through bamboo craft-making, used as fodder for livestock and fuel-wood, construction material, bamboo shoots as vegetables and pickles and other ecological and religious importance. </a:t>
            </a:r>
          </a:p>
          <a:p>
            <a:r>
              <a:rPr lang="en-US" sz="2400" dirty="0">
                <a:solidFill>
                  <a:schemeClr val="bg1"/>
                </a:solidFill>
              </a:rPr>
              <a:t>In order to enhance livelihoods of forest dependent poor through bamboo based enterprise development conscious efforts are needed to promote bamboo-based community enterprises with back-up from support services.</a:t>
            </a:r>
          </a:p>
        </p:txBody>
      </p:sp>
    </p:spTree>
    <p:extLst>
      <p:ext uri="{BB962C8B-B14F-4D97-AF65-F5344CB8AC3E}">
        <p14:creationId xmlns:p14="http://schemas.microsoft.com/office/powerpoint/2010/main" val="2723259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46125"/>
          </a:xfrm>
        </p:spPr>
        <p:txBody>
          <a:bodyPr>
            <a:normAutofit fontScale="90000"/>
          </a:bodyPr>
          <a:lstStyle/>
          <a:p>
            <a:r>
              <a:rPr lang="en-US" b="1" dirty="0">
                <a:solidFill>
                  <a:schemeClr val="bg1"/>
                </a:solidFill>
              </a:rPr>
              <a:t>Bamboo Based Livelihoods: Scope </a:t>
            </a:r>
          </a:p>
        </p:txBody>
      </p:sp>
      <p:sp>
        <p:nvSpPr>
          <p:cNvPr id="3" name="Content Placeholder 2"/>
          <p:cNvSpPr>
            <a:spLocks noGrp="1"/>
          </p:cNvSpPr>
          <p:nvPr>
            <p:ph idx="1"/>
          </p:nvPr>
        </p:nvSpPr>
        <p:spPr>
          <a:xfrm>
            <a:off x="304800" y="1600200"/>
            <a:ext cx="11811000" cy="4648200"/>
          </a:xfrm>
        </p:spPr>
        <p:txBody>
          <a:bodyPr>
            <a:normAutofit/>
          </a:bodyPr>
          <a:lstStyle/>
          <a:p>
            <a:endParaRPr lang="en-US" sz="2800" dirty="0">
              <a:solidFill>
                <a:schemeClr val="bg1"/>
              </a:solidFill>
            </a:endParaRPr>
          </a:p>
          <a:p>
            <a:endParaRPr lang="en-US" sz="2800" dirty="0">
              <a:solidFill>
                <a:schemeClr val="bg1"/>
              </a:solidFill>
            </a:endParaRPr>
          </a:p>
        </p:txBody>
      </p:sp>
      <p:sp>
        <p:nvSpPr>
          <p:cNvPr id="4" name="Content Placeholder 2">
            <a:extLst>
              <a:ext uri="{FF2B5EF4-FFF2-40B4-BE49-F238E27FC236}">
                <a16:creationId xmlns:a16="http://schemas.microsoft.com/office/drawing/2014/main" xmlns="" id="{737AB54D-A5BD-4FB5-BB22-77BCA35DDB85}"/>
              </a:ext>
            </a:extLst>
          </p:cNvPr>
          <p:cNvSpPr txBox="1">
            <a:spLocks/>
          </p:cNvSpPr>
          <p:nvPr/>
        </p:nvSpPr>
        <p:spPr>
          <a:xfrm>
            <a:off x="457200" y="1143000"/>
            <a:ext cx="11277600" cy="49831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bg1"/>
                </a:solidFill>
              </a:rPr>
              <a:t>It is estimated that a single hectare of bamboo plantation with 500 clumps can generate 384 days of unskilled labor work and 48 days of supervisory work over a period of 30 days (Tiwari, 1992)</a:t>
            </a:r>
          </a:p>
          <a:p>
            <a:r>
              <a:rPr lang="en-US" dirty="0">
                <a:solidFill>
                  <a:schemeClr val="bg1"/>
                </a:solidFill>
              </a:rPr>
              <a:t>An estimated 8.6 million Indians depend upon Bamboo for their livelihoods already (Planning Commission’s 10th plan document)</a:t>
            </a:r>
          </a:p>
          <a:p>
            <a:r>
              <a:rPr lang="en-US" dirty="0">
                <a:solidFill>
                  <a:schemeClr val="bg1"/>
                </a:solidFill>
              </a:rPr>
              <a:t>One hectare of bamboo plantation can produce 200 man days of employment and 900 man days in cottage industry with the raw material from this plantation (Lakshman, 1999).</a:t>
            </a:r>
          </a:p>
          <a:p>
            <a:r>
              <a:rPr lang="en-US" dirty="0">
                <a:solidFill>
                  <a:schemeClr val="bg1"/>
                </a:solidFill>
              </a:rPr>
              <a:t>Harvesting of bamboo from natural forests generate every year 2.25 million man days equal to Rs.112.5 million wage earning.</a:t>
            </a:r>
          </a:p>
          <a:p>
            <a:r>
              <a:rPr lang="en-US" dirty="0">
                <a:solidFill>
                  <a:schemeClr val="bg1"/>
                </a:solidFill>
              </a:rPr>
              <a:t>One billion people live in bamboo houses; 1000 houses are made every year in costa </a:t>
            </a:r>
            <a:r>
              <a:rPr lang="en-US" dirty="0" err="1">
                <a:solidFill>
                  <a:schemeClr val="bg1"/>
                </a:solidFill>
              </a:rPr>
              <a:t>rica</a:t>
            </a:r>
            <a:endParaRPr lang="en-US" dirty="0">
              <a:solidFill>
                <a:schemeClr val="bg1"/>
              </a:solidFill>
            </a:endParaRPr>
          </a:p>
        </p:txBody>
      </p:sp>
    </p:spTree>
    <p:extLst>
      <p:ext uri="{BB962C8B-B14F-4D97-AF65-F5344CB8AC3E}">
        <p14:creationId xmlns:p14="http://schemas.microsoft.com/office/powerpoint/2010/main" val="2640989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4663"/>
            <a:ext cx="10972800" cy="857476"/>
          </a:xfrm>
        </p:spPr>
        <p:txBody>
          <a:bodyPr/>
          <a:lstStyle/>
          <a:p>
            <a:r>
              <a:rPr lang="en-US" dirty="0">
                <a:solidFill>
                  <a:schemeClr val="bg1"/>
                </a:solidFill>
              </a:rPr>
              <a:t>Bamboo Based Livelihoods : Scope</a:t>
            </a:r>
          </a:p>
        </p:txBody>
      </p:sp>
      <p:sp>
        <p:nvSpPr>
          <p:cNvPr id="3" name="Content Placeholder 2"/>
          <p:cNvSpPr>
            <a:spLocks noGrp="1"/>
          </p:cNvSpPr>
          <p:nvPr>
            <p:ph idx="1"/>
          </p:nvPr>
        </p:nvSpPr>
        <p:spPr>
          <a:xfrm>
            <a:off x="914400" y="1219200"/>
            <a:ext cx="10515600" cy="1524000"/>
          </a:xfrm>
        </p:spPr>
        <p:txBody>
          <a:bodyPr>
            <a:normAutofit fontScale="85000" lnSpcReduction="20000"/>
          </a:bodyPr>
          <a:lstStyle/>
          <a:p>
            <a:r>
              <a:rPr lang="en-US" dirty="0">
                <a:solidFill>
                  <a:schemeClr val="bg1"/>
                </a:solidFill>
              </a:rPr>
              <a:t>Bamboo is a very versatile NTFP with a wide range of domestic, commercial and industrial uses.</a:t>
            </a:r>
          </a:p>
          <a:p>
            <a:r>
              <a:rPr lang="en-US" dirty="0">
                <a:solidFill>
                  <a:schemeClr val="bg1"/>
                </a:solidFill>
              </a:rPr>
              <a:t>Despite the great demand for bamboo and the products made from bamboo, its production today is far below potential.</a:t>
            </a:r>
          </a:p>
        </p:txBody>
      </p:sp>
      <p:graphicFrame>
        <p:nvGraphicFramePr>
          <p:cNvPr id="4" name="Group 9"/>
          <p:cNvGraphicFramePr>
            <a:graphicFrameLocks noGrp="1"/>
          </p:cNvGraphicFramePr>
          <p:nvPr/>
        </p:nvGraphicFramePr>
        <p:xfrm>
          <a:off x="838200" y="3000261"/>
          <a:ext cx="10134599" cy="3124199"/>
        </p:xfrm>
        <a:graphic>
          <a:graphicData uri="http://schemas.openxmlformats.org/drawingml/2006/table">
            <a:tbl>
              <a:tblPr>
                <a:tableStyleId>{3C2FFA5D-87B4-456A-9821-1D502468CF0F}</a:tableStyleId>
              </a:tblPr>
              <a:tblGrid>
                <a:gridCol w="2864320">
                  <a:extLst>
                    <a:ext uri="{9D8B030D-6E8A-4147-A177-3AD203B41FA5}">
                      <a16:colId xmlns:a16="http://schemas.microsoft.com/office/drawing/2014/main" xmlns="" val="20000"/>
                    </a:ext>
                  </a:extLst>
                </a:gridCol>
                <a:gridCol w="2853149">
                  <a:extLst>
                    <a:ext uri="{9D8B030D-6E8A-4147-A177-3AD203B41FA5}">
                      <a16:colId xmlns:a16="http://schemas.microsoft.com/office/drawing/2014/main" xmlns="" val="20001"/>
                    </a:ext>
                  </a:extLst>
                </a:gridCol>
                <a:gridCol w="4417130">
                  <a:extLst>
                    <a:ext uri="{9D8B030D-6E8A-4147-A177-3AD203B41FA5}">
                      <a16:colId xmlns:a16="http://schemas.microsoft.com/office/drawing/2014/main" xmlns="" val="20002"/>
                    </a:ext>
                  </a:extLst>
                </a:gridCol>
              </a:tblGrid>
              <a:tr h="142009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5400" b="0" i="0" u="none" strike="noStrike" cap="none" normalizeH="0" baseline="0" dirty="0">
                        <a:ln>
                          <a:noFill/>
                        </a:ln>
                        <a:solidFill>
                          <a:schemeClr val="tx1"/>
                        </a:solidFill>
                        <a:effectLst/>
                        <a:latin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Industrial bamboos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to Industries</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(in </a:t>
                      </a:r>
                      <a:r>
                        <a:rPr kumimoji="0" lang="en-US" sz="1800" u="none" strike="noStrike" cap="none" normalizeH="0" baseline="0" dirty="0" err="1">
                          <a:ln>
                            <a:noFill/>
                          </a:ln>
                          <a:effectLst/>
                        </a:rPr>
                        <a:t>lakh</a:t>
                      </a:r>
                      <a:r>
                        <a:rPr kumimoji="0" lang="en-US" sz="1800" u="none" strike="noStrike" cap="none" normalizeH="0" baseline="0" dirty="0">
                          <a:ln>
                            <a:noFill/>
                          </a:ln>
                          <a:effectLst/>
                        </a:rPr>
                        <a:t> NT)*</a:t>
                      </a: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Commercial Bamboo to Farmers (</a:t>
                      </a:r>
                      <a:r>
                        <a:rPr kumimoji="0" lang="en-US" sz="1800" u="none" strike="noStrike" cap="none" normalizeH="0" baseline="0" dirty="0" err="1">
                          <a:ln>
                            <a:noFill/>
                          </a:ln>
                          <a:effectLst/>
                        </a:rPr>
                        <a:t>Nistar</a:t>
                      </a:r>
                      <a:r>
                        <a:rPr kumimoji="0" lang="en-US" sz="1800" u="none" strike="noStrike" cap="none" normalizeH="0" baseline="0" dirty="0">
                          <a:ln>
                            <a:noFill/>
                          </a:ln>
                          <a:effectLst/>
                        </a:rPr>
                        <a:t>) and </a:t>
                      </a:r>
                      <a:r>
                        <a:rPr kumimoji="0" lang="en-US" sz="1800" u="none" strike="noStrike" cap="none" normalizeH="0" baseline="0" dirty="0" err="1">
                          <a:ln>
                            <a:noFill/>
                          </a:ln>
                          <a:effectLst/>
                        </a:rPr>
                        <a:t>Basods</a:t>
                      </a:r>
                      <a:r>
                        <a:rPr kumimoji="0" lang="en-US" sz="1800" u="none" strike="noStrike" cap="none" normalizeH="0" baseline="0" dirty="0">
                          <a:ln>
                            <a:noFill/>
                          </a:ln>
                          <a:effectLst/>
                        </a:rPr>
                        <a:t> (artisans)**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800" u="none" strike="noStrike" cap="none" normalizeH="0" baseline="0" dirty="0">
                          <a:ln>
                            <a:noFill/>
                          </a:ln>
                          <a:effectLst/>
                        </a:rPr>
                        <a:t>(in </a:t>
                      </a:r>
                      <a:r>
                        <a:rPr kumimoji="0" lang="en-US" sz="1800" u="none" strike="noStrike" cap="none" normalizeH="0" baseline="0" dirty="0" err="1">
                          <a:ln>
                            <a:noFill/>
                          </a:ln>
                          <a:effectLst/>
                        </a:rPr>
                        <a:t>crore</a:t>
                      </a:r>
                      <a:r>
                        <a:rPr kumimoji="0" lang="en-US" sz="1800" u="none" strike="noStrike" cap="none" normalizeH="0" baseline="0" dirty="0">
                          <a:ln>
                            <a:noFill/>
                          </a:ln>
                          <a:effectLst/>
                        </a:rPr>
                        <a:t> </a:t>
                      </a:r>
                      <a:r>
                        <a:rPr kumimoji="0" lang="en-US" sz="1800" u="none" strike="noStrike" cap="none" normalizeH="0" baseline="0" dirty="0" err="1">
                          <a:ln>
                            <a:noFill/>
                          </a:ln>
                          <a:effectLst/>
                        </a:rPr>
                        <a:t>nos</a:t>
                      </a:r>
                      <a:r>
                        <a:rPr kumimoji="0" lang="en-US" sz="1800" u="none" strike="noStrike" cap="none" normalizeH="0" baseline="0" dirty="0">
                          <a:ln>
                            <a:noFill/>
                          </a:ln>
                          <a:effectLst/>
                        </a:rPr>
                        <a:t>)</a:t>
                      </a: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extLst>
                  <a:ext uri="{0D108BD9-81ED-4DB2-BD59-A6C34878D82A}">
                    <a16:rowId xmlns:a16="http://schemas.microsoft.com/office/drawing/2014/main" xmlns="" val="10000"/>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Demand </a:t>
                      </a: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5.00 </a:t>
                      </a:r>
                      <a:endParaRPr kumimoji="0" lang="en-US"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6.00 </a:t>
                      </a:r>
                      <a:endParaRPr kumimoji="0" lang="en-US"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extLst>
                  <a:ext uri="{0D108BD9-81ED-4DB2-BD59-A6C34878D82A}">
                    <a16:rowId xmlns:a16="http://schemas.microsoft.com/office/drawing/2014/main" xmlns="" val="10001"/>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Supply</a:t>
                      </a: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0.50 </a:t>
                      </a:r>
                      <a:endParaRPr kumimoji="0" lang="en-US"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0.55***</a:t>
                      </a:r>
                      <a:endParaRPr kumimoji="0" lang="en-US"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extLst>
                  <a:ext uri="{0D108BD9-81ED-4DB2-BD59-A6C34878D82A}">
                    <a16:rowId xmlns:a16="http://schemas.microsoft.com/office/drawing/2014/main" xmlns="" val="10002"/>
                  </a:ext>
                </a:extLst>
              </a:tr>
              <a:tr h="568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 age gap</a:t>
                      </a: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90.00</a:t>
                      </a:r>
                      <a:endParaRPr kumimoji="0" lang="en-US" sz="1800" b="0" i="0" u="none" strike="noStrike" cap="none" normalizeH="0" baseline="0">
                        <a:ln>
                          <a:noFill/>
                        </a:ln>
                        <a:solidFill>
                          <a:schemeClr val="tx1"/>
                        </a:solidFill>
                        <a:effectLst/>
                        <a:latin typeface="Arial" charset="0"/>
                        <a:ea typeface="Times New Roman" pitchFamily="18" charset="0"/>
                        <a:cs typeface="Arial" charset="0"/>
                      </a:endParaRPr>
                    </a:p>
                  </a:txBody>
                  <a:tcP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91.83</a:t>
                      </a:r>
                      <a:endParaRPr kumimoji="0" lang="en-US" sz="1800" b="0"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tc>
                <a:extLst>
                  <a:ext uri="{0D108BD9-81ED-4DB2-BD59-A6C34878D82A}">
                    <a16:rowId xmlns:a16="http://schemas.microsoft.com/office/drawing/2014/main" xmlns="" val="10003"/>
                  </a:ext>
                </a:extLst>
              </a:tr>
            </a:tbl>
          </a:graphicData>
        </a:graphic>
      </p:graphicFrame>
      <p:sp>
        <p:nvSpPr>
          <p:cNvPr id="5" name="Content Placeholder 2"/>
          <p:cNvSpPr txBox="1">
            <a:spLocks/>
          </p:cNvSpPr>
          <p:nvPr/>
        </p:nvSpPr>
        <p:spPr>
          <a:xfrm>
            <a:off x="3276600" y="6350419"/>
            <a:ext cx="5791200" cy="350838"/>
          </a:xfrm>
          <a:prstGeom prst="rect">
            <a:avLst/>
          </a:prstGeom>
        </p:spPr>
        <p:txBody>
          <a:bodyPr vert="horz" lIns="91440" tIns="45720" rIns="91440" bIns="45720" rtlCol="0">
            <a:normAutofit fontScale="92500" lnSpcReduction="20000"/>
          </a:bodyPr>
          <a:lstStyle/>
          <a:p>
            <a:pPr algn="ctr">
              <a:spcBef>
                <a:spcPct val="50000"/>
              </a:spcBef>
              <a:defRPr/>
            </a:pPr>
            <a:r>
              <a:rPr lang="en-US" sz="2000" b="1" i="1" dirty="0">
                <a:solidFill>
                  <a:schemeClr val="bg1"/>
                </a:solidFill>
              </a:rPr>
              <a:t>Supply Demand Gap of bamboo in MP</a:t>
            </a:r>
          </a:p>
          <a:p>
            <a:pPr marL="342900" indent="-342900">
              <a:spcBef>
                <a:spcPct val="20000"/>
              </a:spcBef>
              <a:buFont typeface="Arial" pitchFamily="34" charset="0"/>
              <a:buChar char="•"/>
              <a:defRPr/>
            </a:pPr>
            <a:endParaRPr lang="en-US" sz="3200" dirty="0">
              <a:solidFill>
                <a:schemeClr val="bg1"/>
              </a:solidFill>
            </a:endParaRPr>
          </a:p>
        </p:txBody>
      </p:sp>
    </p:spTree>
    <p:extLst>
      <p:ext uri="{BB962C8B-B14F-4D97-AF65-F5344CB8AC3E}">
        <p14:creationId xmlns:p14="http://schemas.microsoft.com/office/powerpoint/2010/main" val="3901526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Potential of Bamboo Based Livelihoods : The Scenario in Madhya Pradesh</a:t>
            </a:r>
          </a:p>
        </p:txBody>
      </p:sp>
      <p:sp>
        <p:nvSpPr>
          <p:cNvPr id="3" name="Content Placeholder 2"/>
          <p:cNvSpPr>
            <a:spLocks noGrp="1"/>
          </p:cNvSpPr>
          <p:nvPr>
            <p:ph idx="1"/>
          </p:nvPr>
        </p:nvSpPr>
        <p:spPr>
          <a:xfrm>
            <a:off x="762000" y="2362200"/>
            <a:ext cx="10972800" cy="2667000"/>
          </a:xfrm>
        </p:spPr>
        <p:txBody>
          <a:bodyPr>
            <a:normAutofit fontScale="70000" lnSpcReduction="20000"/>
          </a:bodyPr>
          <a:lstStyle/>
          <a:p>
            <a:r>
              <a:rPr lang="en-US" sz="4000" dirty="0">
                <a:solidFill>
                  <a:schemeClr val="bg1"/>
                </a:solidFill>
              </a:rPr>
              <a:t>Bamboo, which is an important forest produce, has high significance in socio economic life of rural MP (P.B. </a:t>
            </a:r>
            <a:r>
              <a:rPr lang="en-US" sz="4000" dirty="0" err="1">
                <a:solidFill>
                  <a:schemeClr val="bg1"/>
                </a:solidFill>
              </a:rPr>
              <a:t>Gangopadhyay</a:t>
            </a:r>
            <a:r>
              <a:rPr lang="en-US" sz="4000" dirty="0">
                <a:solidFill>
                  <a:schemeClr val="bg1"/>
                </a:solidFill>
              </a:rPr>
              <a:t>; 0757-A1; XII World forestry Congress, 2003)</a:t>
            </a:r>
          </a:p>
          <a:p>
            <a:r>
              <a:rPr lang="en-US" sz="4000" dirty="0">
                <a:solidFill>
                  <a:schemeClr val="bg1"/>
                </a:solidFill>
              </a:rPr>
              <a:t> Madhya Pradesh has 20.3% of the area and 12% of the growing stock of Bamboo (</a:t>
            </a:r>
            <a:r>
              <a:rPr lang="en-US" sz="4000" dirty="0" err="1">
                <a:solidFill>
                  <a:schemeClr val="bg1"/>
                </a:solidFill>
              </a:rPr>
              <a:t>Rai</a:t>
            </a:r>
            <a:r>
              <a:rPr lang="en-US" sz="4000" dirty="0">
                <a:solidFill>
                  <a:schemeClr val="bg1"/>
                </a:solidFill>
              </a:rPr>
              <a:t> S N, 1998)</a:t>
            </a:r>
          </a:p>
          <a:p>
            <a:r>
              <a:rPr lang="en-US" sz="4000" dirty="0">
                <a:solidFill>
                  <a:schemeClr val="bg1"/>
                </a:solidFill>
              </a:rPr>
              <a:t>Madhya Pradesh ranks 15</a:t>
            </a:r>
            <a:r>
              <a:rPr lang="en-US" sz="4000" baseline="30000" dirty="0">
                <a:solidFill>
                  <a:schemeClr val="bg1"/>
                </a:solidFill>
              </a:rPr>
              <a:t>th</a:t>
            </a:r>
            <a:r>
              <a:rPr lang="en-US" sz="4000" dirty="0">
                <a:solidFill>
                  <a:schemeClr val="bg1"/>
                </a:solidFill>
              </a:rPr>
              <a:t> in the country. 37.41% of the rural families live below poverty line, which is Rs. 15,000 annual income (HDR, 1998)</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868757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Main Consumers of Bamboo in MP</a:t>
            </a:r>
          </a:p>
        </p:txBody>
      </p:sp>
      <p:graphicFrame>
        <p:nvGraphicFramePr>
          <p:cNvPr id="6" name="Diagram 5"/>
          <p:cNvGraphicFramePr/>
          <p:nvPr/>
        </p:nvGraphicFramePr>
        <p:xfrm>
          <a:off x="2514600" y="1524000"/>
          <a:ext cx="69342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451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noAutofit/>
          </a:bodyPr>
          <a:lstStyle/>
          <a:p>
            <a:r>
              <a:rPr lang="en-US" sz="3200" b="1" dirty="0">
                <a:solidFill>
                  <a:schemeClr val="bg1"/>
                </a:solidFill>
              </a:rPr>
              <a:t>Potential for Bamboo based Livelihood Development for </a:t>
            </a:r>
            <a:r>
              <a:rPr lang="en-US" sz="3200" b="1" dirty="0" err="1">
                <a:solidFill>
                  <a:schemeClr val="bg1"/>
                </a:solidFill>
              </a:rPr>
              <a:t>Basods</a:t>
            </a:r>
            <a:r>
              <a:rPr lang="en-US" sz="3200" b="1" dirty="0">
                <a:solidFill>
                  <a:schemeClr val="bg1"/>
                </a:solidFill>
              </a:rPr>
              <a:t> </a:t>
            </a:r>
          </a:p>
        </p:txBody>
      </p:sp>
      <p:sp>
        <p:nvSpPr>
          <p:cNvPr id="3" name="Content Placeholder 2"/>
          <p:cNvSpPr>
            <a:spLocks noGrp="1"/>
          </p:cNvSpPr>
          <p:nvPr>
            <p:ph idx="1"/>
          </p:nvPr>
        </p:nvSpPr>
        <p:spPr/>
        <p:txBody>
          <a:bodyPr>
            <a:normAutofit fontScale="70000" lnSpcReduction="20000"/>
          </a:bodyPr>
          <a:lstStyle/>
          <a:p>
            <a:r>
              <a:rPr lang="en-US" sz="3500" dirty="0" err="1">
                <a:solidFill>
                  <a:schemeClr val="bg1"/>
                </a:solidFill>
              </a:rPr>
              <a:t>Basod</a:t>
            </a:r>
            <a:r>
              <a:rPr lang="en-US" sz="3500" dirty="0">
                <a:solidFill>
                  <a:schemeClr val="bg1"/>
                </a:solidFill>
              </a:rPr>
              <a:t> families on an average demanded 908 bamboos per family as against the actual receipt of 248 bamboos.</a:t>
            </a:r>
          </a:p>
          <a:p>
            <a:r>
              <a:rPr lang="en-US" sz="3500" dirty="0">
                <a:solidFill>
                  <a:schemeClr val="bg1"/>
                </a:solidFill>
              </a:rPr>
              <a:t>The average rate of bamboo was Rs.4.89* and after adding the transportation cost to their home the figure goes up to Rs. 5.89* per bamboo.</a:t>
            </a:r>
          </a:p>
          <a:p>
            <a:r>
              <a:rPr lang="en-US" sz="3500" dirty="0">
                <a:solidFill>
                  <a:schemeClr val="bg1"/>
                </a:solidFill>
              </a:rPr>
              <a:t>The net income per bamboo on an average was Rs. 15.83.</a:t>
            </a:r>
          </a:p>
          <a:p>
            <a:r>
              <a:rPr lang="en-US" sz="3500" b="1" dirty="0">
                <a:solidFill>
                  <a:schemeClr val="bg1"/>
                </a:solidFill>
                <a:highlight>
                  <a:srgbClr val="008000"/>
                </a:highlight>
              </a:rPr>
              <a:t>If </a:t>
            </a:r>
            <a:r>
              <a:rPr lang="en-US" sz="3500" b="1" dirty="0" err="1">
                <a:solidFill>
                  <a:schemeClr val="bg1"/>
                </a:solidFill>
                <a:highlight>
                  <a:srgbClr val="008000"/>
                </a:highlight>
              </a:rPr>
              <a:t>Basods</a:t>
            </a:r>
            <a:r>
              <a:rPr lang="en-US" sz="3500" b="1" dirty="0">
                <a:solidFill>
                  <a:schemeClr val="bg1"/>
                </a:solidFill>
                <a:highlight>
                  <a:srgbClr val="008000"/>
                </a:highlight>
              </a:rPr>
              <a:t> could be provided 908 bamboos per family as demanded by them or provided 1500 bamboo per family as per </a:t>
            </a:r>
            <a:r>
              <a:rPr lang="en-US" sz="3500" b="1" dirty="0" err="1">
                <a:solidFill>
                  <a:schemeClr val="bg1"/>
                </a:solidFill>
                <a:highlight>
                  <a:srgbClr val="008000"/>
                </a:highlight>
              </a:rPr>
              <a:t>Nistar</a:t>
            </a:r>
            <a:r>
              <a:rPr lang="en-US" sz="3500" b="1" dirty="0">
                <a:solidFill>
                  <a:schemeClr val="bg1"/>
                </a:solidFill>
                <a:highlight>
                  <a:srgbClr val="008000"/>
                </a:highlight>
              </a:rPr>
              <a:t> policy then 51.42% and 77.38% family would go above poverty line respectively.</a:t>
            </a:r>
          </a:p>
          <a:p>
            <a:r>
              <a:rPr lang="en-US" sz="3500" dirty="0">
                <a:solidFill>
                  <a:schemeClr val="bg1"/>
                </a:solidFill>
              </a:rPr>
              <a:t>If 917 bamboos per family could be provided then all the </a:t>
            </a:r>
            <a:r>
              <a:rPr lang="en-US" sz="3500" dirty="0" err="1">
                <a:solidFill>
                  <a:schemeClr val="bg1"/>
                </a:solidFill>
              </a:rPr>
              <a:t>basod</a:t>
            </a:r>
            <a:r>
              <a:rPr lang="en-US" sz="3500" dirty="0">
                <a:solidFill>
                  <a:schemeClr val="bg1"/>
                </a:solidFill>
              </a:rPr>
              <a:t> families would come above poverty line of Rs.15000 per annum.</a:t>
            </a:r>
          </a:p>
          <a:p>
            <a:r>
              <a:rPr lang="en-US" sz="3500" b="1" dirty="0">
                <a:solidFill>
                  <a:schemeClr val="bg1"/>
                </a:solidFill>
              </a:rPr>
              <a:t>This shows the strength of bamboo as a contributing factor for poverty alleviation</a:t>
            </a:r>
            <a:r>
              <a:rPr lang="en-US" sz="3500" dirty="0">
                <a:solidFill>
                  <a:schemeClr val="bg1"/>
                </a:solidFill>
              </a:rPr>
              <a:t>.</a:t>
            </a:r>
          </a:p>
          <a:p>
            <a:pPr>
              <a:buNone/>
            </a:pPr>
            <a:r>
              <a:rPr lang="en-US" sz="2100" dirty="0">
                <a:solidFill>
                  <a:schemeClr val="bg1"/>
                </a:solidFill>
              </a:rPr>
              <a:t>     (Source: Primary Survey results, Paper by P.B. </a:t>
            </a:r>
            <a:r>
              <a:rPr lang="en-US" sz="2100" dirty="0" err="1">
                <a:solidFill>
                  <a:schemeClr val="bg1"/>
                </a:solidFill>
              </a:rPr>
              <a:t>Gangopadhyay</a:t>
            </a:r>
            <a:r>
              <a:rPr lang="en-US" sz="2100" dirty="0">
                <a:solidFill>
                  <a:schemeClr val="bg1"/>
                </a:solidFill>
              </a:rPr>
              <a:t>; 0757-A1; XII World forestry Congress,2003)</a:t>
            </a:r>
          </a:p>
          <a:p>
            <a:endParaRPr lang="en-US" dirty="0">
              <a:solidFill>
                <a:schemeClr val="bg1"/>
              </a:solidFill>
            </a:endParaRPr>
          </a:p>
        </p:txBody>
      </p:sp>
    </p:spTree>
    <p:extLst>
      <p:ext uri="{BB962C8B-B14F-4D97-AF65-F5344CB8AC3E}">
        <p14:creationId xmlns:p14="http://schemas.microsoft.com/office/powerpoint/2010/main" val="28587617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fontScale="90000"/>
          </a:bodyPr>
          <a:lstStyle/>
          <a:p>
            <a:r>
              <a:rPr lang="en-US" dirty="0">
                <a:solidFill>
                  <a:schemeClr val="bg1"/>
                </a:solidFill>
              </a:rPr>
              <a:t>Potential for Bamboo based Livelihood Development for </a:t>
            </a:r>
            <a:r>
              <a:rPr lang="en-US" dirty="0" err="1">
                <a:solidFill>
                  <a:schemeClr val="bg1"/>
                </a:solidFill>
              </a:rPr>
              <a:t>Nistari</a:t>
            </a:r>
            <a:endParaRPr lang="en-US" dirty="0">
              <a:solidFill>
                <a:schemeClr val="bg1"/>
              </a:solidFill>
            </a:endParaRPr>
          </a:p>
        </p:txBody>
      </p:sp>
      <p:sp>
        <p:nvSpPr>
          <p:cNvPr id="3" name="Content Placeholder 2"/>
          <p:cNvSpPr>
            <a:spLocks noGrp="1"/>
          </p:cNvSpPr>
          <p:nvPr>
            <p:ph idx="1"/>
          </p:nvPr>
        </p:nvSpPr>
        <p:spPr>
          <a:xfrm>
            <a:off x="838200" y="1600200"/>
            <a:ext cx="10515600" cy="4724399"/>
          </a:xfrm>
        </p:spPr>
        <p:txBody>
          <a:bodyPr>
            <a:normAutofit lnSpcReduction="10000"/>
          </a:bodyPr>
          <a:lstStyle/>
          <a:p>
            <a:r>
              <a:rPr lang="en-US" sz="2600" dirty="0" err="1">
                <a:solidFill>
                  <a:schemeClr val="bg1"/>
                </a:solidFill>
              </a:rPr>
              <a:t>Nistaris</a:t>
            </a:r>
            <a:r>
              <a:rPr lang="en-US" sz="2600" dirty="0">
                <a:solidFill>
                  <a:schemeClr val="bg1"/>
                </a:solidFill>
              </a:rPr>
              <a:t> got bamboo at the rate of Rs.3.62 per piece while the market rate of commercial bamboo was Rs.11. Thus an income supplement of Rs.7.38 per bamboo was provided to the families</a:t>
            </a:r>
          </a:p>
          <a:p>
            <a:r>
              <a:rPr lang="en-US" sz="2600" dirty="0">
                <a:solidFill>
                  <a:schemeClr val="bg1"/>
                </a:solidFill>
              </a:rPr>
              <a:t>Family income of the </a:t>
            </a:r>
            <a:r>
              <a:rPr lang="en-US" sz="2600" dirty="0" err="1">
                <a:solidFill>
                  <a:schemeClr val="bg1"/>
                </a:solidFill>
              </a:rPr>
              <a:t>nistaris</a:t>
            </a:r>
            <a:r>
              <a:rPr lang="en-US" sz="2600" b="1" dirty="0">
                <a:solidFill>
                  <a:schemeClr val="bg1"/>
                </a:solidFill>
              </a:rPr>
              <a:t> </a:t>
            </a:r>
            <a:r>
              <a:rPr lang="en-US" sz="2600" dirty="0">
                <a:solidFill>
                  <a:schemeClr val="bg1"/>
                </a:solidFill>
              </a:rPr>
              <a:t>on an average was found to be Rs.17, 132 per annum. 72% of the 154 families surveyed were found to be below poverty line of Rs.15,000 per year.</a:t>
            </a:r>
          </a:p>
          <a:p>
            <a:r>
              <a:rPr lang="en-US" sz="2600" b="1" dirty="0">
                <a:solidFill>
                  <a:schemeClr val="bg1"/>
                </a:solidFill>
                <a:highlight>
                  <a:srgbClr val="008000"/>
                </a:highlight>
              </a:rPr>
              <a:t>If supply of bamboo could be increased to 167 bamboos, which was their demand and to 250 bamboos, which is the quantity as per </a:t>
            </a:r>
            <a:r>
              <a:rPr lang="en-US" sz="2600" b="1" dirty="0" err="1">
                <a:solidFill>
                  <a:schemeClr val="bg1"/>
                </a:solidFill>
                <a:highlight>
                  <a:srgbClr val="008000"/>
                </a:highlight>
              </a:rPr>
              <a:t>nistar</a:t>
            </a:r>
            <a:r>
              <a:rPr lang="en-US" sz="2600" b="1" dirty="0">
                <a:solidFill>
                  <a:schemeClr val="bg1"/>
                </a:solidFill>
                <a:highlight>
                  <a:srgbClr val="008000"/>
                </a:highlight>
              </a:rPr>
              <a:t> policy, the percentage of families who are living below poverty line will change from 72% to 69% and 66% respectively.</a:t>
            </a:r>
          </a:p>
          <a:p>
            <a:pPr>
              <a:buNone/>
            </a:pPr>
            <a:r>
              <a:rPr lang="en-US" sz="2600" dirty="0">
                <a:solidFill>
                  <a:schemeClr val="bg1"/>
                </a:solidFill>
              </a:rPr>
              <a:t> (Source: Primary Survey results, Paper by P.B. </a:t>
            </a:r>
            <a:r>
              <a:rPr lang="en-US" sz="2600" dirty="0" err="1">
                <a:solidFill>
                  <a:schemeClr val="bg1"/>
                </a:solidFill>
              </a:rPr>
              <a:t>Gangopadhyay</a:t>
            </a:r>
            <a:r>
              <a:rPr lang="en-US" sz="2600" dirty="0">
                <a:solidFill>
                  <a:schemeClr val="bg1"/>
                </a:solidFill>
              </a:rPr>
              <a:t>; 0757-A1; XII World forestry Congress,2003)</a:t>
            </a:r>
          </a:p>
          <a:p>
            <a:endParaRPr lang="en-US" sz="2600" dirty="0">
              <a:solidFill>
                <a:schemeClr val="bg1"/>
              </a:solidFill>
            </a:endParaRPr>
          </a:p>
        </p:txBody>
      </p:sp>
    </p:spTree>
    <p:extLst>
      <p:ext uri="{BB962C8B-B14F-4D97-AF65-F5344CB8AC3E}">
        <p14:creationId xmlns:p14="http://schemas.microsoft.com/office/powerpoint/2010/main" val="4132085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6000" b="1" dirty="0">
                <a:solidFill>
                  <a:srgbClr val="C00000"/>
                </a:solidFill>
              </a:rPr>
              <a:t>Bamboo</a:t>
            </a:r>
          </a:p>
        </p:txBody>
      </p:sp>
      <p:sp>
        <p:nvSpPr>
          <p:cNvPr id="4" name="Teardrop 3"/>
          <p:cNvSpPr/>
          <p:nvPr/>
        </p:nvSpPr>
        <p:spPr>
          <a:xfrm>
            <a:off x="1905000" y="3048000"/>
            <a:ext cx="2590800" cy="2743200"/>
          </a:xfrm>
          <a:prstGeom prst="teardrop">
            <a:avLst/>
          </a:prstGeom>
          <a:solidFill>
            <a:srgbClr val="25E2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E21C"/>
              </a:solidFill>
            </a:endParaRPr>
          </a:p>
        </p:txBody>
      </p:sp>
      <p:sp>
        <p:nvSpPr>
          <p:cNvPr id="5" name="Oval 4"/>
          <p:cNvSpPr/>
          <p:nvPr/>
        </p:nvSpPr>
        <p:spPr>
          <a:xfrm>
            <a:off x="4724400" y="2514600"/>
            <a:ext cx="3048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34000" y="2133600"/>
            <a:ext cx="3048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0" y="1905000"/>
            <a:ext cx="3048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934200" y="2286000"/>
            <a:ext cx="3048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391400" y="2667000"/>
            <a:ext cx="3048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p:cNvSpPr/>
          <p:nvPr/>
        </p:nvSpPr>
        <p:spPr>
          <a:xfrm rot="16729374">
            <a:off x="7751863" y="3273578"/>
            <a:ext cx="2244839" cy="2596844"/>
          </a:xfrm>
          <a:prstGeom prst="teardrop">
            <a:avLst>
              <a:gd name="adj" fmla="val 99321"/>
            </a:avLst>
          </a:prstGeom>
          <a:solidFill>
            <a:srgbClr val="78D2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514600" y="3810000"/>
            <a:ext cx="1447800" cy="1077218"/>
          </a:xfrm>
          <a:prstGeom prst="rect">
            <a:avLst/>
          </a:prstGeom>
          <a:noFill/>
        </p:spPr>
        <p:txBody>
          <a:bodyPr wrap="square" rtlCol="0">
            <a:spAutoFit/>
          </a:bodyPr>
          <a:lstStyle/>
          <a:p>
            <a:pPr algn="ctr"/>
            <a:r>
              <a:rPr lang="en-US" sz="3200" dirty="0"/>
              <a:t>Green Gold</a:t>
            </a:r>
          </a:p>
        </p:txBody>
      </p:sp>
      <p:sp>
        <p:nvSpPr>
          <p:cNvPr id="12" name="TextBox 11"/>
          <p:cNvSpPr txBox="1"/>
          <p:nvPr/>
        </p:nvSpPr>
        <p:spPr>
          <a:xfrm>
            <a:off x="8305800" y="4114800"/>
            <a:ext cx="1143000" cy="1077218"/>
          </a:xfrm>
          <a:prstGeom prst="rect">
            <a:avLst/>
          </a:prstGeom>
          <a:noFill/>
        </p:spPr>
        <p:txBody>
          <a:bodyPr wrap="square" rtlCol="0">
            <a:spAutoFit/>
          </a:bodyPr>
          <a:lstStyle/>
          <a:p>
            <a:r>
              <a:rPr lang="en-US" sz="3200" dirty="0"/>
              <a:t>Blue Gold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Grp="1" noChangeArrowheads="1"/>
          </p:cNvSpPr>
          <p:nvPr>
            <p:ph idx="1"/>
          </p:nvPr>
        </p:nvSpPr>
        <p:spPr bwMode="auto">
          <a:xfrm>
            <a:off x="419100" y="1600200"/>
            <a:ext cx="11353800" cy="4522777"/>
          </a:xfrm>
          <a:prstGeom prst="rect">
            <a:avLst/>
          </a:prstGeom>
          <a:noFill/>
          <a:ln w="9525">
            <a:noFill/>
            <a:miter lim="800000"/>
            <a:headEnd/>
            <a:tailEnd/>
          </a:ln>
        </p:spPr>
        <p:txBody>
          <a:bodyPr wrap="square">
            <a:spAutoFit/>
          </a:bodyPr>
          <a:lstStyle/>
          <a:p>
            <a:pPr algn="just">
              <a:lnSpc>
                <a:spcPct val="130000"/>
              </a:lnSpc>
              <a:spcBef>
                <a:spcPct val="50000"/>
              </a:spcBef>
            </a:pPr>
            <a:r>
              <a:rPr lang="en-US" sz="2000" dirty="0">
                <a:solidFill>
                  <a:schemeClr val="bg1"/>
                </a:solidFill>
              </a:rPr>
              <a:t>MP Government constituted MP State Bamboo Mission (MPSBM) with Agriculture Department in 2007 and nominated Forest Department as nodal agency in 2009. </a:t>
            </a:r>
          </a:p>
          <a:p>
            <a:pPr algn="just">
              <a:lnSpc>
                <a:spcPct val="130000"/>
              </a:lnSpc>
              <a:spcBef>
                <a:spcPct val="50000"/>
              </a:spcBef>
              <a:buFontTx/>
              <a:buChar char="•"/>
            </a:pPr>
            <a:r>
              <a:rPr lang="en-US" sz="2000" dirty="0">
                <a:solidFill>
                  <a:schemeClr val="bg1"/>
                </a:solidFill>
              </a:rPr>
              <a:t> MPSBM has been registered as Society in July 2013. Hon Forest Minister is the Chairperson of the General Body and PS (Forest Department) is the Chairperson of Executive Body. </a:t>
            </a:r>
          </a:p>
          <a:p>
            <a:pPr algn="just">
              <a:lnSpc>
                <a:spcPct val="130000"/>
              </a:lnSpc>
              <a:spcBef>
                <a:spcPct val="50000"/>
              </a:spcBef>
              <a:buFontTx/>
              <a:buChar char="•"/>
            </a:pPr>
            <a:r>
              <a:rPr lang="en-US" sz="2000" dirty="0">
                <a:solidFill>
                  <a:schemeClr val="bg1"/>
                </a:solidFill>
              </a:rPr>
              <a:t>The Society shall function as the apex coordinating organization for the implementation of the activities of the National Bamboo Mission in Madhya Pradesh and / or any other project given to the Society for implementation.</a:t>
            </a:r>
          </a:p>
          <a:p>
            <a:pPr algn="just">
              <a:lnSpc>
                <a:spcPct val="130000"/>
              </a:lnSpc>
              <a:spcBef>
                <a:spcPct val="50000"/>
              </a:spcBef>
              <a:buFontTx/>
              <a:buChar char="•"/>
            </a:pPr>
            <a:r>
              <a:rPr lang="en-US" sz="2000" dirty="0">
                <a:solidFill>
                  <a:schemeClr val="bg1"/>
                </a:solidFill>
              </a:rPr>
              <a:t> MP State Bamboo &amp; Bamboo Crafts Board is a constituent advisory body under Mission. The Chairperson of the Board, to be nominated by State Government, is the ex-officio Vice-Chairperson of the MPSBM</a:t>
            </a:r>
          </a:p>
        </p:txBody>
      </p:sp>
      <p:sp>
        <p:nvSpPr>
          <p:cNvPr id="6" name="Title 5"/>
          <p:cNvSpPr>
            <a:spLocks noGrp="1"/>
          </p:cNvSpPr>
          <p:nvPr>
            <p:ph type="title"/>
          </p:nvPr>
        </p:nvSpPr>
        <p:spPr>
          <a:xfrm>
            <a:off x="609600" y="274638"/>
            <a:ext cx="10972800" cy="868362"/>
          </a:xfrm>
        </p:spPr>
        <p:txBody>
          <a:bodyPr>
            <a:normAutofit/>
          </a:bodyPr>
          <a:lstStyle/>
          <a:p>
            <a:r>
              <a:rPr lang="en-US" dirty="0">
                <a:solidFill>
                  <a:schemeClr val="bg1"/>
                </a:solidFill>
              </a:rPr>
              <a:t>Madhya Pradesh State Bamboo Mission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266700" y="838200"/>
            <a:ext cx="11658600" cy="3970318"/>
          </a:xfrm>
          <a:prstGeom prst="rect">
            <a:avLst/>
          </a:prstGeom>
          <a:noFill/>
          <a:ln w="9525">
            <a:noFill/>
            <a:miter lim="800000"/>
            <a:headEnd/>
            <a:tailEnd/>
          </a:ln>
        </p:spPr>
        <p:txBody>
          <a:bodyPr wrap="square">
            <a:spAutoFit/>
          </a:bodyPr>
          <a:lstStyle/>
          <a:p>
            <a:pPr marL="342900" indent="-342900"/>
            <a:r>
              <a:rPr lang="en-US" sz="4000" b="1" dirty="0">
                <a:solidFill>
                  <a:schemeClr val="bg1"/>
                </a:solidFill>
              </a:rPr>
              <a:t>Bamboo Livelihoods Program under MPSBM</a:t>
            </a:r>
          </a:p>
          <a:p>
            <a:pPr marL="342900" indent="-342900"/>
            <a:endParaRPr lang="en-US" sz="3600" i="1" dirty="0">
              <a:solidFill>
                <a:schemeClr val="bg1"/>
              </a:solidFill>
            </a:endParaRPr>
          </a:p>
          <a:p>
            <a:pPr marL="342900" indent="-342900"/>
            <a:r>
              <a:rPr lang="en-US" sz="3600" i="1" dirty="0">
                <a:solidFill>
                  <a:schemeClr val="bg1"/>
                </a:solidFill>
              </a:rPr>
              <a:t>    </a:t>
            </a:r>
            <a:r>
              <a:rPr lang="en-US" sz="2800" i="1" dirty="0">
                <a:solidFill>
                  <a:schemeClr val="bg1"/>
                </a:solidFill>
              </a:rPr>
              <a:t>A bamboo based integrated livelihoods program shall be undertaken. The strengths and weaknesses of previous and on-going efforts will be meticulously analyzed for value addition and possibilities of new interventions will be explored and incorporated in the program. This program will be implemented in coordination and collaboration with all line Departments and Organizations.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7E8D9-3923-4515-9CA6-C6C3574EBF09}"/>
              </a:ext>
            </a:extLst>
          </p:cNvPr>
          <p:cNvSpPr>
            <a:spLocks noGrp="1"/>
          </p:cNvSpPr>
          <p:nvPr>
            <p:ph type="title"/>
          </p:nvPr>
        </p:nvSpPr>
        <p:spPr>
          <a:xfrm>
            <a:off x="1925012" y="5082"/>
            <a:ext cx="7620000" cy="761999"/>
          </a:xfrm>
        </p:spPr>
        <p:txBody>
          <a:bodyPr>
            <a:normAutofit fontScale="90000"/>
          </a:bodyPr>
          <a:lstStyle/>
          <a:p>
            <a:r>
              <a:rPr lang="en-US" sz="2400" b="1" dirty="0">
                <a:solidFill>
                  <a:schemeClr val="bg1"/>
                </a:solidFill>
              </a:rPr>
              <a:t>Bamboo based Sustainable Development in Madhya Pradesh</a:t>
            </a:r>
            <a:r>
              <a:rPr lang="en-IN" sz="2400" b="1" dirty="0">
                <a:solidFill>
                  <a:schemeClr val="bg1"/>
                </a:solidFill>
              </a:rPr>
              <a:t/>
            </a:r>
            <a:br>
              <a:rPr lang="en-IN" sz="2400" b="1" dirty="0">
                <a:solidFill>
                  <a:schemeClr val="bg1"/>
                </a:solidFill>
              </a:rPr>
            </a:br>
            <a:r>
              <a:rPr lang="en-US" sz="2133" b="1" dirty="0">
                <a:solidFill>
                  <a:schemeClr val="bg1"/>
                </a:solidFill>
              </a:rPr>
              <a:t>       (Win-Win Situation)</a:t>
            </a:r>
            <a:endParaRPr lang="en-IN" sz="2400" b="1" dirty="0">
              <a:solidFill>
                <a:schemeClr val="bg1"/>
              </a:solidFill>
            </a:endParaRPr>
          </a:p>
        </p:txBody>
      </p:sp>
      <p:graphicFrame>
        <p:nvGraphicFramePr>
          <p:cNvPr id="10" name="Content Placeholder 9">
            <a:extLst>
              <a:ext uri="{FF2B5EF4-FFF2-40B4-BE49-F238E27FC236}">
                <a16:creationId xmlns:a16="http://schemas.microsoft.com/office/drawing/2014/main" xmlns="" id="{49B1609D-E0D7-4537-997E-B2F568206128}"/>
              </a:ext>
            </a:extLst>
          </p:cNvPr>
          <p:cNvGraphicFramePr>
            <a:graphicFrameLocks noGrp="1"/>
          </p:cNvGraphicFramePr>
          <p:nvPr>
            <p:ph idx="1"/>
            <p:extLst>
              <p:ext uri="{D42A27DB-BD31-4B8C-83A1-F6EECF244321}">
                <p14:modId xmlns:p14="http://schemas.microsoft.com/office/powerpoint/2010/main" val="629896767"/>
              </p:ext>
            </p:extLst>
          </p:nvPr>
        </p:nvGraphicFramePr>
        <p:xfrm>
          <a:off x="412835" y="767327"/>
          <a:ext cx="11474365" cy="5417181"/>
        </p:xfrm>
        <a:graphic>
          <a:graphicData uri="http://schemas.openxmlformats.org/drawingml/2006/table">
            <a:tbl>
              <a:tblPr firstRow="1" firstCol="1" bandRow="1">
                <a:tableStyleId>{5C22544A-7EE6-4342-B048-85BDC9FD1C3A}</a:tableStyleId>
              </a:tblPr>
              <a:tblGrid>
                <a:gridCol w="2665761">
                  <a:extLst>
                    <a:ext uri="{9D8B030D-6E8A-4147-A177-3AD203B41FA5}">
                      <a16:colId xmlns:a16="http://schemas.microsoft.com/office/drawing/2014/main" xmlns="" val="140872389"/>
                    </a:ext>
                  </a:extLst>
                </a:gridCol>
                <a:gridCol w="8808604">
                  <a:extLst>
                    <a:ext uri="{9D8B030D-6E8A-4147-A177-3AD203B41FA5}">
                      <a16:colId xmlns:a16="http://schemas.microsoft.com/office/drawing/2014/main" xmlns="" val="1787615477"/>
                    </a:ext>
                  </a:extLst>
                </a:gridCol>
              </a:tblGrid>
              <a:tr h="867329">
                <a:tc>
                  <a:txBody>
                    <a:bodyPr/>
                    <a:lstStyle/>
                    <a:p>
                      <a:pPr algn="just">
                        <a:spcAft>
                          <a:spcPts val="0"/>
                        </a:spcAft>
                      </a:pPr>
                      <a:endParaRPr lang="en-GB" sz="1500" dirty="0">
                        <a:effectLst/>
                      </a:endParaRPr>
                    </a:p>
                    <a:p>
                      <a:pPr algn="just">
                        <a:spcAft>
                          <a:spcPts val="0"/>
                        </a:spcAft>
                      </a:pPr>
                      <a:r>
                        <a:rPr lang="en-GB" sz="1500" dirty="0">
                          <a:effectLst/>
                        </a:rPr>
                        <a:t>Extensive Bamboo Resource</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marL="342900" lvl="0" indent="-342900">
                        <a:spcAft>
                          <a:spcPts val="0"/>
                        </a:spcAft>
                        <a:buFont typeface="Times New Roman" panose="02020603050405020304" pitchFamily="18" charset="0"/>
                        <a:buChar char="•"/>
                        <a:tabLst>
                          <a:tab pos="228600" algn="l"/>
                        </a:tabLst>
                      </a:pPr>
                      <a:r>
                        <a:rPr lang="en-GB" sz="1500" dirty="0">
                          <a:effectLst/>
                        </a:rPr>
                        <a:t>18167 </a:t>
                      </a:r>
                      <a:r>
                        <a:rPr lang="en-GB" sz="1500" dirty="0" err="1">
                          <a:effectLst/>
                        </a:rPr>
                        <a:t>Sq</a:t>
                      </a:r>
                      <a:r>
                        <a:rPr lang="en-GB" sz="1500" dirty="0">
                          <a:effectLst/>
                        </a:rPr>
                        <a:t> Km Bamboo cover</a:t>
                      </a:r>
                      <a:endParaRPr lang="en-IN" sz="1400" dirty="0">
                        <a:effectLst/>
                      </a:endParaRPr>
                    </a:p>
                    <a:p>
                      <a:pPr marL="342900" lvl="0" indent="-342900">
                        <a:spcAft>
                          <a:spcPts val="0"/>
                        </a:spcAft>
                        <a:buFont typeface="Times New Roman" panose="02020603050405020304" pitchFamily="18" charset="0"/>
                        <a:buChar char="•"/>
                        <a:tabLst>
                          <a:tab pos="228600" algn="l"/>
                        </a:tabLst>
                      </a:pPr>
                      <a:r>
                        <a:rPr lang="en-IN" sz="1500" dirty="0">
                          <a:effectLst/>
                        </a:rPr>
                        <a:t> </a:t>
                      </a:r>
                      <a:r>
                        <a:rPr lang="en-GB" sz="1500" dirty="0">
                          <a:effectLst/>
                        </a:rPr>
                        <a:t>Only 33% under Active Management of FD</a:t>
                      </a:r>
                      <a:endParaRPr lang="en-IN" sz="1400" dirty="0">
                        <a:effectLst/>
                      </a:endParaRPr>
                    </a:p>
                    <a:p>
                      <a:pPr marL="342900" lvl="0" indent="-342900">
                        <a:spcAft>
                          <a:spcPts val="0"/>
                        </a:spcAft>
                        <a:buFont typeface="Times New Roman" panose="02020603050405020304" pitchFamily="18" charset="0"/>
                        <a:buChar char="•"/>
                        <a:tabLst>
                          <a:tab pos="228600" algn="l"/>
                        </a:tabLst>
                      </a:pPr>
                      <a:r>
                        <a:rPr lang="en-GB" sz="1500" dirty="0">
                          <a:effectLst/>
                        </a:rPr>
                        <a:t> Potential Production - 4 lakh Ton (Present - 25%)</a:t>
                      </a:r>
                      <a:endParaRPr lang="en-IN" sz="1400" dirty="0">
                        <a:effectLst/>
                      </a:endParaRPr>
                    </a:p>
                    <a:p>
                      <a:pPr marL="228600">
                        <a:spcAft>
                          <a:spcPts val="0"/>
                        </a:spcAft>
                      </a:pPr>
                      <a:r>
                        <a:rPr lang="en-IN" sz="1100" dirty="0">
                          <a:effectLst/>
                        </a:rPr>
                        <a:t> </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2498650201"/>
                  </a:ext>
                </a:extLst>
              </a:tr>
              <a:tr h="169235">
                <a:tc>
                  <a:txBody>
                    <a:bodyPr/>
                    <a:lstStyle/>
                    <a:p>
                      <a:pPr>
                        <a:spcAft>
                          <a:spcPts val="0"/>
                        </a:spcAft>
                      </a:pPr>
                      <a:r>
                        <a:rPr lang="en-IN" sz="900">
                          <a:effectLst/>
                          <a:highlight>
                            <a:srgbClr val="00FF00"/>
                          </a:highlight>
                        </a:rPr>
                        <a:t>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a:spcAft>
                          <a:spcPts val="0"/>
                        </a:spcAft>
                      </a:pPr>
                      <a:r>
                        <a:rPr lang="en-IN" sz="1100">
                          <a:effectLst/>
                        </a:rPr>
                        <a:t> </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2743630385"/>
                  </a:ext>
                </a:extLst>
              </a:tr>
              <a:tr h="514863">
                <a:tc>
                  <a:txBody>
                    <a:bodyPr/>
                    <a:lstStyle/>
                    <a:p>
                      <a:pPr algn="just">
                        <a:spcAft>
                          <a:spcPts val="0"/>
                        </a:spcAft>
                      </a:pPr>
                      <a:endParaRPr lang="en-GB" sz="1500" dirty="0">
                        <a:effectLst/>
                      </a:endParaRPr>
                    </a:p>
                    <a:p>
                      <a:pPr algn="just">
                        <a:spcAft>
                          <a:spcPts val="0"/>
                        </a:spcAft>
                      </a:pPr>
                      <a:r>
                        <a:rPr lang="en-GB" sz="1500" dirty="0">
                          <a:effectLst/>
                        </a:rPr>
                        <a:t>Skilled Human Resource</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marL="342900" lvl="0" indent="-342900">
                        <a:spcAft>
                          <a:spcPts val="0"/>
                        </a:spcAft>
                        <a:buFont typeface="Times New Roman" panose="02020603050405020304" pitchFamily="18" charset="0"/>
                        <a:buChar char="•"/>
                        <a:tabLst>
                          <a:tab pos="228600" algn="l"/>
                        </a:tabLst>
                      </a:pPr>
                      <a:r>
                        <a:rPr lang="en-GB" sz="1600" dirty="0">
                          <a:effectLst/>
                        </a:rPr>
                        <a:t>Strong Base - More than 20000 skilled Bamboo Artisans are available </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Artisans have been rated and ranked through NID &amp; SPA. The process can continue</a:t>
                      </a:r>
                      <a:r>
                        <a:rPr lang="en-IN" sz="1100" dirty="0">
                          <a:effectLst/>
                        </a:rPr>
                        <a:t> </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950597014"/>
                  </a:ext>
                </a:extLst>
              </a:tr>
              <a:tr h="169235">
                <a:tc>
                  <a:txBody>
                    <a:bodyPr/>
                    <a:lstStyle/>
                    <a:p>
                      <a:pPr>
                        <a:spcAft>
                          <a:spcPts val="0"/>
                        </a:spcAft>
                      </a:pPr>
                      <a:r>
                        <a:rPr lang="en-IN" sz="900">
                          <a:effectLst/>
                          <a:highlight>
                            <a:srgbClr val="00FF00"/>
                          </a:highlight>
                        </a:rPr>
                        <a:t>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a:spcAft>
                          <a:spcPts val="0"/>
                        </a:spcAft>
                      </a:pPr>
                      <a:r>
                        <a:rPr lang="en-IN" sz="1100">
                          <a:effectLst/>
                        </a:rPr>
                        <a:t> </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4291160087"/>
                  </a:ext>
                </a:extLst>
              </a:tr>
              <a:tr h="731520">
                <a:tc>
                  <a:txBody>
                    <a:bodyPr/>
                    <a:lstStyle/>
                    <a:p>
                      <a:pPr algn="just">
                        <a:spcAft>
                          <a:spcPts val="0"/>
                        </a:spcAft>
                      </a:pPr>
                      <a:endParaRPr lang="en-GB" sz="1500" dirty="0">
                        <a:effectLst/>
                      </a:endParaRPr>
                    </a:p>
                    <a:p>
                      <a:pPr algn="just">
                        <a:spcAft>
                          <a:spcPts val="0"/>
                        </a:spcAft>
                      </a:pPr>
                      <a:r>
                        <a:rPr lang="en-GB" sz="1500" dirty="0">
                          <a:effectLst/>
                        </a:rPr>
                        <a:t>Strong Technical Support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marL="342900" lvl="0" indent="-342900">
                        <a:spcAft>
                          <a:spcPts val="0"/>
                        </a:spcAft>
                        <a:buFont typeface="Times New Roman" panose="02020603050405020304" pitchFamily="18" charset="0"/>
                        <a:buChar char="•"/>
                        <a:tabLst>
                          <a:tab pos="228600" algn="l"/>
                        </a:tabLst>
                      </a:pPr>
                      <a:r>
                        <a:rPr lang="en-GB" sz="1600" dirty="0">
                          <a:effectLst/>
                        </a:rPr>
                        <a:t>13 Bamboo CFCs in place (IPIRTI had agreed to convert these to state of art centres)</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 These can be converted in theme-based Bamboo Centres for Excellence</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 INBAR </a:t>
                      </a:r>
                      <a:r>
                        <a:rPr lang="en-GB" sz="1600" dirty="0" err="1">
                          <a:effectLst/>
                        </a:rPr>
                        <a:t>ToT</a:t>
                      </a:r>
                      <a:r>
                        <a:rPr lang="en-GB" sz="1600" dirty="0">
                          <a:effectLst/>
                        </a:rPr>
                        <a:t> model can be replicated</a:t>
                      </a:r>
                      <a:endParaRPr lang="en-IN" sz="12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3482939979"/>
                  </a:ext>
                </a:extLst>
              </a:tr>
              <a:tr h="169235">
                <a:tc>
                  <a:txBody>
                    <a:bodyPr/>
                    <a:lstStyle/>
                    <a:p>
                      <a:pPr>
                        <a:spcAft>
                          <a:spcPts val="0"/>
                        </a:spcAft>
                      </a:pPr>
                      <a:r>
                        <a:rPr lang="en-IN" sz="900" dirty="0">
                          <a:effectLst/>
                          <a:highlight>
                            <a:srgbClr val="00FF00"/>
                          </a:highlight>
                        </a:rPr>
                        <a:t>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a:spcAft>
                          <a:spcPts val="0"/>
                        </a:spcAft>
                      </a:pPr>
                      <a:r>
                        <a:rPr lang="en-IN" sz="1100">
                          <a:effectLst/>
                        </a:rPr>
                        <a:t> </a:t>
                      </a:r>
                      <a:endParaRPr lang="en-IN" sz="110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3590324585"/>
                  </a:ext>
                </a:extLst>
              </a:tr>
              <a:tr h="1015409">
                <a:tc>
                  <a:txBody>
                    <a:bodyPr/>
                    <a:lstStyle/>
                    <a:p>
                      <a:pPr algn="just">
                        <a:spcAft>
                          <a:spcPts val="0"/>
                        </a:spcAft>
                      </a:pPr>
                      <a:endParaRPr lang="en-GB" sz="1500" dirty="0">
                        <a:effectLst/>
                      </a:endParaRPr>
                    </a:p>
                    <a:p>
                      <a:pPr algn="just">
                        <a:spcAft>
                          <a:spcPts val="0"/>
                        </a:spcAft>
                      </a:pPr>
                      <a:r>
                        <a:rPr lang="en-GB" sz="1500" dirty="0">
                          <a:effectLst/>
                        </a:rPr>
                        <a:t>Huge Niche Market </a:t>
                      </a:r>
                      <a:endParaRPr lang="en-IN" sz="900" dirty="0">
                        <a:effectLst/>
                      </a:endParaRPr>
                    </a:p>
                    <a:p>
                      <a:pPr>
                        <a:spcAft>
                          <a:spcPts val="0"/>
                        </a:spcAft>
                      </a:pPr>
                      <a:r>
                        <a:rPr lang="en-IN" sz="900" dirty="0">
                          <a:effectLst/>
                        </a:rPr>
                        <a:t>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marL="342900" lvl="0" indent="-342900">
                        <a:spcAft>
                          <a:spcPts val="0"/>
                        </a:spcAft>
                        <a:buFont typeface="Times New Roman" panose="02020603050405020304" pitchFamily="18" charset="0"/>
                        <a:buChar char="•"/>
                        <a:tabLst>
                          <a:tab pos="228600" algn="l"/>
                        </a:tabLst>
                      </a:pPr>
                      <a:r>
                        <a:rPr lang="en-GB" sz="1600" dirty="0">
                          <a:effectLst/>
                        </a:rPr>
                        <a:t>Tourism Department (Furniture / Souvenir) </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Schools (Furniture)</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Bamboo Housing / Bamboo Timber / Bamboo Textiles</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Treated Bamboo Demand (10 lakh bamboo each year - INR 20 Crore)</a:t>
                      </a:r>
                      <a:endParaRPr lang="en-IN" sz="12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2276933587"/>
                  </a:ext>
                </a:extLst>
              </a:tr>
              <a:tr h="169235">
                <a:tc>
                  <a:txBody>
                    <a:bodyPr/>
                    <a:lstStyle/>
                    <a:p>
                      <a:pPr>
                        <a:spcAft>
                          <a:spcPts val="0"/>
                        </a:spcAft>
                      </a:pPr>
                      <a:r>
                        <a:rPr lang="en-IN" sz="900">
                          <a:effectLst/>
                          <a:highlight>
                            <a:srgbClr val="00FF00"/>
                          </a:highlight>
                        </a:rPr>
                        <a:t> </a:t>
                      </a:r>
                      <a:endParaRPr lang="en-IN" sz="90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a:spcAft>
                          <a:spcPts val="0"/>
                        </a:spcAft>
                      </a:pPr>
                      <a:r>
                        <a:rPr lang="en-IN" sz="1100" dirty="0">
                          <a:effectLst/>
                        </a:rPr>
                        <a:t> </a:t>
                      </a:r>
                      <a:endParaRPr lang="en-IN" sz="11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1966192220"/>
                  </a:ext>
                </a:extLst>
              </a:tr>
              <a:tr h="1463040">
                <a:tc>
                  <a:txBody>
                    <a:bodyPr/>
                    <a:lstStyle/>
                    <a:p>
                      <a:pPr algn="just">
                        <a:spcAft>
                          <a:spcPts val="0"/>
                        </a:spcAft>
                      </a:pPr>
                      <a:endParaRPr lang="en-GB" sz="1500" dirty="0">
                        <a:effectLst/>
                      </a:endParaRPr>
                    </a:p>
                    <a:p>
                      <a:pPr algn="just">
                        <a:spcAft>
                          <a:spcPts val="0"/>
                        </a:spcAft>
                      </a:pPr>
                      <a:r>
                        <a:rPr lang="en-GB" sz="1500" dirty="0">
                          <a:effectLst/>
                        </a:rPr>
                        <a:t>Actions </a:t>
                      </a:r>
                      <a:endParaRPr lang="en-IN" sz="900" dirty="0">
                        <a:effectLst/>
                      </a:endParaRPr>
                    </a:p>
                    <a:p>
                      <a:pPr>
                        <a:spcAft>
                          <a:spcPts val="0"/>
                        </a:spcAft>
                      </a:pPr>
                      <a:r>
                        <a:rPr lang="en-IN" sz="900" dirty="0">
                          <a:effectLst/>
                          <a:highlight>
                            <a:srgbClr val="00FF00"/>
                          </a:highlight>
                        </a:rPr>
                        <a:t> </a:t>
                      </a: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a:txBody>
                    <a:bodyPr/>
                    <a:lstStyle/>
                    <a:p>
                      <a:pPr marL="342900" lvl="0" indent="-342900">
                        <a:spcAft>
                          <a:spcPts val="0"/>
                        </a:spcAft>
                        <a:buFont typeface="Times New Roman" panose="02020603050405020304" pitchFamily="18" charset="0"/>
                        <a:buChar char="•"/>
                        <a:tabLst>
                          <a:tab pos="228600" algn="l"/>
                        </a:tabLst>
                      </a:pPr>
                      <a:r>
                        <a:rPr lang="en-GB" sz="1600" dirty="0">
                          <a:effectLst/>
                        </a:rPr>
                        <a:t>State Bamboo Policy </a:t>
                      </a:r>
                      <a:r>
                        <a:rPr lang="en-GB" sz="1200" dirty="0">
                          <a:effectLst/>
                        </a:rPr>
                        <a:t>(Draft in place)</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State Bamboo Development Authority </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Implementation of INBAR Proposal </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Bamboo Investors Incentive Strategy </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Regular Bamboo Investor Summits </a:t>
                      </a:r>
                      <a:endParaRPr lang="en-IN" sz="1200" dirty="0">
                        <a:effectLst/>
                      </a:endParaRPr>
                    </a:p>
                    <a:p>
                      <a:pPr marL="342900" lvl="0" indent="-342900">
                        <a:spcAft>
                          <a:spcPts val="0"/>
                        </a:spcAft>
                        <a:buFont typeface="Times New Roman" panose="02020603050405020304" pitchFamily="18" charset="0"/>
                        <a:buChar char="•"/>
                        <a:tabLst>
                          <a:tab pos="228600" algn="l"/>
                        </a:tabLst>
                      </a:pPr>
                      <a:r>
                        <a:rPr lang="en-GB" sz="1600" dirty="0">
                          <a:effectLst/>
                        </a:rPr>
                        <a:t>Annual World Bamboo Summit</a:t>
                      </a:r>
                      <a:r>
                        <a:rPr lang="en-IN" sz="1200" dirty="0">
                          <a:effectLst/>
                        </a:rPr>
                        <a:t> </a:t>
                      </a:r>
                      <a:endParaRPr lang="en-IN" sz="12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extLst>
                  <a:ext uri="{0D108BD9-81ED-4DB2-BD59-A6C34878D82A}">
                    <a16:rowId xmlns:a16="http://schemas.microsoft.com/office/drawing/2014/main" xmlns="" val="553005597"/>
                  </a:ext>
                </a:extLst>
              </a:tr>
              <a:tr h="148080">
                <a:tc gridSpan="2">
                  <a:txBody>
                    <a:bodyPr/>
                    <a:lstStyle/>
                    <a:p>
                      <a:pPr>
                        <a:spcAft>
                          <a:spcPts val="0"/>
                        </a:spcAft>
                      </a:pPr>
                      <a:endParaRPr lang="en-IN" sz="900" dirty="0">
                        <a:effectLst/>
                        <a:latin typeface="Calibri" panose="020F0502020204030204" pitchFamily="34" charset="0"/>
                        <a:ea typeface="Calibri" panose="020F0502020204030204" pitchFamily="34" charset="0"/>
                        <a:cs typeface="Mangal" panose="02040503050203030202" pitchFamily="18" charset="0"/>
                      </a:endParaRPr>
                    </a:p>
                  </a:txBody>
                  <a:tcPr marL="44268" marR="44268" marT="0" marB="0"/>
                </a:tc>
                <a:tc hMerge="1">
                  <a:txBody>
                    <a:bodyPr/>
                    <a:lstStyle/>
                    <a:p>
                      <a:endParaRPr lang="en-IN"/>
                    </a:p>
                  </a:txBody>
                  <a:tcPr/>
                </a:tc>
                <a:extLst>
                  <a:ext uri="{0D108BD9-81ED-4DB2-BD59-A6C34878D82A}">
                    <a16:rowId xmlns:a16="http://schemas.microsoft.com/office/drawing/2014/main" xmlns="" val="1677404169"/>
                  </a:ext>
                </a:extLst>
              </a:tr>
            </a:tbl>
          </a:graphicData>
        </a:graphic>
      </p:graphicFrame>
      <p:sp>
        <p:nvSpPr>
          <p:cNvPr id="11" name="AutoShape 2">
            <a:extLst>
              <a:ext uri="{FF2B5EF4-FFF2-40B4-BE49-F238E27FC236}">
                <a16:creationId xmlns:a16="http://schemas.microsoft.com/office/drawing/2014/main" xmlns="" id="{DBEA11D3-B038-49EA-AF62-2898D8150841}"/>
              </a:ext>
            </a:extLst>
          </p:cNvPr>
          <p:cNvSpPr>
            <a:spLocks noChangeArrowheads="1"/>
          </p:cNvSpPr>
          <p:nvPr/>
        </p:nvSpPr>
        <p:spPr bwMode="auto">
          <a:xfrm>
            <a:off x="1336553" y="2315349"/>
            <a:ext cx="588459" cy="300852"/>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91440" tIns="45720" rIns="91440" bIns="45720" anchor="t" anchorCtr="0" upright="1">
            <a:noAutofit/>
          </a:bodyPr>
          <a:lstStyle/>
          <a:p>
            <a:endParaRPr lang="en-IN" dirty="0"/>
          </a:p>
        </p:txBody>
      </p:sp>
      <p:sp>
        <p:nvSpPr>
          <p:cNvPr id="12" name="AutoShape 3">
            <a:extLst>
              <a:ext uri="{FF2B5EF4-FFF2-40B4-BE49-F238E27FC236}">
                <a16:creationId xmlns:a16="http://schemas.microsoft.com/office/drawing/2014/main" xmlns="" id="{2F3FA44F-5B66-49E9-9FFA-852808AE7AF7}"/>
              </a:ext>
            </a:extLst>
          </p:cNvPr>
          <p:cNvSpPr>
            <a:spLocks noChangeArrowheads="1"/>
          </p:cNvSpPr>
          <p:nvPr/>
        </p:nvSpPr>
        <p:spPr bwMode="auto">
          <a:xfrm>
            <a:off x="1332622" y="3053677"/>
            <a:ext cx="585956" cy="375323"/>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91440" tIns="45720" rIns="91440" bIns="45720" anchor="t" anchorCtr="0" upright="1">
            <a:noAutofit/>
          </a:bodyPr>
          <a:lstStyle/>
          <a:p>
            <a:endParaRPr lang="en-IN"/>
          </a:p>
        </p:txBody>
      </p:sp>
      <p:sp>
        <p:nvSpPr>
          <p:cNvPr id="13" name="AutoShape 4">
            <a:extLst>
              <a:ext uri="{FF2B5EF4-FFF2-40B4-BE49-F238E27FC236}">
                <a16:creationId xmlns:a16="http://schemas.microsoft.com/office/drawing/2014/main" xmlns="" id="{49099568-5741-4295-84F7-3BE21F9C4C11}"/>
              </a:ext>
            </a:extLst>
          </p:cNvPr>
          <p:cNvSpPr>
            <a:spLocks noChangeArrowheads="1"/>
          </p:cNvSpPr>
          <p:nvPr/>
        </p:nvSpPr>
        <p:spPr bwMode="auto">
          <a:xfrm>
            <a:off x="1330116" y="4122981"/>
            <a:ext cx="588461" cy="375323"/>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91440" tIns="45720" rIns="91440" bIns="45720" anchor="t" anchorCtr="0" upright="1">
            <a:noAutofit/>
          </a:bodyPr>
          <a:lstStyle/>
          <a:p>
            <a:endParaRPr lang="en-IN"/>
          </a:p>
        </p:txBody>
      </p:sp>
      <p:sp>
        <p:nvSpPr>
          <p:cNvPr id="14" name="AutoShape 5">
            <a:extLst>
              <a:ext uri="{FF2B5EF4-FFF2-40B4-BE49-F238E27FC236}">
                <a16:creationId xmlns:a16="http://schemas.microsoft.com/office/drawing/2014/main" xmlns="" id="{63226C5F-D919-44FC-89C1-9C6E4852F22D}"/>
              </a:ext>
            </a:extLst>
          </p:cNvPr>
          <p:cNvSpPr>
            <a:spLocks noChangeArrowheads="1"/>
          </p:cNvSpPr>
          <p:nvPr/>
        </p:nvSpPr>
        <p:spPr bwMode="auto">
          <a:xfrm>
            <a:off x="5442035" y="8201025"/>
            <a:ext cx="585956" cy="461803"/>
          </a:xfrm>
          <a:prstGeom prst="downArrow">
            <a:avLst>
              <a:gd name="adj1" fmla="val 50000"/>
              <a:gd name="adj2" fmla="val 28407"/>
            </a:avLst>
          </a:prstGeom>
          <a:solidFill>
            <a:srgbClr val="FFFFFF"/>
          </a:solidFill>
          <a:ln w="9525">
            <a:solidFill>
              <a:srgbClr val="000000"/>
            </a:solidFill>
            <a:miter lim="800000"/>
            <a:headEnd/>
            <a:tailEnd/>
          </a:ln>
        </p:spPr>
        <p:txBody>
          <a:bodyPr rot="0" vert="eaVert" wrap="square" lIns="91440" tIns="45720" rIns="91440" bIns="45720" anchor="t" anchorCtr="0" upright="1">
            <a:noAutofit/>
          </a:bodyPr>
          <a:lstStyle/>
          <a:p>
            <a:endParaRPr lang="en-IN"/>
          </a:p>
        </p:txBody>
      </p:sp>
      <p:sp>
        <p:nvSpPr>
          <p:cNvPr id="15" name="AutoShape 7">
            <a:extLst>
              <a:ext uri="{FF2B5EF4-FFF2-40B4-BE49-F238E27FC236}">
                <a16:creationId xmlns:a16="http://schemas.microsoft.com/office/drawing/2014/main" xmlns="" id="{5628133E-A854-4BAE-9C14-CC1CDB27F1CF}"/>
              </a:ext>
            </a:extLst>
          </p:cNvPr>
          <p:cNvSpPr>
            <a:spLocks noChangeArrowheads="1"/>
          </p:cNvSpPr>
          <p:nvPr/>
        </p:nvSpPr>
        <p:spPr bwMode="auto">
          <a:xfrm>
            <a:off x="7952972" y="10315575"/>
            <a:ext cx="588461" cy="479099"/>
          </a:xfrm>
          <a:prstGeom prst="downArrow">
            <a:avLst>
              <a:gd name="adj1" fmla="val 50000"/>
              <a:gd name="adj2" fmla="val 29472"/>
            </a:avLst>
          </a:prstGeom>
          <a:solidFill>
            <a:srgbClr val="FFFFFF"/>
          </a:solidFill>
          <a:ln w="9525">
            <a:solidFill>
              <a:srgbClr val="000000"/>
            </a:solidFill>
            <a:miter lim="800000"/>
            <a:headEnd/>
            <a:tailEnd/>
          </a:ln>
        </p:spPr>
        <p:txBody>
          <a:bodyPr rot="0" vert="eaVert" wrap="square" lIns="91440" tIns="45720" rIns="91440" bIns="45720" anchor="t" anchorCtr="0" upright="1">
            <a:noAutofit/>
          </a:bodyPr>
          <a:lstStyle/>
          <a:p>
            <a:endParaRPr lang="en-IN"/>
          </a:p>
        </p:txBody>
      </p:sp>
      <p:sp>
        <p:nvSpPr>
          <p:cNvPr id="16" name="Rounded Rectangle 3">
            <a:extLst>
              <a:ext uri="{FF2B5EF4-FFF2-40B4-BE49-F238E27FC236}">
                <a16:creationId xmlns:a16="http://schemas.microsoft.com/office/drawing/2014/main" xmlns="" id="{DC9861FD-7669-4230-A512-1284B750CDF6}"/>
              </a:ext>
            </a:extLst>
          </p:cNvPr>
          <p:cNvSpPr>
            <a:spLocks noChangeArrowheads="1"/>
          </p:cNvSpPr>
          <p:nvPr/>
        </p:nvSpPr>
        <p:spPr bwMode="auto">
          <a:xfrm>
            <a:off x="3609658" y="6070600"/>
            <a:ext cx="5077143" cy="382387"/>
          </a:xfrm>
          <a:prstGeom prst="roundRect">
            <a:avLst>
              <a:gd name="adj" fmla="val 16667"/>
            </a:avLst>
          </a:prstGeom>
          <a:solidFill>
            <a:schemeClr val="accent2">
              <a:lumMod val="40000"/>
              <a:lumOff val="60000"/>
            </a:schemeClr>
          </a:solidFill>
          <a:ln w="12700">
            <a:solidFill>
              <a:schemeClr val="accent1">
                <a:lumMod val="50000"/>
                <a:lumOff val="0"/>
              </a:schemeClr>
            </a:solidFill>
            <a:miter lim="800000"/>
            <a:headEnd/>
            <a:tailEnd/>
          </a:ln>
        </p:spPr>
        <p:txBody>
          <a:bodyPr rot="0" vert="horz" wrap="square" lIns="91440" tIns="45720" rIns="91440" bIns="45720" anchor="ctr" anchorCtr="0" upright="1">
            <a:noAutofit/>
          </a:bodyPr>
          <a:lstStyle/>
          <a:p>
            <a:pPr algn="ctr"/>
            <a:r>
              <a:rPr lang="en-US" sz="1600" b="1">
                <a:solidFill>
                  <a:srgbClr val="000000"/>
                </a:solidFill>
                <a:latin typeface="Calibri" panose="020F0502020204030204" pitchFamily="34" charset="0"/>
                <a:ea typeface="Calibri" panose="020F0502020204030204" pitchFamily="34" charset="0"/>
                <a:cs typeface="Mangal" panose="02040503050203030202" pitchFamily="18" charset="0"/>
              </a:rPr>
              <a:t>Bamboo based Sustainable Development in MP </a:t>
            </a:r>
            <a:endParaRPr lang="en-IN" sz="1200">
              <a:latin typeface="Calibri" panose="020F0502020204030204" pitchFamily="34" charset="0"/>
              <a:ea typeface="Calibri" panose="020F0502020204030204" pitchFamily="34" charset="0"/>
              <a:cs typeface="Mangal" panose="02040503050203030202" pitchFamily="18" charset="0"/>
            </a:endParaRPr>
          </a:p>
        </p:txBody>
      </p:sp>
      <p:sp>
        <p:nvSpPr>
          <p:cNvPr id="17" name="AutoShape 7">
            <a:extLst>
              <a:ext uri="{FF2B5EF4-FFF2-40B4-BE49-F238E27FC236}">
                <a16:creationId xmlns:a16="http://schemas.microsoft.com/office/drawing/2014/main" xmlns="" id="{4881F02A-F94B-4058-B319-FFEE86A620CE}"/>
              </a:ext>
            </a:extLst>
          </p:cNvPr>
          <p:cNvSpPr>
            <a:spLocks noChangeArrowheads="1"/>
          </p:cNvSpPr>
          <p:nvPr/>
        </p:nvSpPr>
        <p:spPr bwMode="auto">
          <a:xfrm>
            <a:off x="5926456" y="5867401"/>
            <a:ext cx="372745" cy="284388"/>
          </a:xfrm>
          <a:prstGeom prst="downArrow">
            <a:avLst>
              <a:gd name="adj1" fmla="val 50000"/>
              <a:gd name="adj2" fmla="val 29472"/>
            </a:avLst>
          </a:prstGeom>
          <a:solidFill>
            <a:srgbClr val="FFFFFF"/>
          </a:solidFill>
          <a:ln w="9525">
            <a:solidFill>
              <a:srgbClr val="000000"/>
            </a:solidFill>
            <a:miter lim="800000"/>
            <a:headEnd/>
            <a:tailEnd/>
          </a:ln>
        </p:spPr>
        <p:txBody>
          <a:bodyPr rot="0" vert="eaVert" wrap="square" lIns="91440" tIns="45720" rIns="91440" bIns="45720" anchor="t" anchorCtr="0" upright="1">
            <a:noAutofit/>
          </a:bodyPr>
          <a:lstStyle/>
          <a:p>
            <a:endParaRPr lang="en-IN"/>
          </a:p>
        </p:txBody>
      </p:sp>
      <p:sp>
        <p:nvSpPr>
          <p:cNvPr id="18" name="Rounded Rectangle 3">
            <a:extLst>
              <a:ext uri="{FF2B5EF4-FFF2-40B4-BE49-F238E27FC236}">
                <a16:creationId xmlns:a16="http://schemas.microsoft.com/office/drawing/2014/main" xmlns="" id="{4C2D7D15-A399-4926-80BF-23D215485476}"/>
              </a:ext>
            </a:extLst>
          </p:cNvPr>
          <p:cNvSpPr>
            <a:spLocks noChangeArrowheads="1"/>
          </p:cNvSpPr>
          <p:nvPr/>
        </p:nvSpPr>
        <p:spPr bwMode="auto">
          <a:xfrm>
            <a:off x="3637916" y="6477001"/>
            <a:ext cx="5048885" cy="434340"/>
          </a:xfrm>
          <a:prstGeom prst="roundRect">
            <a:avLst>
              <a:gd name="adj" fmla="val 16667"/>
            </a:avLst>
          </a:prstGeom>
          <a:solidFill>
            <a:srgbClr val="C0504D">
              <a:lumMod val="40000"/>
              <a:lumOff val="60000"/>
            </a:srgbClr>
          </a:solidFill>
          <a:ln w="12700">
            <a:solidFill>
              <a:srgbClr val="4F81BD">
                <a:lumMod val="50000"/>
                <a:lumOff val="0"/>
              </a:srgbClr>
            </a:solidFill>
            <a:miter lim="800000"/>
            <a:headEnd/>
            <a:tailEnd/>
          </a:ln>
        </p:spPr>
        <p:txBody>
          <a:bodyPr rot="0" vert="horz" wrap="square" lIns="91440" tIns="45720" rIns="91440" bIns="45720" anchor="ctr" anchorCtr="0" upright="1">
            <a:noAutofit/>
          </a:bodyPr>
          <a:lstStyle/>
          <a:p>
            <a:pPr algn="ctr"/>
            <a:r>
              <a:rPr lang="en-US" sz="1600" b="1">
                <a:solidFill>
                  <a:srgbClr val="000000"/>
                </a:solidFill>
                <a:highlight>
                  <a:srgbClr val="00FF00"/>
                </a:highlight>
                <a:latin typeface="Calibri" panose="020F0502020204030204" pitchFamily="34" charset="0"/>
                <a:ea typeface="Calibri" panose="020F0502020204030204" pitchFamily="34" charset="0"/>
                <a:cs typeface="Mangal" panose="02040503050203030202" pitchFamily="18" charset="0"/>
              </a:rPr>
              <a:t>Madhya Pradesh as the </a:t>
            </a:r>
            <a:r>
              <a:rPr lang="en-US" sz="1700" b="1">
                <a:solidFill>
                  <a:srgbClr val="000000"/>
                </a:solidFill>
                <a:highlight>
                  <a:srgbClr val="00FF00"/>
                </a:highlight>
                <a:latin typeface="Calibri" panose="020F0502020204030204" pitchFamily="34" charset="0"/>
                <a:ea typeface="Calibri" panose="020F0502020204030204" pitchFamily="34" charset="0"/>
                <a:cs typeface="Mangal" panose="02040503050203030202" pitchFamily="18" charset="0"/>
              </a:rPr>
              <a:t>Bamboo Capital of India</a:t>
            </a:r>
            <a:endParaRPr lang="en-IN" sz="1200">
              <a:latin typeface="Calibri" panose="020F0502020204030204" pitchFamily="34" charset="0"/>
              <a:ea typeface="Calibri" panose="020F0502020204030204" pitchFamily="34" charset="0"/>
              <a:cs typeface="Mangal" panose="02040503050203030202" pitchFamily="18" charset="0"/>
            </a:endParaRPr>
          </a:p>
        </p:txBody>
      </p:sp>
      <p:sp>
        <p:nvSpPr>
          <p:cNvPr id="4" name="AutoShape 4">
            <a:extLst>
              <a:ext uri="{FF2B5EF4-FFF2-40B4-BE49-F238E27FC236}">
                <a16:creationId xmlns:a16="http://schemas.microsoft.com/office/drawing/2014/main" xmlns="" id="{ED866F71-3E7F-430D-AAC5-FA472750BE8F}"/>
              </a:ext>
            </a:extLst>
          </p:cNvPr>
          <p:cNvSpPr>
            <a:spLocks noChangeArrowheads="1"/>
          </p:cNvSpPr>
          <p:nvPr/>
        </p:nvSpPr>
        <p:spPr bwMode="auto">
          <a:xfrm>
            <a:off x="1330116" y="1428077"/>
            <a:ext cx="588461" cy="375323"/>
          </a:xfrm>
          <a:prstGeom prst="downArrow">
            <a:avLst>
              <a:gd name="adj1" fmla="val 50000"/>
              <a:gd name="adj2" fmla="val 25000"/>
            </a:avLst>
          </a:prstGeom>
          <a:solidFill>
            <a:srgbClr val="FFFFFF"/>
          </a:solidFill>
          <a:ln w="9525">
            <a:solidFill>
              <a:srgbClr val="000000"/>
            </a:solidFill>
            <a:miter lim="800000"/>
            <a:headEnd/>
            <a:tailEnd/>
          </a:ln>
        </p:spPr>
        <p:txBody>
          <a:bodyPr rot="0" vert="eaVert" wrap="square" lIns="91440" tIns="45720" rIns="91440" bIns="45720" anchor="t" anchorCtr="0" upright="1">
            <a:noAutofit/>
          </a:bodyPr>
          <a:lstStyle/>
          <a:p>
            <a:endParaRPr lang="en-IN"/>
          </a:p>
        </p:txBody>
      </p:sp>
    </p:spTree>
    <p:extLst>
      <p:ext uri="{BB962C8B-B14F-4D97-AF65-F5344CB8AC3E}">
        <p14:creationId xmlns:p14="http://schemas.microsoft.com/office/powerpoint/2010/main" val="2979883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105400" cy="715962"/>
          </a:xfrm>
        </p:spPr>
        <p:txBody>
          <a:bodyPr>
            <a:normAutofit fontScale="90000"/>
          </a:bodyPr>
          <a:lstStyle/>
          <a:p>
            <a:r>
              <a:rPr lang="en-US" dirty="0">
                <a:solidFill>
                  <a:schemeClr val="bg1"/>
                </a:solidFill>
              </a:rPr>
              <a:t>Case Study - </a:t>
            </a:r>
            <a:r>
              <a:rPr lang="en-US" dirty="0" err="1">
                <a:solidFill>
                  <a:schemeClr val="bg1"/>
                </a:solidFill>
              </a:rPr>
              <a:t>Sidhi</a:t>
            </a:r>
            <a:endParaRPr lang="en-US" dirty="0">
              <a:solidFill>
                <a:schemeClr val="bg1"/>
              </a:solidFill>
            </a:endParaRPr>
          </a:p>
        </p:txBody>
      </p:sp>
      <p:sp>
        <p:nvSpPr>
          <p:cNvPr id="4" name="TextBox 3"/>
          <p:cNvSpPr txBox="1"/>
          <p:nvPr/>
        </p:nvSpPr>
        <p:spPr>
          <a:xfrm>
            <a:off x="228600" y="1524000"/>
            <a:ext cx="11582400" cy="4524315"/>
          </a:xfrm>
          <a:prstGeom prst="rect">
            <a:avLst/>
          </a:prstGeom>
          <a:noFill/>
        </p:spPr>
        <p:txBody>
          <a:bodyPr wrap="square" rtlCol="0">
            <a:spAutoFit/>
          </a:bodyPr>
          <a:lstStyle/>
          <a:p>
            <a:pPr>
              <a:buFont typeface="Arial" pitchFamily="34" charset="0"/>
              <a:buChar char="•"/>
            </a:pPr>
            <a:r>
              <a:rPr lang="en-US" sz="2400" dirty="0">
                <a:solidFill>
                  <a:schemeClr val="bg1"/>
                </a:solidFill>
              </a:rPr>
              <a:t> </a:t>
            </a:r>
            <a:r>
              <a:rPr lang="en-US" sz="2400" dirty="0" err="1">
                <a:solidFill>
                  <a:schemeClr val="bg1"/>
                </a:solidFill>
              </a:rPr>
              <a:t>Sidhi</a:t>
            </a:r>
            <a:r>
              <a:rPr lang="en-US" sz="2400" dirty="0">
                <a:solidFill>
                  <a:schemeClr val="bg1"/>
                </a:solidFill>
              </a:rPr>
              <a:t> District in Madhya Pradesh is a tribal dominated area is also known for its low 	development indices in terms of poverty, education, health and employment. </a:t>
            </a:r>
          </a:p>
          <a:p>
            <a:pPr>
              <a:buFont typeface="Arial" pitchFamily="34" charset="0"/>
              <a:buChar char="•"/>
            </a:pPr>
            <a:r>
              <a:rPr lang="en-US" sz="2400" dirty="0">
                <a:solidFill>
                  <a:schemeClr val="bg1"/>
                </a:solidFill>
              </a:rPr>
              <a:t> The unsustainable practices followed by the tribal population to harvest the forest 	produce and firewood from the forests of </a:t>
            </a:r>
            <a:r>
              <a:rPr lang="en-US" sz="2400" dirty="0" err="1">
                <a:solidFill>
                  <a:schemeClr val="bg1"/>
                </a:solidFill>
              </a:rPr>
              <a:t>Sidhi</a:t>
            </a:r>
            <a:r>
              <a:rPr lang="en-US" sz="2400" dirty="0">
                <a:solidFill>
                  <a:schemeClr val="bg1"/>
                </a:solidFill>
              </a:rPr>
              <a:t> has put tremendous biotic pressure 	on its natural resources. </a:t>
            </a:r>
          </a:p>
          <a:p>
            <a:pPr>
              <a:buFont typeface="Arial" pitchFamily="34" charset="0"/>
              <a:buChar char="•"/>
            </a:pPr>
            <a:r>
              <a:rPr lang="en-US" sz="2400" dirty="0">
                <a:solidFill>
                  <a:schemeClr val="bg1"/>
                </a:solidFill>
              </a:rPr>
              <a:t> To combat these problems, the </a:t>
            </a:r>
            <a:r>
              <a:rPr lang="en-US" sz="2400" dirty="0" err="1">
                <a:solidFill>
                  <a:schemeClr val="bg1"/>
                </a:solidFill>
              </a:rPr>
              <a:t>Sidhi</a:t>
            </a:r>
            <a:r>
              <a:rPr lang="en-US" sz="2400" dirty="0">
                <a:solidFill>
                  <a:schemeClr val="bg1"/>
                </a:solidFill>
              </a:rPr>
              <a:t> Forest divisions has established two common facility 	centers at the villages of </a:t>
            </a:r>
            <a:r>
              <a:rPr lang="en-US" sz="2400" dirty="0" err="1">
                <a:solidFill>
                  <a:schemeClr val="bg1"/>
                </a:solidFill>
              </a:rPr>
              <a:t>Kolhudeeh</a:t>
            </a:r>
            <a:r>
              <a:rPr lang="en-US" sz="2400" dirty="0">
                <a:solidFill>
                  <a:schemeClr val="bg1"/>
                </a:solidFill>
              </a:rPr>
              <a:t> and </a:t>
            </a:r>
            <a:r>
              <a:rPr lang="en-US" sz="2400" dirty="0" err="1">
                <a:solidFill>
                  <a:schemeClr val="bg1"/>
                </a:solidFill>
              </a:rPr>
              <a:t>Gandhigram</a:t>
            </a:r>
            <a:r>
              <a:rPr lang="en-US" sz="2400" dirty="0">
                <a:solidFill>
                  <a:schemeClr val="bg1"/>
                </a:solidFill>
              </a:rPr>
              <a:t>. </a:t>
            </a:r>
          </a:p>
          <a:p>
            <a:pPr>
              <a:buFont typeface="Arial" pitchFamily="34" charset="0"/>
              <a:buChar char="•"/>
            </a:pPr>
            <a:r>
              <a:rPr lang="en-US" sz="2400" dirty="0">
                <a:solidFill>
                  <a:schemeClr val="bg1"/>
                </a:solidFill>
              </a:rPr>
              <a:t> These common facility centers act as the training and processing centers for the 	manufacture of numerous products like bamboo based incense sticks, </a:t>
            </a:r>
            <a:r>
              <a:rPr lang="en-US" sz="2400" dirty="0" err="1">
                <a:solidFill>
                  <a:schemeClr val="bg1"/>
                </a:solidFill>
              </a:rPr>
              <a:t>sheesal</a:t>
            </a:r>
            <a:r>
              <a:rPr lang="en-US" sz="2400" dirty="0">
                <a:solidFill>
                  <a:schemeClr val="bg1"/>
                </a:solidFill>
              </a:rPr>
              <a:t> fiber 	ropes and its handicraft items, ropes from cloth shreds and Mahua based edible 	products.</a:t>
            </a:r>
          </a:p>
          <a:p>
            <a:endParaRPr lang="en-US" sz="2400" dirty="0">
              <a:solidFill>
                <a:schemeClr val="bg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90600"/>
            <a:ext cx="10515600" cy="5029200"/>
          </a:xfrm>
        </p:spPr>
        <p:txBody>
          <a:bodyPr>
            <a:normAutofit fontScale="85000" lnSpcReduction="20000"/>
          </a:bodyPr>
          <a:lstStyle/>
          <a:p>
            <a:pPr>
              <a:buNone/>
            </a:pPr>
            <a:r>
              <a:rPr lang="en-US" dirty="0">
                <a:solidFill>
                  <a:schemeClr val="bg1"/>
                </a:solidFill>
              </a:rPr>
              <a:t>     Keeping in mind the following objectives, some amount of Bamboo was made available to the tribal women in the villages of </a:t>
            </a:r>
            <a:r>
              <a:rPr lang="en-US" dirty="0" err="1">
                <a:solidFill>
                  <a:schemeClr val="bg1"/>
                </a:solidFill>
              </a:rPr>
              <a:t>Sidhi</a:t>
            </a:r>
            <a:r>
              <a:rPr lang="en-US" dirty="0">
                <a:solidFill>
                  <a:schemeClr val="bg1"/>
                </a:solidFill>
              </a:rPr>
              <a:t> to manufacture of </a:t>
            </a:r>
            <a:r>
              <a:rPr lang="en-US" dirty="0" err="1">
                <a:solidFill>
                  <a:schemeClr val="bg1"/>
                </a:solidFill>
              </a:rPr>
              <a:t>Agarbatti</a:t>
            </a:r>
            <a:r>
              <a:rPr lang="en-US" dirty="0">
                <a:solidFill>
                  <a:schemeClr val="bg1"/>
                </a:solidFill>
              </a:rPr>
              <a:t> (incense sticks) at the two common facility centers:</a:t>
            </a:r>
          </a:p>
          <a:p>
            <a:pPr>
              <a:buNone/>
            </a:pPr>
            <a:endParaRPr lang="en-US" dirty="0">
              <a:solidFill>
                <a:schemeClr val="bg1"/>
              </a:solidFill>
            </a:endParaRPr>
          </a:p>
          <a:p>
            <a:pPr marL="0" indent="0">
              <a:buNone/>
            </a:pPr>
            <a:r>
              <a:rPr lang="en-US" dirty="0">
                <a:solidFill>
                  <a:schemeClr val="bg1"/>
                </a:solidFill>
              </a:rPr>
              <a:t>1. Processing the bamboo available in the forest division and increasing its 	utility by value addition.</a:t>
            </a:r>
          </a:p>
          <a:p>
            <a:pPr marL="0" indent="0">
              <a:buNone/>
            </a:pPr>
            <a:r>
              <a:rPr lang="en-US" dirty="0">
                <a:solidFill>
                  <a:schemeClr val="bg1"/>
                </a:solidFill>
              </a:rPr>
              <a:t>2. Stopping the unmindful harvest and destruction of forests by the 	women in the rural tribal forest division </a:t>
            </a:r>
          </a:p>
          <a:p>
            <a:pPr marL="0" indent="0">
              <a:buNone/>
            </a:pPr>
            <a:r>
              <a:rPr lang="en-US" dirty="0">
                <a:solidFill>
                  <a:schemeClr val="bg1"/>
                </a:solidFill>
              </a:rPr>
              <a:t>3. Making the women self dependent and promoting women 	empowerment by their socio-economical development.</a:t>
            </a:r>
          </a:p>
          <a:p>
            <a:pPr marL="0" indent="0">
              <a:buNone/>
            </a:pPr>
            <a:r>
              <a:rPr lang="en-US" dirty="0">
                <a:solidFill>
                  <a:schemeClr val="bg1"/>
                </a:solidFill>
              </a:rPr>
              <a:t>4. Promoting the trust and support in the forest department among the 	tribal community.</a:t>
            </a:r>
          </a:p>
          <a:p>
            <a:endParaRPr lang="en-US" dirty="0">
              <a:solidFill>
                <a:schemeClr val="bg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15962"/>
          </a:xfrm>
        </p:spPr>
        <p:txBody>
          <a:bodyPr>
            <a:normAutofit fontScale="90000"/>
          </a:bodyPr>
          <a:lstStyle/>
          <a:p>
            <a:r>
              <a:rPr lang="en-US" dirty="0">
                <a:solidFill>
                  <a:schemeClr val="bg1"/>
                </a:solidFill>
              </a:rPr>
              <a:t>Results at </a:t>
            </a:r>
            <a:r>
              <a:rPr lang="en-US" dirty="0" err="1">
                <a:solidFill>
                  <a:schemeClr val="bg1"/>
                </a:solidFill>
              </a:rPr>
              <a:t>Sidhi</a:t>
            </a:r>
            <a:endParaRPr lang="en-US" dirty="0">
              <a:solidFill>
                <a:schemeClr val="bg1"/>
              </a:solidFill>
            </a:endParaRPr>
          </a:p>
        </p:txBody>
      </p:sp>
      <p:sp>
        <p:nvSpPr>
          <p:cNvPr id="3" name="Content Placeholder 2"/>
          <p:cNvSpPr>
            <a:spLocks noGrp="1"/>
          </p:cNvSpPr>
          <p:nvPr>
            <p:ph idx="1"/>
          </p:nvPr>
        </p:nvSpPr>
        <p:spPr>
          <a:xfrm>
            <a:off x="762000" y="1096962"/>
            <a:ext cx="10668000" cy="5486400"/>
          </a:xfrm>
        </p:spPr>
        <p:txBody>
          <a:bodyPr>
            <a:normAutofit fontScale="85000" lnSpcReduction="10000"/>
          </a:bodyPr>
          <a:lstStyle/>
          <a:p>
            <a:r>
              <a:rPr lang="en-US" dirty="0">
                <a:solidFill>
                  <a:schemeClr val="bg1"/>
                </a:solidFill>
              </a:rPr>
              <a:t>At </a:t>
            </a:r>
            <a:r>
              <a:rPr lang="en-US" dirty="0" err="1">
                <a:solidFill>
                  <a:schemeClr val="bg1"/>
                </a:solidFill>
              </a:rPr>
              <a:t>Gandhigram</a:t>
            </a:r>
            <a:r>
              <a:rPr lang="en-US" dirty="0">
                <a:solidFill>
                  <a:schemeClr val="bg1"/>
                </a:solidFill>
              </a:rPr>
              <a:t>, 450 women initially were trained with the help of non-governmental organizations in this area and 20 women among them were further trained as master trainers. With the help of these master trainers 60 self help groups i.e. 600 women were trained further.</a:t>
            </a:r>
          </a:p>
          <a:p>
            <a:r>
              <a:rPr lang="en-US" dirty="0">
                <a:solidFill>
                  <a:schemeClr val="bg1"/>
                </a:solidFill>
              </a:rPr>
              <a:t>In the same pattern, the common facility center at </a:t>
            </a:r>
            <a:r>
              <a:rPr lang="en-US" dirty="0" err="1">
                <a:solidFill>
                  <a:schemeClr val="bg1"/>
                </a:solidFill>
              </a:rPr>
              <a:t>Kolhudeeh</a:t>
            </a:r>
            <a:r>
              <a:rPr lang="en-US" dirty="0">
                <a:solidFill>
                  <a:schemeClr val="bg1"/>
                </a:solidFill>
              </a:rPr>
              <a:t> has made over 2500 women self reliant thus decreasing the biotic pressure on the adjoining forests.</a:t>
            </a:r>
          </a:p>
          <a:p>
            <a:r>
              <a:rPr lang="en-US" dirty="0">
                <a:solidFill>
                  <a:schemeClr val="bg1"/>
                </a:solidFill>
              </a:rPr>
              <a:t>These tribal women today have stopped the collection of firewood and started manufacturing the incense sticks as a better means of earning their livelihood.</a:t>
            </a:r>
          </a:p>
          <a:p>
            <a:r>
              <a:rPr lang="en-US" dirty="0">
                <a:solidFill>
                  <a:schemeClr val="bg1"/>
                </a:solidFill>
              </a:rPr>
              <a:t>Today, the CFCs at these centers have over </a:t>
            </a:r>
            <a:r>
              <a:rPr lang="en-US" b="1" dirty="0">
                <a:solidFill>
                  <a:schemeClr val="bg1"/>
                </a:solidFill>
                <a:highlight>
                  <a:srgbClr val="008000"/>
                </a:highlight>
              </a:rPr>
              <a:t>4000 women engaged  in production of incense stick from bamboo and similar products. They  are making a turn over of about Rs 60 </a:t>
            </a:r>
            <a:r>
              <a:rPr lang="en-US" b="1" dirty="0" err="1">
                <a:solidFill>
                  <a:schemeClr val="bg1"/>
                </a:solidFill>
                <a:highlight>
                  <a:srgbClr val="008000"/>
                </a:highlight>
              </a:rPr>
              <a:t>lakh</a:t>
            </a:r>
            <a:r>
              <a:rPr lang="en-US" b="1" dirty="0">
                <a:solidFill>
                  <a:schemeClr val="bg1"/>
                </a:solidFill>
                <a:highlight>
                  <a:srgbClr val="008000"/>
                </a:highlight>
              </a:rPr>
              <a:t> per annum.</a:t>
            </a:r>
          </a:p>
          <a:p>
            <a:endParaRPr lang="en-US"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Training needs</a:t>
            </a:r>
          </a:p>
        </p:txBody>
      </p:sp>
      <p:sp>
        <p:nvSpPr>
          <p:cNvPr id="3" name="Content Placeholder 2"/>
          <p:cNvSpPr>
            <a:spLocks noGrp="1"/>
          </p:cNvSpPr>
          <p:nvPr>
            <p:ph idx="1"/>
          </p:nvPr>
        </p:nvSpPr>
        <p:spPr>
          <a:xfrm>
            <a:off x="609600" y="1600200"/>
            <a:ext cx="10972800" cy="4906964"/>
          </a:xfrm>
        </p:spPr>
        <p:txBody>
          <a:bodyPr>
            <a:normAutofit/>
          </a:bodyPr>
          <a:lstStyle/>
          <a:p>
            <a:r>
              <a:rPr lang="en-US" dirty="0">
                <a:solidFill>
                  <a:schemeClr val="bg1"/>
                </a:solidFill>
              </a:rPr>
              <a:t>The association of Bamboo with livelihood promotion in India remains confined to handicrafts promotion as a result of which even government programs fail to appreciate its industrial potential. </a:t>
            </a:r>
          </a:p>
          <a:p>
            <a:r>
              <a:rPr lang="en-US" dirty="0">
                <a:solidFill>
                  <a:schemeClr val="bg1"/>
                </a:solidFill>
              </a:rPr>
              <a:t>In addition, archaic and confusing regulatory regimes as well as conflicting legislation prevent Bamboo from reaching its true potential. </a:t>
            </a:r>
          </a:p>
          <a:p>
            <a:pPr>
              <a:buNone/>
            </a:pPr>
            <a:r>
              <a:rPr lang="en-US" sz="2100" b="1" dirty="0">
                <a:solidFill>
                  <a:schemeClr val="bg1"/>
                </a:solidFill>
              </a:rPr>
              <a:t>      </a:t>
            </a:r>
            <a:r>
              <a:rPr lang="en-US" sz="2100" dirty="0">
                <a:solidFill>
                  <a:schemeClr val="bg1"/>
                </a:solidFill>
              </a:rPr>
              <a:t>(Source : The bamboo industry in </a:t>
            </a:r>
            <a:r>
              <a:rPr lang="en-US" sz="2100" dirty="0" err="1">
                <a:solidFill>
                  <a:schemeClr val="bg1"/>
                </a:solidFill>
              </a:rPr>
              <a:t>india</a:t>
            </a:r>
            <a:r>
              <a:rPr lang="en-US" sz="2100" dirty="0">
                <a:solidFill>
                  <a:schemeClr val="bg1"/>
                </a:solidFill>
              </a:rPr>
              <a:t> supply chain structure, challenges and recommendations by </a:t>
            </a:r>
            <a:r>
              <a:rPr lang="en-US" sz="2100" dirty="0" err="1">
                <a:solidFill>
                  <a:schemeClr val="bg1"/>
                </a:solidFill>
              </a:rPr>
              <a:t>Aniket</a:t>
            </a:r>
            <a:r>
              <a:rPr lang="en-US" sz="2100" dirty="0">
                <a:solidFill>
                  <a:schemeClr val="bg1"/>
                </a:solidFill>
              </a:rPr>
              <a:t> </a:t>
            </a:r>
            <a:r>
              <a:rPr lang="en-US" sz="2100" dirty="0" err="1">
                <a:solidFill>
                  <a:schemeClr val="bg1"/>
                </a:solidFill>
              </a:rPr>
              <a:t>Baksy</a:t>
            </a:r>
            <a:r>
              <a:rPr lang="en-US" sz="2100" dirty="0">
                <a:solidFill>
                  <a:schemeClr val="bg1"/>
                </a:solidFill>
              </a:rPr>
              <a:t> CCS working paper # 283 July 2013 )</a:t>
            </a:r>
            <a:endParaRPr lang="en-US" dirty="0">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95400"/>
            <a:ext cx="11353800" cy="5029200"/>
          </a:xfrm>
        </p:spPr>
        <p:txBody>
          <a:bodyPr>
            <a:normAutofit fontScale="77500" lnSpcReduction="20000"/>
          </a:bodyPr>
          <a:lstStyle/>
          <a:p>
            <a:r>
              <a:rPr lang="en-US" dirty="0">
                <a:solidFill>
                  <a:schemeClr val="bg1"/>
                </a:solidFill>
              </a:rPr>
              <a:t>Although its multiplicity of uses, </a:t>
            </a:r>
            <a:r>
              <a:rPr lang="en-US" dirty="0" err="1">
                <a:solidFill>
                  <a:schemeClr val="bg1"/>
                </a:solidFill>
              </a:rPr>
              <a:t>Basods</a:t>
            </a:r>
            <a:r>
              <a:rPr lang="en-US" dirty="0">
                <a:solidFill>
                  <a:schemeClr val="bg1"/>
                </a:solidFill>
              </a:rPr>
              <a:t> have mostly used bamboo resource for making traditional crafts for household use which are high competition in the market. Therefore, they have not taken more profit from it as they expected.  </a:t>
            </a:r>
          </a:p>
          <a:p>
            <a:r>
              <a:rPr lang="en-US" dirty="0">
                <a:solidFill>
                  <a:schemeClr val="bg1"/>
                </a:solidFill>
              </a:rPr>
              <a:t>However, interest has increased nowadays on modern bamboo crafts from which they can make more profit according to the demand of modern handicrafts especially in urban areas.</a:t>
            </a:r>
          </a:p>
          <a:p>
            <a:r>
              <a:rPr lang="en-US" dirty="0">
                <a:solidFill>
                  <a:schemeClr val="bg1"/>
                </a:solidFill>
              </a:rPr>
              <a:t>Lack of market, bamboo raw material, technical knowledge about bamboo plantation and management and skill development trainings, small landholding, subsidies and micro-finance from the government are the major constraints/challenges of bamboo craft making</a:t>
            </a:r>
          </a:p>
          <a:p>
            <a:r>
              <a:rPr lang="en-US" dirty="0">
                <a:solidFill>
                  <a:schemeClr val="bg1"/>
                </a:solidFill>
              </a:rPr>
              <a:t>Hence the need for technical support and capacity building is strongly felt among the bamboo artisans.</a:t>
            </a:r>
          </a:p>
          <a:p>
            <a:r>
              <a:rPr lang="en-US" dirty="0">
                <a:solidFill>
                  <a:schemeClr val="bg1"/>
                </a:solidFill>
              </a:rPr>
              <a:t>Training programs for sustainable and secure livelihood generation for rural people are also needed for entrepreneurship development and promoting bamboo based business.</a:t>
            </a:r>
          </a:p>
          <a:p>
            <a:endParaRPr lang="en-US" dirty="0">
              <a:solidFill>
                <a:schemeClr val="bg1"/>
              </a:solidFill>
            </a:endParaRPr>
          </a:p>
        </p:txBody>
      </p:sp>
      <p:sp>
        <p:nvSpPr>
          <p:cNvPr id="4" name="Title 1"/>
          <p:cNvSpPr>
            <a:spLocks noGrp="1"/>
          </p:cNvSpPr>
          <p:nvPr>
            <p:ph type="title"/>
          </p:nvPr>
        </p:nvSpPr>
        <p:spPr>
          <a:xfrm>
            <a:off x="1981200" y="274638"/>
            <a:ext cx="8229600" cy="715962"/>
          </a:xfrm>
        </p:spPr>
        <p:txBody>
          <a:bodyPr>
            <a:normAutofit fontScale="90000"/>
          </a:bodyPr>
          <a:lstStyle/>
          <a:p>
            <a:r>
              <a:rPr lang="en-US" dirty="0">
                <a:solidFill>
                  <a:schemeClr val="bg1"/>
                </a:solidFill>
              </a:rPr>
              <a:t>Training needs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2D7FA4-72CD-4E5B-8C84-C87E7489582D}"/>
              </a:ext>
            </a:extLst>
          </p:cNvPr>
          <p:cNvSpPr>
            <a:spLocks noGrp="1"/>
          </p:cNvSpPr>
          <p:nvPr>
            <p:ph type="ctrTitle"/>
          </p:nvPr>
        </p:nvSpPr>
        <p:spPr/>
        <p:txBody>
          <a:bodyPr/>
          <a:lstStyle/>
          <a:p>
            <a:r>
              <a:rPr lang="en-IN" b="1" dirty="0"/>
              <a:t>BAMBOO &amp; LIVELIHOOD</a:t>
            </a:r>
          </a:p>
        </p:txBody>
      </p:sp>
      <p:sp>
        <p:nvSpPr>
          <p:cNvPr id="3" name="Subtitle 2">
            <a:extLst>
              <a:ext uri="{FF2B5EF4-FFF2-40B4-BE49-F238E27FC236}">
                <a16:creationId xmlns:a16="http://schemas.microsoft.com/office/drawing/2014/main" xmlns="" id="{71F10C83-D3E6-46C2-97E2-E6E5177481ED}"/>
              </a:ext>
            </a:extLst>
          </p:cNvPr>
          <p:cNvSpPr>
            <a:spLocks noGrp="1"/>
          </p:cNvSpPr>
          <p:nvPr>
            <p:ph type="subTitle" idx="1"/>
          </p:nvPr>
        </p:nvSpPr>
        <p:spPr/>
        <p:txBody>
          <a:bodyPr>
            <a:normAutofit fontScale="92500" lnSpcReduction="20000"/>
          </a:bodyPr>
          <a:lstStyle/>
          <a:p>
            <a:endParaRPr lang="en-IN" dirty="0"/>
          </a:p>
          <a:p>
            <a:r>
              <a:rPr lang="en-IN" sz="3500" b="1" dirty="0">
                <a:solidFill>
                  <a:srgbClr val="002060"/>
                </a:solidFill>
              </a:rPr>
              <a:t>S.T.S. Lepcha</a:t>
            </a:r>
          </a:p>
          <a:p>
            <a:r>
              <a:rPr lang="en-IN" sz="3500" b="1" dirty="0">
                <a:solidFill>
                  <a:srgbClr val="002060"/>
                </a:solidFill>
              </a:rPr>
              <a:t>IFS (Retd.)</a:t>
            </a:r>
          </a:p>
          <a:p>
            <a:r>
              <a:rPr lang="en-IN" sz="1800" dirty="0">
                <a:solidFill>
                  <a:srgbClr val="002060"/>
                </a:solidFill>
              </a:rPr>
              <a:t>Date: 25-06-2021</a:t>
            </a:r>
          </a:p>
        </p:txBody>
      </p:sp>
    </p:spTree>
    <p:extLst>
      <p:ext uri="{BB962C8B-B14F-4D97-AF65-F5344CB8AC3E}">
        <p14:creationId xmlns:p14="http://schemas.microsoft.com/office/powerpoint/2010/main" val="16464397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B102E5-5F16-403F-8FEF-E15849C152A4}"/>
              </a:ext>
            </a:extLst>
          </p:cNvPr>
          <p:cNvSpPr>
            <a:spLocks noGrp="1"/>
          </p:cNvSpPr>
          <p:nvPr>
            <p:ph type="title"/>
          </p:nvPr>
        </p:nvSpPr>
        <p:spPr/>
        <p:txBody>
          <a:bodyPr/>
          <a:lstStyle/>
          <a:p>
            <a:pPr algn="ctr"/>
            <a:r>
              <a:rPr lang="en-IN" dirty="0"/>
              <a:t>What is Bamboo</a:t>
            </a:r>
          </a:p>
        </p:txBody>
      </p:sp>
      <p:pic>
        <p:nvPicPr>
          <p:cNvPr id="1026" name="Picture 2">
            <a:extLst>
              <a:ext uri="{FF2B5EF4-FFF2-40B4-BE49-F238E27FC236}">
                <a16:creationId xmlns:a16="http://schemas.microsoft.com/office/drawing/2014/main" xmlns="" id="{F81E6073-F4E5-4403-A708-B4C7078FC652}"/>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38226" y="1825625"/>
            <a:ext cx="10029824"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2F833304-0C06-4160-8A5A-82B5E7F5DC2B}"/>
              </a:ext>
            </a:extLst>
          </p:cNvPr>
          <p:cNvSpPr txBox="1"/>
          <p:nvPr/>
        </p:nvSpPr>
        <p:spPr>
          <a:xfrm>
            <a:off x="2209800" y="6248400"/>
            <a:ext cx="9144000" cy="369332"/>
          </a:xfrm>
          <a:prstGeom prst="rect">
            <a:avLst/>
          </a:prstGeom>
          <a:noFill/>
        </p:spPr>
        <p:txBody>
          <a:bodyPr wrap="square" rtlCol="0">
            <a:spAutoFit/>
          </a:bodyPr>
          <a:lstStyle/>
          <a:p>
            <a:r>
              <a:rPr lang="en-IN" dirty="0"/>
              <a:t>Sympodial Bamboos			          Monopodial Bamboos</a:t>
            </a:r>
          </a:p>
        </p:txBody>
      </p:sp>
    </p:spTree>
    <p:extLst>
      <p:ext uri="{BB962C8B-B14F-4D97-AF65-F5344CB8AC3E}">
        <p14:creationId xmlns:p14="http://schemas.microsoft.com/office/powerpoint/2010/main" val="2936237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xmlns="" id="{1107CCF4-44C1-44F6-877F-20D33080508D}"/>
              </a:ext>
            </a:extLst>
          </p:cNvPr>
          <p:cNvSpPr>
            <a:spLocks noGrp="1"/>
          </p:cNvSpPr>
          <p:nvPr>
            <p:ph type="title"/>
          </p:nvPr>
        </p:nvSpPr>
        <p:spPr>
          <a:xfrm>
            <a:off x="1143000" y="76200"/>
            <a:ext cx="4648200" cy="914400"/>
          </a:xfrm>
        </p:spPr>
        <p:txBody>
          <a:bodyPr/>
          <a:lstStyle/>
          <a:p>
            <a:r>
              <a:rPr lang="en-US" altLang="en-US">
                <a:solidFill>
                  <a:srgbClr val="00B0F0"/>
                </a:solidFill>
                <a:latin typeface="Impact" panose="020B0806030902050204" pitchFamily="34" charset="0"/>
              </a:rPr>
              <a:t>Blue Economy</a:t>
            </a:r>
          </a:p>
        </p:txBody>
      </p:sp>
      <p:sp>
        <p:nvSpPr>
          <p:cNvPr id="21507" name="Content Placeholder 3">
            <a:extLst>
              <a:ext uri="{FF2B5EF4-FFF2-40B4-BE49-F238E27FC236}">
                <a16:creationId xmlns:a16="http://schemas.microsoft.com/office/drawing/2014/main" xmlns="" id="{47E95C53-4171-42A0-8B68-42F0151DD9AB}"/>
              </a:ext>
            </a:extLst>
          </p:cNvPr>
          <p:cNvSpPr>
            <a:spLocks noGrp="1"/>
          </p:cNvSpPr>
          <p:nvPr>
            <p:ph sz="half" idx="1"/>
          </p:nvPr>
        </p:nvSpPr>
        <p:spPr>
          <a:xfrm>
            <a:off x="152400" y="1295400"/>
            <a:ext cx="6324600" cy="5029200"/>
          </a:xfrm>
        </p:spPr>
        <p:txBody>
          <a:bodyPr/>
          <a:lstStyle/>
          <a:p>
            <a:pPr marL="0" indent="0" algn="just">
              <a:buFont typeface="Arial" panose="020B0604020202020204" pitchFamily="34" charset="0"/>
              <a:buNone/>
            </a:pPr>
            <a:r>
              <a:rPr lang="en-US" altLang="en-US" sz="3600" b="1">
                <a:solidFill>
                  <a:srgbClr val="00B0F0"/>
                </a:solidFill>
              </a:rPr>
              <a:t>The Blue Economy permits to respond to the basic needs of all with what we have. As such, it stands for a new way of designing business: using the resources available in cascading systems, where the waste of one product becomes the input to create a new cash flow.</a:t>
            </a:r>
          </a:p>
        </p:txBody>
      </p:sp>
      <p:pic>
        <p:nvPicPr>
          <p:cNvPr id="21508" name="Picture 2" descr="Picture">
            <a:extLst>
              <a:ext uri="{FF2B5EF4-FFF2-40B4-BE49-F238E27FC236}">
                <a16:creationId xmlns:a16="http://schemas.microsoft.com/office/drawing/2014/main" xmlns="" id="{FBDEB41B-E0A7-4064-B72C-F20491BF81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888"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xmlns="" id="{70A6049F-08C9-4C0B-8DEC-708DC31FA02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1823" y="635000"/>
            <a:ext cx="4336852" cy="5782470"/>
          </a:xfrm>
        </p:spPr>
      </p:pic>
      <p:pic>
        <p:nvPicPr>
          <p:cNvPr id="2052" name="Picture 4" descr="moso-bamboo-forest. | Bamboo species, Moso bamboo, Tropical garden">
            <a:extLst>
              <a:ext uri="{FF2B5EF4-FFF2-40B4-BE49-F238E27FC236}">
                <a16:creationId xmlns:a16="http://schemas.microsoft.com/office/drawing/2014/main" xmlns="" id="{62DEFB7D-F489-4CE0-BA71-E861C4CBD8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4900" y="635000"/>
            <a:ext cx="5791200" cy="5791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ACCC641-C8BB-4C05-B785-7F3128306275}"/>
              </a:ext>
            </a:extLst>
          </p:cNvPr>
          <p:cNvSpPr txBox="1"/>
          <p:nvPr/>
        </p:nvSpPr>
        <p:spPr>
          <a:xfrm>
            <a:off x="1114425" y="6417470"/>
            <a:ext cx="9144000" cy="461665"/>
          </a:xfrm>
          <a:prstGeom prst="rect">
            <a:avLst/>
          </a:prstGeom>
          <a:noFill/>
        </p:spPr>
        <p:txBody>
          <a:bodyPr wrap="square" rtlCol="0">
            <a:spAutoFit/>
          </a:bodyPr>
          <a:lstStyle/>
          <a:p>
            <a:r>
              <a:rPr lang="en-IN" sz="2400" dirty="0"/>
              <a:t>Sympodial Bamboos			          Monopodial Bamboos</a:t>
            </a:r>
          </a:p>
        </p:txBody>
      </p:sp>
    </p:spTree>
    <p:extLst>
      <p:ext uri="{BB962C8B-B14F-4D97-AF65-F5344CB8AC3E}">
        <p14:creationId xmlns:p14="http://schemas.microsoft.com/office/powerpoint/2010/main" val="3395164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0E58E-4E03-47D3-8E23-843DC7A26801}"/>
              </a:ext>
            </a:extLst>
          </p:cNvPr>
          <p:cNvSpPr>
            <a:spLocks noGrp="1"/>
          </p:cNvSpPr>
          <p:nvPr>
            <p:ph type="title"/>
          </p:nvPr>
        </p:nvSpPr>
        <p:spPr>
          <a:xfrm>
            <a:off x="838200" y="1"/>
            <a:ext cx="10515600" cy="723900"/>
          </a:xfrm>
        </p:spPr>
        <p:txBody>
          <a:bodyPr>
            <a:normAutofit fontScale="90000"/>
          </a:bodyPr>
          <a:lstStyle/>
          <a:p>
            <a:pPr algn="ctr"/>
            <a:r>
              <a:rPr lang="en-IN" dirty="0"/>
              <a:t>Distribution of Bamboos in India</a:t>
            </a:r>
          </a:p>
        </p:txBody>
      </p:sp>
      <p:pic>
        <p:nvPicPr>
          <p:cNvPr id="5" name="Picture 2" descr="indmap">
            <a:extLst>
              <a:ext uri="{FF2B5EF4-FFF2-40B4-BE49-F238E27FC236}">
                <a16:creationId xmlns:a16="http://schemas.microsoft.com/office/drawing/2014/main" xmlns="" id="{86BF04A5-29CA-42F2-BBEB-A02AD8F3CE84}"/>
              </a:ext>
            </a:extLst>
          </p:cNvPr>
          <p:cNvPicPr>
            <a:picLocks noGrp="1" noChangeAspect="1" noChangeArrowheads="1"/>
          </p:cNvPicPr>
          <p:nvPr>
            <p:ph idx="1"/>
          </p:nvPr>
        </p:nvPicPr>
        <p:blipFill>
          <a:blip r:embed="rId2" cstate="print"/>
          <a:srcRect/>
          <a:stretch>
            <a:fillRect/>
          </a:stretch>
        </p:blipFill>
        <p:spPr bwMode="auto">
          <a:xfrm>
            <a:off x="6372225" y="660051"/>
            <a:ext cx="5819775" cy="6305275"/>
          </a:xfrm>
          <a:prstGeom prst="rect">
            <a:avLst/>
          </a:prstGeom>
          <a:solidFill>
            <a:srgbClr val="FF0000"/>
          </a:solidFill>
          <a:ln w="9525">
            <a:noFill/>
            <a:miter lim="800000"/>
            <a:headEnd/>
            <a:tailEnd/>
          </a:ln>
        </p:spPr>
      </p:pic>
      <p:sp>
        <p:nvSpPr>
          <p:cNvPr id="7" name="Text Box 5">
            <a:extLst>
              <a:ext uri="{FF2B5EF4-FFF2-40B4-BE49-F238E27FC236}">
                <a16:creationId xmlns:a16="http://schemas.microsoft.com/office/drawing/2014/main" xmlns="" id="{733B4756-676A-458A-A781-2545445C17D3}"/>
              </a:ext>
            </a:extLst>
          </p:cNvPr>
          <p:cNvSpPr txBox="1">
            <a:spLocks noChangeArrowheads="1"/>
          </p:cNvSpPr>
          <p:nvPr/>
        </p:nvSpPr>
        <p:spPr bwMode="auto">
          <a:xfrm>
            <a:off x="1924049" y="1638300"/>
            <a:ext cx="3343275" cy="1923604"/>
          </a:xfrm>
          <a:prstGeom prst="rect">
            <a:avLst/>
          </a:prstGeom>
          <a:noFill/>
          <a:ln w="9525">
            <a:noFill/>
            <a:miter lim="800000"/>
            <a:headEnd/>
            <a:tailEnd/>
          </a:ln>
        </p:spPr>
        <p:txBody>
          <a:bodyPr wrap="square">
            <a:spAutoFit/>
          </a:bodyPr>
          <a:lstStyle/>
          <a:p>
            <a:pPr eaLnBrk="0" hangingPunct="0">
              <a:spcBef>
                <a:spcPct val="50000"/>
              </a:spcBef>
            </a:pPr>
            <a:r>
              <a:rPr lang="en-US" sz="1400" b="1" i="1" dirty="0">
                <a:solidFill>
                  <a:schemeClr val="accent5">
                    <a:lumMod val="50000"/>
                  </a:schemeClr>
                </a:solidFill>
                <a:latin typeface="Book Antiqua" pitchFamily="18" charset="0"/>
              </a:rPr>
              <a:t>D. </a:t>
            </a:r>
            <a:r>
              <a:rPr lang="en-US" sz="1400" b="1" i="1" dirty="0" err="1">
                <a:solidFill>
                  <a:schemeClr val="accent5">
                    <a:lumMod val="50000"/>
                  </a:schemeClr>
                </a:solidFill>
                <a:latin typeface="Book Antiqua" pitchFamily="18" charset="0"/>
              </a:rPr>
              <a:t>Strictus</a:t>
            </a:r>
            <a:r>
              <a:rPr lang="en-US" sz="1400" b="1" i="1" dirty="0">
                <a:solidFill>
                  <a:schemeClr val="accent5">
                    <a:lumMod val="50000"/>
                  </a:schemeClr>
                </a:solidFill>
                <a:latin typeface="Book Antiqua" pitchFamily="18" charset="0"/>
              </a:rPr>
              <a:t>              	 	 45%</a:t>
            </a:r>
          </a:p>
          <a:p>
            <a:pPr eaLnBrk="0" hangingPunct="0">
              <a:spcBef>
                <a:spcPct val="50000"/>
              </a:spcBef>
            </a:pPr>
            <a:r>
              <a:rPr lang="en-US" sz="1400" b="1" i="1" dirty="0" err="1">
                <a:solidFill>
                  <a:schemeClr val="accent5">
                    <a:lumMod val="50000"/>
                  </a:schemeClr>
                </a:solidFill>
                <a:latin typeface="Book Antiqua" pitchFamily="18" charset="0"/>
              </a:rPr>
              <a:t>M.baccifera</a:t>
            </a:r>
            <a:r>
              <a:rPr lang="en-US" sz="1400" b="1" i="1" dirty="0">
                <a:solidFill>
                  <a:schemeClr val="accent5">
                    <a:lumMod val="50000"/>
                  </a:schemeClr>
                </a:solidFill>
                <a:latin typeface="Book Antiqua" pitchFamily="18" charset="0"/>
              </a:rPr>
              <a:t>            		 20%</a:t>
            </a:r>
          </a:p>
          <a:p>
            <a:pPr eaLnBrk="0" hangingPunct="0">
              <a:spcBef>
                <a:spcPct val="50000"/>
              </a:spcBef>
            </a:pPr>
            <a:r>
              <a:rPr lang="en-US" sz="1400" b="1" i="1" dirty="0" err="1">
                <a:solidFill>
                  <a:schemeClr val="accent5">
                    <a:lumMod val="50000"/>
                  </a:schemeClr>
                </a:solidFill>
                <a:latin typeface="Book Antiqua" pitchFamily="18" charset="0"/>
              </a:rPr>
              <a:t>B.arundeneria</a:t>
            </a:r>
            <a:r>
              <a:rPr lang="en-US" sz="1400" b="1" i="1" dirty="0">
                <a:solidFill>
                  <a:schemeClr val="accent5">
                    <a:lumMod val="50000"/>
                  </a:schemeClr>
                </a:solidFill>
                <a:latin typeface="Book Antiqua" pitchFamily="18" charset="0"/>
              </a:rPr>
              <a:t>         		13%</a:t>
            </a:r>
          </a:p>
          <a:p>
            <a:pPr eaLnBrk="0" hangingPunct="0">
              <a:spcBef>
                <a:spcPct val="50000"/>
              </a:spcBef>
            </a:pPr>
            <a:r>
              <a:rPr lang="en-US" sz="1400" b="1" i="1" dirty="0" err="1">
                <a:solidFill>
                  <a:schemeClr val="accent5">
                    <a:lumMod val="50000"/>
                  </a:schemeClr>
                </a:solidFill>
                <a:latin typeface="Book Antiqua" pitchFamily="18" charset="0"/>
              </a:rPr>
              <a:t>D.hamiltonii</a:t>
            </a:r>
            <a:r>
              <a:rPr lang="en-US" sz="1400" b="1" i="1" dirty="0">
                <a:solidFill>
                  <a:schemeClr val="accent5">
                    <a:lumMod val="50000"/>
                  </a:schemeClr>
                </a:solidFill>
                <a:latin typeface="Book Antiqua" pitchFamily="18" charset="0"/>
              </a:rPr>
              <a:t>          		 7%</a:t>
            </a:r>
          </a:p>
          <a:p>
            <a:pPr eaLnBrk="0" hangingPunct="0">
              <a:spcBef>
                <a:spcPct val="50000"/>
              </a:spcBef>
            </a:pPr>
            <a:r>
              <a:rPr lang="en-US" sz="1400" b="1" i="1" dirty="0" err="1">
                <a:solidFill>
                  <a:schemeClr val="accent5">
                    <a:lumMod val="50000"/>
                  </a:schemeClr>
                </a:solidFill>
                <a:latin typeface="Book Antiqua" pitchFamily="18" charset="0"/>
              </a:rPr>
              <a:t>B.tulda</a:t>
            </a:r>
            <a:r>
              <a:rPr lang="en-US" sz="1400" b="1" i="1" dirty="0">
                <a:solidFill>
                  <a:schemeClr val="accent5">
                    <a:lumMod val="50000"/>
                  </a:schemeClr>
                </a:solidFill>
                <a:latin typeface="Book Antiqua" pitchFamily="18" charset="0"/>
              </a:rPr>
              <a:t>                   		 5%</a:t>
            </a:r>
          </a:p>
          <a:p>
            <a:pPr eaLnBrk="0" hangingPunct="0">
              <a:spcBef>
                <a:spcPct val="50000"/>
              </a:spcBef>
            </a:pPr>
            <a:r>
              <a:rPr lang="en-US" sz="1400" b="1" i="1" dirty="0" err="1">
                <a:solidFill>
                  <a:schemeClr val="accent5">
                    <a:lumMod val="50000"/>
                  </a:schemeClr>
                </a:solidFill>
                <a:latin typeface="Book Antiqua" pitchFamily="18" charset="0"/>
              </a:rPr>
              <a:t>B.pallida</a:t>
            </a:r>
            <a:r>
              <a:rPr lang="en-US" sz="1400" b="1" i="1" dirty="0">
                <a:solidFill>
                  <a:schemeClr val="accent5">
                    <a:lumMod val="50000"/>
                  </a:schemeClr>
                </a:solidFill>
                <a:latin typeface="Book Antiqua" pitchFamily="18" charset="0"/>
              </a:rPr>
              <a:t>                	 	4%</a:t>
            </a:r>
            <a:endParaRPr lang="en-US" sz="1400" b="1" i="1" u="sng" dirty="0">
              <a:solidFill>
                <a:schemeClr val="accent5">
                  <a:lumMod val="50000"/>
                </a:schemeClr>
              </a:solidFill>
              <a:latin typeface="Book Antiqua" pitchFamily="18" charset="0"/>
            </a:endParaRPr>
          </a:p>
        </p:txBody>
      </p:sp>
      <p:sp>
        <p:nvSpPr>
          <p:cNvPr id="9" name="Text Box 6">
            <a:extLst>
              <a:ext uri="{FF2B5EF4-FFF2-40B4-BE49-F238E27FC236}">
                <a16:creationId xmlns:a16="http://schemas.microsoft.com/office/drawing/2014/main" xmlns="" id="{B1FBACAD-64E4-4CF4-A650-E2A760E0C662}"/>
              </a:ext>
            </a:extLst>
          </p:cNvPr>
          <p:cNvSpPr txBox="1">
            <a:spLocks noChangeArrowheads="1"/>
          </p:cNvSpPr>
          <p:nvPr/>
        </p:nvSpPr>
        <p:spPr bwMode="auto">
          <a:xfrm>
            <a:off x="2195511" y="4552503"/>
            <a:ext cx="4067175" cy="1600438"/>
          </a:xfrm>
          <a:prstGeom prst="rect">
            <a:avLst/>
          </a:prstGeom>
          <a:noFill/>
          <a:ln w="9525">
            <a:noFill/>
            <a:miter lim="800000"/>
            <a:headEnd/>
            <a:tailEnd/>
          </a:ln>
        </p:spPr>
        <p:txBody>
          <a:bodyPr wrap="square">
            <a:spAutoFit/>
          </a:bodyPr>
          <a:lstStyle/>
          <a:p>
            <a:pPr eaLnBrk="0" hangingPunct="0">
              <a:spcBef>
                <a:spcPct val="50000"/>
              </a:spcBef>
            </a:pPr>
            <a:r>
              <a:rPr lang="en-US" sz="1400" b="1" i="1" dirty="0">
                <a:solidFill>
                  <a:schemeClr val="accent5">
                    <a:lumMod val="50000"/>
                  </a:schemeClr>
                </a:solidFill>
                <a:latin typeface="Calibri" pitchFamily="34" charset="0"/>
              </a:rPr>
              <a:t>LAND AREA       328.7  M Ha</a:t>
            </a:r>
          </a:p>
          <a:p>
            <a:pPr eaLnBrk="0" hangingPunct="0">
              <a:spcBef>
                <a:spcPct val="50000"/>
              </a:spcBef>
            </a:pPr>
            <a:r>
              <a:rPr lang="en-US" sz="1400" b="1" i="1" dirty="0">
                <a:solidFill>
                  <a:schemeClr val="accent5">
                    <a:lumMod val="50000"/>
                  </a:schemeClr>
                </a:solidFill>
                <a:latin typeface="Calibri" pitchFamily="34" charset="0"/>
              </a:rPr>
              <a:t>FOREST AREA     67.5  M Ha</a:t>
            </a:r>
          </a:p>
          <a:p>
            <a:pPr eaLnBrk="0" hangingPunct="0">
              <a:spcBef>
                <a:spcPct val="50000"/>
              </a:spcBef>
            </a:pPr>
            <a:r>
              <a:rPr lang="en-US" sz="1400" b="1" i="1" dirty="0">
                <a:solidFill>
                  <a:schemeClr val="accent5">
                    <a:lumMod val="50000"/>
                  </a:schemeClr>
                </a:solidFill>
                <a:latin typeface="Calibri" pitchFamily="34" charset="0"/>
              </a:rPr>
              <a:t>BAMBOO AREA    8.96 M Ha</a:t>
            </a:r>
          </a:p>
          <a:p>
            <a:pPr eaLnBrk="0" hangingPunct="0">
              <a:spcBef>
                <a:spcPct val="50000"/>
              </a:spcBef>
            </a:pPr>
            <a:r>
              <a:rPr lang="en-US" sz="1400" b="1" i="1" dirty="0">
                <a:solidFill>
                  <a:schemeClr val="accent5">
                    <a:lumMod val="50000"/>
                  </a:schemeClr>
                </a:solidFill>
                <a:latin typeface="Calibri" pitchFamily="34" charset="0"/>
              </a:rPr>
              <a:t>67% clump forming</a:t>
            </a:r>
          </a:p>
          <a:p>
            <a:pPr eaLnBrk="0" hangingPunct="0">
              <a:spcBef>
                <a:spcPct val="50000"/>
              </a:spcBef>
            </a:pPr>
            <a:r>
              <a:rPr lang="en-US" sz="1400" b="1" i="1" dirty="0">
                <a:solidFill>
                  <a:schemeClr val="accent5">
                    <a:lumMod val="50000"/>
                  </a:schemeClr>
                </a:solidFill>
                <a:latin typeface="Calibri" pitchFamily="34" charset="0"/>
              </a:rPr>
              <a:t>33% non clump forming</a:t>
            </a:r>
            <a:endParaRPr lang="en-US" sz="1400" b="1" i="1" dirty="0">
              <a:solidFill>
                <a:schemeClr val="accent5">
                  <a:lumMod val="50000"/>
                </a:schemeClr>
              </a:solidFill>
              <a:latin typeface="Times New Roman" pitchFamily="18" charset="0"/>
            </a:endParaRPr>
          </a:p>
        </p:txBody>
      </p:sp>
    </p:spTree>
    <p:extLst>
      <p:ext uri="{BB962C8B-B14F-4D97-AF65-F5344CB8AC3E}">
        <p14:creationId xmlns:p14="http://schemas.microsoft.com/office/powerpoint/2010/main" val="4127821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7003C-D56E-4050-AF9E-625BB4948FEA}"/>
              </a:ext>
            </a:extLst>
          </p:cNvPr>
          <p:cNvSpPr>
            <a:spLocks noGrp="1"/>
          </p:cNvSpPr>
          <p:nvPr>
            <p:ph type="title"/>
          </p:nvPr>
        </p:nvSpPr>
        <p:spPr/>
        <p:txBody>
          <a:bodyPr/>
          <a:lstStyle/>
          <a:p>
            <a:r>
              <a:rPr lang="en-IN" dirty="0"/>
              <a:t>Uses of Bamboos</a:t>
            </a:r>
          </a:p>
        </p:txBody>
      </p:sp>
      <p:sp>
        <p:nvSpPr>
          <p:cNvPr id="3" name="Content Placeholder 2">
            <a:extLst>
              <a:ext uri="{FF2B5EF4-FFF2-40B4-BE49-F238E27FC236}">
                <a16:creationId xmlns:a16="http://schemas.microsoft.com/office/drawing/2014/main" xmlns="" id="{BC9CF939-3EA2-45A8-BE13-A52323628786}"/>
              </a:ext>
            </a:extLst>
          </p:cNvPr>
          <p:cNvSpPr>
            <a:spLocks noGrp="1"/>
          </p:cNvSpPr>
          <p:nvPr>
            <p:ph idx="1"/>
          </p:nvPr>
        </p:nvSpPr>
        <p:spPr/>
        <p:txBody>
          <a:bodyPr>
            <a:normAutofit fontScale="85000" lnSpcReduction="20000"/>
          </a:bodyPr>
          <a:lstStyle/>
          <a:p>
            <a:r>
              <a:rPr lang="en-IN" dirty="0"/>
              <a:t>Bamboo has more than 1500 documented uses.</a:t>
            </a:r>
          </a:p>
          <a:p>
            <a:pPr lvl="1"/>
            <a:r>
              <a:rPr lang="en-IN" dirty="0"/>
              <a:t>Food, Beverages</a:t>
            </a:r>
          </a:p>
          <a:p>
            <a:pPr lvl="1"/>
            <a:r>
              <a:rPr lang="en-IN" dirty="0"/>
              <a:t>Housing/Shelter</a:t>
            </a:r>
          </a:p>
          <a:p>
            <a:pPr lvl="1"/>
            <a:r>
              <a:rPr lang="en-IN" dirty="0"/>
              <a:t>Infrastructure</a:t>
            </a:r>
          </a:p>
          <a:p>
            <a:pPr lvl="1"/>
            <a:r>
              <a:rPr lang="en-IN" dirty="0"/>
              <a:t>Medicinal Uses</a:t>
            </a:r>
          </a:p>
          <a:p>
            <a:pPr lvl="1"/>
            <a:r>
              <a:rPr lang="en-IN" dirty="0"/>
              <a:t>Textile</a:t>
            </a:r>
          </a:p>
          <a:p>
            <a:pPr lvl="1"/>
            <a:r>
              <a:rPr lang="en-IN" dirty="0"/>
              <a:t>Recreational Uses</a:t>
            </a:r>
          </a:p>
          <a:p>
            <a:pPr lvl="1"/>
            <a:r>
              <a:rPr lang="en-IN" dirty="0"/>
              <a:t>Ecological Importance, Soil and Moisture Conservation etc.</a:t>
            </a:r>
          </a:p>
          <a:p>
            <a:pPr lvl="1"/>
            <a:r>
              <a:rPr lang="en-IN" dirty="0"/>
              <a:t>Handicrafts, Furniture</a:t>
            </a:r>
          </a:p>
          <a:p>
            <a:pPr lvl="1"/>
            <a:r>
              <a:rPr lang="en-IN" dirty="0"/>
              <a:t>Agricultural Implements</a:t>
            </a:r>
          </a:p>
          <a:p>
            <a:pPr lvl="1"/>
            <a:r>
              <a:rPr lang="en-IN" dirty="0"/>
              <a:t>Charcoal, Fuel</a:t>
            </a:r>
          </a:p>
          <a:p>
            <a:pPr lvl="1"/>
            <a:r>
              <a:rPr lang="en-IN" dirty="0"/>
              <a:t>Alternate Timber</a:t>
            </a:r>
          </a:p>
          <a:p>
            <a:pPr lvl="1"/>
            <a:endParaRPr lang="en-IN" dirty="0"/>
          </a:p>
        </p:txBody>
      </p:sp>
    </p:spTree>
    <p:extLst>
      <p:ext uri="{BB962C8B-B14F-4D97-AF65-F5344CB8AC3E}">
        <p14:creationId xmlns:p14="http://schemas.microsoft.com/office/powerpoint/2010/main" val="2958990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IMG_1197"/>
          <p:cNvPicPr>
            <a:picLocks noGrp="1" noChangeAspect="1" noChangeArrowheads="1"/>
          </p:cNvPicPr>
          <p:nvPr>
            <p:ph type="body" idx="1"/>
          </p:nvPr>
        </p:nvPicPr>
        <p:blipFill>
          <a:blip r:embed="rId2" cstate="email"/>
          <a:srcRect/>
          <a:stretch>
            <a:fillRect/>
          </a:stretch>
        </p:blipFill>
        <p:spPr>
          <a:xfrm>
            <a:off x="790574" y="854152"/>
            <a:ext cx="10610851" cy="5951460"/>
          </a:xfrm>
          <a:noFill/>
          <a:ln/>
        </p:spPr>
      </p:pic>
      <p:sp>
        <p:nvSpPr>
          <p:cNvPr id="3" name="TextBox 2">
            <a:extLst>
              <a:ext uri="{FF2B5EF4-FFF2-40B4-BE49-F238E27FC236}">
                <a16:creationId xmlns:a16="http://schemas.microsoft.com/office/drawing/2014/main" xmlns="" id="{2B400068-1073-45C1-AC8D-3AED10B32957}"/>
              </a:ext>
            </a:extLst>
          </p:cNvPr>
          <p:cNvSpPr txBox="1"/>
          <p:nvPr/>
        </p:nvSpPr>
        <p:spPr>
          <a:xfrm>
            <a:off x="285750" y="52388"/>
            <a:ext cx="7943850" cy="707886"/>
          </a:xfrm>
          <a:prstGeom prst="rect">
            <a:avLst/>
          </a:prstGeom>
          <a:noFill/>
        </p:spPr>
        <p:txBody>
          <a:bodyPr wrap="square" rtlCol="0">
            <a:spAutoFit/>
          </a:bodyPr>
          <a:lstStyle/>
          <a:p>
            <a:pPr algn="ctr"/>
            <a:r>
              <a:rPr lang="en-IN" sz="4000" dirty="0"/>
              <a:t>BAMBOO HANDICRAFTS</a:t>
            </a:r>
          </a:p>
        </p:txBody>
      </p:sp>
    </p:spTree>
    <p:extLst>
      <p:ext uri="{BB962C8B-B14F-4D97-AF65-F5344CB8AC3E}">
        <p14:creationId xmlns:p14="http://schemas.microsoft.com/office/powerpoint/2010/main" val="19767866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9"/>
          <p:cNvSpPr>
            <a:spLocks noChangeArrowheads="1"/>
          </p:cNvSpPr>
          <p:nvPr/>
        </p:nvSpPr>
        <p:spPr bwMode="auto">
          <a:xfrm>
            <a:off x="1524000" y="5715000"/>
            <a:ext cx="9144000" cy="1143000"/>
          </a:xfrm>
          <a:prstGeom prst="rect">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pic>
        <p:nvPicPr>
          <p:cNvPr id="28675" name="Picture 13" descr="ba1 (74)"/>
          <p:cNvPicPr>
            <a:picLocks noChangeAspect="1" noChangeArrowheads="1"/>
          </p:cNvPicPr>
          <p:nvPr/>
        </p:nvPicPr>
        <p:blipFill>
          <a:blip r:embed="rId3" cstate="email"/>
          <a:srcRect/>
          <a:stretch>
            <a:fillRect/>
          </a:stretch>
        </p:blipFill>
        <p:spPr bwMode="auto">
          <a:xfrm>
            <a:off x="8458200" y="239713"/>
            <a:ext cx="2209800" cy="2946400"/>
          </a:xfrm>
          <a:prstGeom prst="rect">
            <a:avLst/>
          </a:prstGeom>
          <a:noFill/>
          <a:ln w="9525">
            <a:noFill/>
            <a:miter lim="800000"/>
            <a:headEnd/>
            <a:tailEnd/>
          </a:ln>
        </p:spPr>
      </p:pic>
      <p:pic>
        <p:nvPicPr>
          <p:cNvPr id="28676" name="Picture 15" descr="ba1 (76)"/>
          <p:cNvPicPr>
            <a:picLocks noChangeAspect="1" noChangeArrowheads="1"/>
          </p:cNvPicPr>
          <p:nvPr/>
        </p:nvPicPr>
        <p:blipFill>
          <a:blip r:embed="rId4" cstate="email"/>
          <a:srcRect/>
          <a:stretch>
            <a:fillRect/>
          </a:stretch>
        </p:blipFill>
        <p:spPr bwMode="auto">
          <a:xfrm>
            <a:off x="5943600" y="228600"/>
            <a:ext cx="2540000" cy="1905000"/>
          </a:xfrm>
          <a:prstGeom prst="rect">
            <a:avLst/>
          </a:prstGeom>
          <a:noFill/>
          <a:ln w="9525">
            <a:noFill/>
            <a:miter lim="800000"/>
            <a:headEnd/>
            <a:tailEnd/>
          </a:ln>
        </p:spPr>
      </p:pic>
      <p:pic>
        <p:nvPicPr>
          <p:cNvPr id="28677" name="Picture 16" descr="ba1 (77)"/>
          <p:cNvPicPr>
            <a:picLocks noChangeAspect="1" noChangeArrowheads="1"/>
          </p:cNvPicPr>
          <p:nvPr/>
        </p:nvPicPr>
        <p:blipFill>
          <a:blip r:embed="rId5" cstate="email"/>
          <a:srcRect/>
          <a:stretch>
            <a:fillRect/>
          </a:stretch>
        </p:blipFill>
        <p:spPr bwMode="auto">
          <a:xfrm>
            <a:off x="3581400" y="4191000"/>
            <a:ext cx="1981200" cy="1485900"/>
          </a:xfrm>
          <a:prstGeom prst="rect">
            <a:avLst/>
          </a:prstGeom>
          <a:noFill/>
          <a:ln w="9525">
            <a:noFill/>
            <a:miter lim="800000"/>
            <a:headEnd/>
            <a:tailEnd/>
          </a:ln>
        </p:spPr>
      </p:pic>
      <p:pic>
        <p:nvPicPr>
          <p:cNvPr id="28678" name="Picture 17" descr="ba1 (78)"/>
          <p:cNvPicPr>
            <a:picLocks noChangeAspect="1" noChangeArrowheads="1"/>
          </p:cNvPicPr>
          <p:nvPr/>
        </p:nvPicPr>
        <p:blipFill>
          <a:blip r:embed="rId6" cstate="email"/>
          <a:srcRect/>
          <a:stretch>
            <a:fillRect/>
          </a:stretch>
        </p:blipFill>
        <p:spPr bwMode="auto">
          <a:xfrm>
            <a:off x="3505200" y="2133600"/>
            <a:ext cx="2794000" cy="2095500"/>
          </a:xfrm>
          <a:prstGeom prst="rect">
            <a:avLst/>
          </a:prstGeom>
          <a:noFill/>
          <a:ln w="9525">
            <a:noFill/>
            <a:miter lim="800000"/>
            <a:headEnd/>
            <a:tailEnd/>
          </a:ln>
        </p:spPr>
      </p:pic>
      <p:pic>
        <p:nvPicPr>
          <p:cNvPr id="28679" name="Picture 18" descr="ba1 (79)"/>
          <p:cNvPicPr>
            <a:picLocks noChangeAspect="1" noChangeArrowheads="1"/>
          </p:cNvPicPr>
          <p:nvPr/>
        </p:nvPicPr>
        <p:blipFill>
          <a:blip r:embed="rId7" cstate="email"/>
          <a:srcRect/>
          <a:stretch>
            <a:fillRect/>
          </a:stretch>
        </p:blipFill>
        <p:spPr bwMode="auto">
          <a:xfrm>
            <a:off x="1600200" y="2667000"/>
            <a:ext cx="2108200" cy="1581150"/>
          </a:xfrm>
          <a:prstGeom prst="rect">
            <a:avLst/>
          </a:prstGeom>
          <a:noFill/>
          <a:ln w="9525">
            <a:noFill/>
            <a:miter lim="800000"/>
            <a:headEnd/>
            <a:tailEnd/>
          </a:ln>
        </p:spPr>
      </p:pic>
      <p:pic>
        <p:nvPicPr>
          <p:cNvPr id="28680" name="Picture 21" descr="ba1 (82)"/>
          <p:cNvPicPr>
            <a:picLocks noChangeAspect="1" noChangeArrowheads="1"/>
          </p:cNvPicPr>
          <p:nvPr/>
        </p:nvPicPr>
        <p:blipFill>
          <a:blip r:embed="rId8" cstate="email"/>
          <a:srcRect/>
          <a:stretch>
            <a:fillRect/>
          </a:stretch>
        </p:blipFill>
        <p:spPr bwMode="auto">
          <a:xfrm>
            <a:off x="3429000" y="228600"/>
            <a:ext cx="2540000" cy="1905000"/>
          </a:xfrm>
          <a:prstGeom prst="rect">
            <a:avLst/>
          </a:prstGeom>
          <a:noFill/>
          <a:ln w="9525">
            <a:noFill/>
            <a:miter lim="800000"/>
            <a:headEnd/>
            <a:tailEnd/>
          </a:ln>
        </p:spPr>
      </p:pic>
      <p:pic>
        <p:nvPicPr>
          <p:cNvPr id="28681" name="Picture 25" descr="ba1 (97)"/>
          <p:cNvPicPr>
            <a:picLocks noChangeAspect="1" noChangeArrowheads="1"/>
          </p:cNvPicPr>
          <p:nvPr/>
        </p:nvPicPr>
        <p:blipFill>
          <a:blip r:embed="rId9" cstate="email"/>
          <a:srcRect/>
          <a:stretch>
            <a:fillRect/>
          </a:stretch>
        </p:blipFill>
        <p:spPr bwMode="auto">
          <a:xfrm>
            <a:off x="1625600" y="249238"/>
            <a:ext cx="1879600" cy="2417762"/>
          </a:xfrm>
          <a:prstGeom prst="rect">
            <a:avLst/>
          </a:prstGeom>
          <a:noFill/>
          <a:ln w="9525">
            <a:noFill/>
            <a:miter lim="800000"/>
            <a:headEnd/>
            <a:tailEnd/>
          </a:ln>
        </p:spPr>
      </p:pic>
      <p:sp>
        <p:nvSpPr>
          <p:cNvPr id="67593" name="Rectangle 3"/>
          <p:cNvSpPr>
            <a:spLocks noGrp="1" noChangeArrowheads="1"/>
          </p:cNvSpPr>
          <p:nvPr>
            <p:ph type="title"/>
          </p:nvPr>
        </p:nvSpPr>
        <p:spPr>
          <a:xfrm>
            <a:off x="1828800" y="76200"/>
            <a:ext cx="8610600" cy="1143000"/>
          </a:xfrm>
        </p:spPr>
        <p:txBody>
          <a:bodyPr/>
          <a:lstStyle/>
          <a:p>
            <a:pPr algn="r">
              <a:defRPr/>
            </a:pPr>
            <a:endParaRPr lang="en-US" sz="3200" dirty="0"/>
          </a:p>
        </p:txBody>
      </p:sp>
      <p:pic>
        <p:nvPicPr>
          <p:cNvPr id="28683" name="Picture 26" descr="ba1 (98)"/>
          <p:cNvPicPr>
            <a:picLocks noChangeAspect="1" noChangeArrowheads="1"/>
          </p:cNvPicPr>
          <p:nvPr/>
        </p:nvPicPr>
        <p:blipFill>
          <a:blip r:embed="rId10" cstate="email"/>
          <a:srcRect/>
          <a:stretch>
            <a:fillRect/>
          </a:stretch>
        </p:blipFill>
        <p:spPr bwMode="auto">
          <a:xfrm>
            <a:off x="1600200" y="4267200"/>
            <a:ext cx="1905000" cy="1435100"/>
          </a:xfrm>
          <a:prstGeom prst="rect">
            <a:avLst/>
          </a:prstGeom>
          <a:noFill/>
          <a:ln w="9525">
            <a:noFill/>
            <a:miter lim="800000"/>
            <a:headEnd/>
            <a:tailEnd/>
          </a:ln>
        </p:spPr>
      </p:pic>
      <p:pic>
        <p:nvPicPr>
          <p:cNvPr id="28684" name="Picture 27" descr="ba1 (100)"/>
          <p:cNvPicPr>
            <a:picLocks noChangeAspect="1" noChangeArrowheads="1"/>
          </p:cNvPicPr>
          <p:nvPr/>
        </p:nvPicPr>
        <p:blipFill>
          <a:blip r:embed="rId11" cstate="email"/>
          <a:srcRect/>
          <a:stretch>
            <a:fillRect/>
          </a:stretch>
        </p:blipFill>
        <p:spPr bwMode="auto">
          <a:xfrm>
            <a:off x="5486400" y="5740400"/>
            <a:ext cx="1676400" cy="1117600"/>
          </a:xfrm>
          <a:prstGeom prst="rect">
            <a:avLst/>
          </a:prstGeom>
          <a:noFill/>
          <a:ln w="9525">
            <a:noFill/>
            <a:miter lim="800000"/>
            <a:headEnd/>
            <a:tailEnd/>
          </a:ln>
        </p:spPr>
      </p:pic>
      <p:pic>
        <p:nvPicPr>
          <p:cNvPr id="28685" name="Picture 28" descr="ba1 (101)"/>
          <p:cNvPicPr>
            <a:picLocks noChangeAspect="1" noChangeArrowheads="1"/>
          </p:cNvPicPr>
          <p:nvPr/>
        </p:nvPicPr>
        <p:blipFill>
          <a:blip r:embed="rId12" cstate="email"/>
          <a:srcRect/>
          <a:stretch>
            <a:fillRect/>
          </a:stretch>
        </p:blipFill>
        <p:spPr bwMode="auto">
          <a:xfrm>
            <a:off x="1524000" y="5775326"/>
            <a:ext cx="1169988" cy="1082675"/>
          </a:xfrm>
          <a:prstGeom prst="rect">
            <a:avLst/>
          </a:prstGeom>
          <a:noFill/>
          <a:ln w="9525">
            <a:noFill/>
            <a:miter lim="800000"/>
            <a:headEnd/>
            <a:tailEnd/>
          </a:ln>
        </p:spPr>
      </p:pic>
      <p:pic>
        <p:nvPicPr>
          <p:cNvPr id="28686" name="Picture 30" descr="ba1 (102)"/>
          <p:cNvPicPr>
            <a:picLocks noChangeAspect="1" noChangeArrowheads="1"/>
          </p:cNvPicPr>
          <p:nvPr/>
        </p:nvPicPr>
        <p:blipFill>
          <a:blip r:embed="rId13" cstate="email"/>
          <a:srcRect/>
          <a:stretch>
            <a:fillRect/>
          </a:stretch>
        </p:blipFill>
        <p:spPr bwMode="auto">
          <a:xfrm>
            <a:off x="8953500" y="5715000"/>
            <a:ext cx="1714500" cy="1143000"/>
          </a:xfrm>
          <a:prstGeom prst="rect">
            <a:avLst/>
          </a:prstGeom>
          <a:noFill/>
          <a:ln w="9525">
            <a:noFill/>
            <a:miter lim="800000"/>
            <a:headEnd/>
            <a:tailEnd/>
          </a:ln>
        </p:spPr>
      </p:pic>
      <p:pic>
        <p:nvPicPr>
          <p:cNvPr id="28687" name="Picture 31" descr="ba1 (104)"/>
          <p:cNvPicPr>
            <a:picLocks noChangeAspect="1" noChangeArrowheads="1"/>
          </p:cNvPicPr>
          <p:nvPr/>
        </p:nvPicPr>
        <p:blipFill>
          <a:blip r:embed="rId14" cstate="email"/>
          <a:srcRect/>
          <a:stretch>
            <a:fillRect/>
          </a:stretch>
        </p:blipFill>
        <p:spPr bwMode="auto">
          <a:xfrm>
            <a:off x="2720976" y="5778500"/>
            <a:ext cx="1420813" cy="1079500"/>
          </a:xfrm>
          <a:prstGeom prst="rect">
            <a:avLst/>
          </a:prstGeom>
          <a:noFill/>
          <a:ln w="9525">
            <a:noFill/>
            <a:miter lim="800000"/>
            <a:headEnd/>
            <a:tailEnd/>
          </a:ln>
        </p:spPr>
      </p:pic>
      <p:pic>
        <p:nvPicPr>
          <p:cNvPr id="28688" name="Picture 32" descr="ba1 (106)"/>
          <p:cNvPicPr>
            <a:picLocks noChangeAspect="1" noChangeArrowheads="1"/>
          </p:cNvPicPr>
          <p:nvPr/>
        </p:nvPicPr>
        <p:blipFill>
          <a:blip r:embed="rId15" cstate="email"/>
          <a:srcRect/>
          <a:stretch>
            <a:fillRect/>
          </a:stretch>
        </p:blipFill>
        <p:spPr bwMode="auto">
          <a:xfrm>
            <a:off x="4176713" y="5770564"/>
            <a:ext cx="1295400" cy="1087437"/>
          </a:xfrm>
          <a:prstGeom prst="rect">
            <a:avLst/>
          </a:prstGeom>
          <a:noFill/>
          <a:ln w="9525">
            <a:noFill/>
            <a:miter lim="800000"/>
            <a:headEnd/>
            <a:tailEnd/>
          </a:ln>
        </p:spPr>
      </p:pic>
      <p:pic>
        <p:nvPicPr>
          <p:cNvPr id="28689" name="Picture 33" descr="ba1 (107)"/>
          <p:cNvPicPr>
            <a:picLocks noChangeAspect="1" noChangeArrowheads="1"/>
          </p:cNvPicPr>
          <p:nvPr/>
        </p:nvPicPr>
        <p:blipFill>
          <a:blip r:embed="rId16" cstate="email"/>
          <a:srcRect/>
          <a:stretch>
            <a:fillRect/>
          </a:stretch>
        </p:blipFill>
        <p:spPr bwMode="auto">
          <a:xfrm>
            <a:off x="7200900" y="5715000"/>
            <a:ext cx="1714500" cy="1143000"/>
          </a:xfrm>
          <a:prstGeom prst="rect">
            <a:avLst/>
          </a:prstGeom>
          <a:noFill/>
          <a:ln w="9525">
            <a:noFill/>
            <a:miter lim="800000"/>
            <a:headEnd/>
            <a:tailEnd/>
          </a:ln>
        </p:spPr>
      </p:pic>
      <p:pic>
        <p:nvPicPr>
          <p:cNvPr id="28690" name="Picture 8" descr="students at cfc"/>
          <p:cNvPicPr>
            <a:picLocks noChangeAspect="1" noChangeArrowheads="1"/>
          </p:cNvPicPr>
          <p:nvPr/>
        </p:nvPicPr>
        <p:blipFill>
          <a:blip r:embed="rId17" cstate="print"/>
          <a:srcRect/>
          <a:stretch>
            <a:fillRect/>
          </a:stretch>
        </p:blipFill>
        <p:spPr bwMode="auto">
          <a:xfrm>
            <a:off x="5297488" y="2133601"/>
            <a:ext cx="5370512" cy="3579813"/>
          </a:xfrm>
          <a:prstGeom prst="rect">
            <a:avLst/>
          </a:prstGeom>
          <a:noFill/>
          <a:ln w="9525">
            <a:noFill/>
            <a:miter lim="800000"/>
            <a:headEnd/>
            <a:tailEnd/>
          </a:ln>
        </p:spPr>
      </p:pic>
    </p:spTree>
    <p:extLst>
      <p:ext uri="{BB962C8B-B14F-4D97-AF65-F5344CB8AC3E}">
        <p14:creationId xmlns:p14="http://schemas.microsoft.com/office/powerpoint/2010/main" val="1593251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6" name="Picture 2" descr="Natfront1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9439" y="4000500"/>
            <a:ext cx="1182687" cy="2597150"/>
          </a:xfrm>
          <a:prstGeom prst="rect">
            <a:avLst/>
          </a:prstGeom>
          <a:noFill/>
          <a:extLst>
            <a:ext uri="{909E8E84-426E-40DD-AFC4-6F175D3DCCD1}">
              <a14:hiddenFill xmlns:a14="http://schemas.microsoft.com/office/drawing/2010/main">
                <a:solidFill>
                  <a:srgbClr val="FFFFFF"/>
                </a:solidFill>
              </a14:hiddenFill>
            </a:ext>
          </a:extLst>
        </p:spPr>
      </p:pic>
      <p:pic>
        <p:nvPicPr>
          <p:cNvPr id="625667" name="Picture 3" descr="TCMN dan lat o Nghe An (10)"/>
          <p:cNvPicPr>
            <a:picLocks noGrp="1" noChangeAspect="1" noChangeArrowheads="1"/>
          </p:cNvPicPr>
          <p:nvPr>
            <p:ph sz="half" idx="1"/>
          </p:nvPr>
        </p:nvPicPr>
        <p:blipFill>
          <a:blip r:embed="rId4" cstate="email">
            <a:extLst>
              <a:ext uri="{28A0092B-C50C-407E-A947-70E740481C1C}">
                <a14:useLocalDpi xmlns:a14="http://schemas.microsoft.com/office/drawing/2010/main" val="0"/>
              </a:ext>
            </a:extLst>
          </a:blip>
          <a:srcRect/>
          <a:stretch>
            <a:fillRect/>
          </a:stretch>
        </p:blipFill>
        <p:spPr>
          <a:xfrm>
            <a:off x="6918325" y="1841500"/>
            <a:ext cx="1181100" cy="1874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5668" name="Rectangle 4"/>
          <p:cNvSpPr>
            <a:spLocks noGrp="1" noChangeArrowheads="1"/>
          </p:cNvSpPr>
          <p:nvPr>
            <p:ph type="title"/>
          </p:nvPr>
        </p:nvSpPr>
        <p:spPr>
          <a:xfrm>
            <a:off x="3216276" y="188913"/>
            <a:ext cx="7451725" cy="1143000"/>
          </a:xfrm>
        </p:spPr>
        <p:txBody>
          <a:bodyPr>
            <a:normAutofit fontScale="90000"/>
          </a:bodyPr>
          <a:lstStyle/>
          <a:p>
            <a:r>
              <a:rPr lang="en-US" sz="3600">
                <a:solidFill>
                  <a:srgbClr val="660066"/>
                </a:solidFill>
              </a:rPr>
              <a:t>So many products….. </a:t>
            </a:r>
            <a:br>
              <a:rPr lang="en-US" sz="3600">
                <a:solidFill>
                  <a:srgbClr val="660066"/>
                </a:solidFill>
              </a:rPr>
            </a:br>
            <a:r>
              <a:rPr lang="en-US" sz="3600">
                <a:solidFill>
                  <a:srgbClr val="660066"/>
                </a:solidFill>
              </a:rPr>
              <a:t>…..but which ones to choose?</a:t>
            </a:r>
          </a:p>
        </p:txBody>
      </p:sp>
      <p:pic>
        <p:nvPicPr>
          <p:cNvPr id="625669" name="Picture 5" descr="bamboo be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7713" y="2571751"/>
            <a:ext cx="2051050" cy="1793875"/>
          </a:xfrm>
          <a:prstGeom prst="rect">
            <a:avLst/>
          </a:prstGeom>
          <a:solidFill>
            <a:schemeClr val="bg1"/>
          </a:solidFill>
        </p:spPr>
      </p:pic>
      <p:sp>
        <p:nvSpPr>
          <p:cNvPr id="625670" name="Text Box 6"/>
          <p:cNvSpPr txBox="1">
            <a:spLocks noChangeArrowheads="1"/>
          </p:cNvSpPr>
          <p:nvPr/>
        </p:nvSpPr>
        <p:spPr bwMode="auto">
          <a:xfrm>
            <a:off x="8688389" y="1844676"/>
            <a:ext cx="986167" cy="64633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solidFill>
                  <a:schemeClr val="bg1"/>
                </a:solidFill>
                <a:cs typeface="Times New Roman" panose="02020603050405020304" pitchFamily="18" charset="0"/>
              </a:rPr>
              <a:t>Bamboo</a:t>
            </a:r>
          </a:p>
          <a:p>
            <a:pPr eaLnBrk="0" hangingPunct="0"/>
            <a:r>
              <a:rPr lang="en-US" b="1">
                <a:solidFill>
                  <a:schemeClr val="bg1"/>
                </a:solidFill>
                <a:cs typeface="Times New Roman" panose="02020603050405020304" pitchFamily="18" charset="0"/>
              </a:rPr>
              <a:t>Beer</a:t>
            </a:r>
          </a:p>
        </p:txBody>
      </p:sp>
      <p:sp>
        <p:nvSpPr>
          <p:cNvPr id="625671" name="Text Box 7"/>
          <p:cNvSpPr txBox="1">
            <a:spLocks noChangeArrowheads="1"/>
          </p:cNvSpPr>
          <p:nvPr/>
        </p:nvSpPr>
        <p:spPr bwMode="auto">
          <a:xfrm>
            <a:off x="8256588" y="6237288"/>
            <a:ext cx="2038350" cy="3667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b="1">
                <a:solidFill>
                  <a:schemeClr val="bg1"/>
                </a:solidFill>
                <a:cs typeface="Times New Roman" panose="02020603050405020304" pitchFamily="18" charset="0"/>
              </a:rPr>
              <a:t>Ford concept car</a:t>
            </a:r>
          </a:p>
        </p:txBody>
      </p:sp>
      <p:sp>
        <p:nvSpPr>
          <p:cNvPr id="625672" name="Text Box 8"/>
          <p:cNvSpPr txBox="1">
            <a:spLocks noChangeArrowheads="1"/>
          </p:cNvSpPr>
          <p:nvPr/>
        </p:nvSpPr>
        <p:spPr bwMode="auto">
          <a:xfrm>
            <a:off x="7010401" y="3716339"/>
            <a:ext cx="1023037" cy="64633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bg1"/>
                </a:solidFill>
                <a:cs typeface="Times New Roman" panose="02020603050405020304" pitchFamily="18" charset="0"/>
              </a:rPr>
              <a:t>Bamboo </a:t>
            </a:r>
          </a:p>
          <a:p>
            <a:pPr eaLnBrk="0" hangingPunct="0"/>
            <a:r>
              <a:rPr lang="en-US">
                <a:solidFill>
                  <a:schemeClr val="bg1"/>
                </a:solidFill>
                <a:cs typeface="Times New Roman" panose="02020603050405020304" pitchFamily="18" charset="0"/>
              </a:rPr>
              <a:t>fabrics</a:t>
            </a:r>
          </a:p>
        </p:txBody>
      </p:sp>
      <p:pic>
        <p:nvPicPr>
          <p:cNvPr id="625673" name="Picture 9" descr="0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2739" y="1866900"/>
            <a:ext cx="14747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Lst>
        </p:spPr>
      </p:pic>
      <p:pic>
        <p:nvPicPr>
          <p:cNvPr id="625674" name="Picture 10" descr="Bamboo_Pane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538" y="4845051"/>
            <a:ext cx="2451100" cy="1463675"/>
          </a:xfrm>
          <a:prstGeom prst="rect">
            <a:avLst/>
          </a:prstGeom>
          <a:noFill/>
          <a:extLst>
            <a:ext uri="{909E8E84-426E-40DD-AFC4-6F175D3DCCD1}">
              <a14:hiddenFill xmlns:a14="http://schemas.microsoft.com/office/drawing/2010/main">
                <a:solidFill>
                  <a:srgbClr val="FFFFFF"/>
                </a:solidFill>
              </a14:hiddenFill>
            </a:ext>
          </a:extLst>
        </p:spPr>
      </p:pic>
      <p:pic>
        <p:nvPicPr>
          <p:cNvPr id="625675" name="Picture 11" descr="bamoo kitch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2314" y="1871664"/>
            <a:ext cx="3368675" cy="2852737"/>
          </a:xfrm>
          <a:prstGeom prst="rect">
            <a:avLst/>
          </a:prstGeom>
          <a:noFill/>
          <a:extLst>
            <a:ext uri="{909E8E84-426E-40DD-AFC4-6F175D3DCCD1}">
              <a14:hiddenFill xmlns:a14="http://schemas.microsoft.com/office/drawing/2010/main">
                <a:solidFill>
                  <a:srgbClr val="FFFFFF"/>
                </a:solidFill>
              </a14:hiddenFill>
            </a:ext>
          </a:extLst>
        </p:spPr>
      </p:pic>
      <p:sp>
        <p:nvSpPr>
          <p:cNvPr id="625676" name="Text Box 12"/>
          <p:cNvSpPr txBox="1">
            <a:spLocks noChangeArrowheads="1"/>
          </p:cNvSpPr>
          <p:nvPr/>
        </p:nvSpPr>
        <p:spPr bwMode="auto">
          <a:xfrm>
            <a:off x="1992314" y="4005264"/>
            <a:ext cx="2056845" cy="64633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solidFill>
                  <a:schemeClr val="bg1"/>
                </a:solidFill>
                <a:cs typeface="Times New Roman" panose="02020603050405020304" pitchFamily="18" charset="0"/>
              </a:rPr>
              <a:t>Bamboo laminated </a:t>
            </a:r>
          </a:p>
          <a:p>
            <a:pPr eaLnBrk="0" hangingPunct="0"/>
            <a:r>
              <a:rPr lang="en-US" b="1">
                <a:solidFill>
                  <a:schemeClr val="bg1"/>
                </a:solidFill>
                <a:cs typeface="Times New Roman" panose="02020603050405020304" pitchFamily="18" charset="0"/>
              </a:rPr>
              <a:t>flooring and panels</a:t>
            </a:r>
          </a:p>
        </p:txBody>
      </p:sp>
      <p:pic>
        <p:nvPicPr>
          <p:cNvPr id="625677" name="Picture 13" descr="Bamboo_Blin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95425" y="4605338"/>
            <a:ext cx="2179638" cy="1631950"/>
          </a:xfrm>
          <a:prstGeom prst="rect">
            <a:avLst/>
          </a:prstGeom>
          <a:noFill/>
          <a:extLst>
            <a:ext uri="{909E8E84-426E-40DD-AFC4-6F175D3DCCD1}">
              <a14:hiddenFill xmlns:a14="http://schemas.microsoft.com/office/drawing/2010/main">
                <a:solidFill>
                  <a:srgbClr val="FFFFFF"/>
                </a:solidFill>
              </a14:hiddenFill>
            </a:ext>
          </a:extLst>
        </p:spPr>
      </p:pic>
      <p:sp>
        <p:nvSpPr>
          <p:cNvPr id="625678" name="Text Box 14"/>
          <p:cNvSpPr txBox="1">
            <a:spLocks noChangeArrowheads="1"/>
          </p:cNvSpPr>
          <p:nvPr/>
        </p:nvSpPr>
        <p:spPr bwMode="auto">
          <a:xfrm>
            <a:off x="2640014" y="6237288"/>
            <a:ext cx="817853"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solidFill>
                  <a:schemeClr val="bg1"/>
                </a:solidFill>
                <a:cs typeface="Times New Roman" panose="02020603050405020304" pitchFamily="18" charset="0"/>
              </a:rPr>
              <a:t> Blinds</a:t>
            </a:r>
          </a:p>
        </p:txBody>
      </p:sp>
      <p:sp>
        <p:nvSpPr>
          <p:cNvPr id="625679" name="Text Box 15"/>
          <p:cNvSpPr txBox="1">
            <a:spLocks noChangeArrowheads="1"/>
          </p:cNvSpPr>
          <p:nvPr/>
        </p:nvSpPr>
        <p:spPr bwMode="auto">
          <a:xfrm>
            <a:off x="4656138" y="6092825"/>
            <a:ext cx="185538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solidFill>
                  <a:schemeClr val="bg1"/>
                </a:solidFill>
                <a:cs typeface="Times New Roman" panose="02020603050405020304" pitchFamily="18" charset="0"/>
              </a:rPr>
              <a:t>Building products</a:t>
            </a:r>
          </a:p>
        </p:txBody>
      </p:sp>
      <p:sp>
        <p:nvSpPr>
          <p:cNvPr id="625680" name="Text Box 16"/>
          <p:cNvSpPr txBox="1">
            <a:spLocks noChangeArrowheads="1"/>
          </p:cNvSpPr>
          <p:nvPr/>
        </p:nvSpPr>
        <p:spPr bwMode="auto">
          <a:xfrm>
            <a:off x="5666902" y="3789363"/>
            <a:ext cx="1010597"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b="1">
                <a:solidFill>
                  <a:schemeClr val="bg1"/>
                </a:solidFill>
                <a:cs typeface="Times New Roman" panose="02020603050405020304" pitchFamily="18" charset="0"/>
              </a:rPr>
              <a:t>Charcoal</a:t>
            </a:r>
          </a:p>
        </p:txBody>
      </p:sp>
      <p:pic>
        <p:nvPicPr>
          <p:cNvPr id="625681" name="Picture 17" descr="Bamboo_Curta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9925" y="4872038"/>
            <a:ext cx="1250950" cy="1149350"/>
          </a:xfrm>
          <a:prstGeom prst="rect">
            <a:avLst/>
          </a:prstGeom>
          <a:noFill/>
          <a:extLst>
            <a:ext uri="{909E8E84-426E-40DD-AFC4-6F175D3DCCD1}">
              <a14:hiddenFill xmlns:a14="http://schemas.microsoft.com/office/drawing/2010/main">
                <a:solidFill>
                  <a:srgbClr val="FFFFFF"/>
                </a:solidFill>
              </a14:hiddenFill>
            </a:ext>
          </a:extLst>
        </p:spPr>
      </p:pic>
      <p:sp>
        <p:nvSpPr>
          <p:cNvPr id="625682" name="Text Box 18"/>
          <p:cNvSpPr txBox="1">
            <a:spLocks noChangeArrowheads="1"/>
          </p:cNvSpPr>
          <p:nvPr/>
        </p:nvSpPr>
        <p:spPr bwMode="auto">
          <a:xfrm>
            <a:off x="7326313" y="3019425"/>
            <a:ext cx="887744"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solidFill>
                  <a:schemeClr val="bg1"/>
                </a:solidFill>
                <a:cs typeface="Times New Roman" panose="02020603050405020304" pitchFamily="18" charset="0"/>
              </a:rPr>
              <a:t>Baskets</a:t>
            </a:r>
          </a:p>
        </p:txBody>
      </p:sp>
      <p:pic>
        <p:nvPicPr>
          <p:cNvPr id="625683" name="Picture 19" descr="Bamboo Ca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72450" y="4476750"/>
            <a:ext cx="2463800" cy="1689100"/>
          </a:xfrm>
          <a:prstGeom prst="rect">
            <a:avLst/>
          </a:prstGeom>
          <a:solidFill>
            <a:schemeClr val="bg1"/>
          </a:solidFill>
        </p:spPr>
      </p:pic>
    </p:spTree>
    <p:extLst>
      <p:ext uri="{BB962C8B-B14F-4D97-AF65-F5344CB8AC3E}">
        <p14:creationId xmlns:p14="http://schemas.microsoft.com/office/powerpoint/2010/main" val="726095040"/>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4A36A-B132-4DDC-AF7D-E721AEF0C036}"/>
              </a:ext>
            </a:extLst>
          </p:cNvPr>
          <p:cNvSpPr>
            <a:spLocks noGrp="1"/>
          </p:cNvSpPr>
          <p:nvPr>
            <p:ph type="title"/>
          </p:nvPr>
        </p:nvSpPr>
        <p:spPr/>
        <p:txBody>
          <a:bodyPr/>
          <a:lstStyle/>
          <a:p>
            <a:r>
              <a:rPr lang="en-IN" dirty="0"/>
              <a:t>Bamboo Shoots</a:t>
            </a:r>
          </a:p>
        </p:txBody>
      </p:sp>
      <p:pic>
        <p:nvPicPr>
          <p:cNvPr id="3074" name="Picture 2" descr="Bamboo Shoot Stock Photo, Picture And Royalty Free Image. Image ...">
            <a:extLst>
              <a:ext uri="{FF2B5EF4-FFF2-40B4-BE49-F238E27FC236}">
                <a16:creationId xmlns:a16="http://schemas.microsoft.com/office/drawing/2014/main" xmlns="" id="{AC9713C9-D0C0-46F6-86E9-F2009F1703D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7675" y="1744265"/>
            <a:ext cx="3638550" cy="48576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amboo Shoot Stir Fry Recipe by Archana's Kitchen">
            <a:extLst>
              <a:ext uri="{FF2B5EF4-FFF2-40B4-BE49-F238E27FC236}">
                <a16:creationId xmlns:a16="http://schemas.microsoft.com/office/drawing/2014/main" xmlns="" id="{92447D99-948A-4A03-96C0-2A9DE78C6B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4690" y="1744265"/>
            <a:ext cx="3244825" cy="21514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nz Bamboo Shoots 425g (Halves - in Water): Amazon.in: Grocery ...">
            <a:extLst>
              <a:ext uri="{FF2B5EF4-FFF2-40B4-BE49-F238E27FC236}">
                <a16:creationId xmlns:a16="http://schemas.microsoft.com/office/drawing/2014/main" xmlns="" id="{8FA3AD2B-8FF7-4303-AE77-0344AA5960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813" y="3429000"/>
            <a:ext cx="2417777" cy="32403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ntai Bamboo Shoot Strip, 454g: Amazon.in: Grocery &amp; Gourmet Foods">
            <a:extLst>
              <a:ext uri="{FF2B5EF4-FFF2-40B4-BE49-F238E27FC236}">
                <a16:creationId xmlns:a16="http://schemas.microsoft.com/office/drawing/2014/main" xmlns="" id="{127CCEF0-3DE0-44B5-B21D-42F82FC69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9188" y="871538"/>
            <a:ext cx="4275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523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2C069F-6DB0-4AD9-BBE1-8093B1BCED02}"/>
              </a:ext>
            </a:extLst>
          </p:cNvPr>
          <p:cNvSpPr>
            <a:spLocks noGrp="1"/>
          </p:cNvSpPr>
          <p:nvPr>
            <p:ph type="title"/>
          </p:nvPr>
        </p:nvSpPr>
        <p:spPr/>
        <p:txBody>
          <a:bodyPr/>
          <a:lstStyle/>
          <a:p>
            <a:endParaRPr lang="en-IN"/>
          </a:p>
        </p:txBody>
      </p:sp>
      <p:pic>
        <p:nvPicPr>
          <p:cNvPr id="4098" name="Picture 2" descr="Taiwan imported specialty at the Hong Zhushan bamboo shoots bamboo ...">
            <a:extLst>
              <a:ext uri="{FF2B5EF4-FFF2-40B4-BE49-F238E27FC236}">
                <a16:creationId xmlns:a16="http://schemas.microsoft.com/office/drawing/2014/main" xmlns="" id="{D1F6B680-84E5-40AC-87A7-3C663D2782C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50006"/>
            <a:ext cx="6807993" cy="68079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DF) Bamboo shoot fortified cookies as a healthy snack">
            <a:extLst>
              <a:ext uri="{FF2B5EF4-FFF2-40B4-BE49-F238E27FC236}">
                <a16:creationId xmlns:a16="http://schemas.microsoft.com/office/drawing/2014/main" xmlns="" id="{BFC0003B-F9D8-41CD-BD6D-25DB7FB363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7992" y="-28576"/>
            <a:ext cx="5384008" cy="53840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uy Meiji Takenoko no Sato Cookies &amp; Vanilla Bamboo Shoot Biscuits ...">
            <a:extLst>
              <a:ext uri="{FF2B5EF4-FFF2-40B4-BE49-F238E27FC236}">
                <a16:creationId xmlns:a16="http://schemas.microsoft.com/office/drawing/2014/main" xmlns="" id="{B95EA58B-9089-4415-905C-B4775F847B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0" y="3914775"/>
            <a:ext cx="657225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apanese Cuisine,cooked Rice with Bamboo Stock Footage Video (100 ...">
            <a:extLst>
              <a:ext uri="{FF2B5EF4-FFF2-40B4-BE49-F238E27FC236}">
                <a16:creationId xmlns:a16="http://schemas.microsoft.com/office/drawing/2014/main" xmlns="" id="{2A09A937-30B0-48BA-94C7-AB8A2A8ED6D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0533" y="-28577"/>
            <a:ext cx="4752975" cy="266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488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mazon.com: Bamboo Tea - Rich in Organic Silica- for Healthy Hair ...">
            <a:extLst>
              <a:ext uri="{FF2B5EF4-FFF2-40B4-BE49-F238E27FC236}">
                <a16:creationId xmlns:a16="http://schemas.microsoft.com/office/drawing/2014/main" xmlns="" id="{DB2C5424-FDE9-489E-995A-921456D6A7F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037" y="3112287"/>
            <a:ext cx="4976588" cy="374571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ree Bottle Bamboo Wine Rack by Tannex | Kitchen Baron">
            <a:extLst>
              <a:ext uri="{FF2B5EF4-FFF2-40B4-BE49-F238E27FC236}">
                <a16:creationId xmlns:a16="http://schemas.microsoft.com/office/drawing/2014/main" xmlns="" id="{D78A5468-D509-49DB-8896-CCEBE1A4EB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4755" y="-266700"/>
            <a:ext cx="4863281" cy="48632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nterview: Igzu, the world's first bottled bamboo leaf tea ...">
            <a:extLst>
              <a:ext uri="{FF2B5EF4-FFF2-40B4-BE49-F238E27FC236}">
                <a16:creationId xmlns:a16="http://schemas.microsoft.com/office/drawing/2014/main" xmlns="" id="{E95FDC08-2558-4947-91FA-9B7667CEF5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37" y="-1"/>
            <a:ext cx="4999832" cy="31122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amboo Beer | Green Gold Bamboo">
            <a:extLst>
              <a:ext uri="{FF2B5EF4-FFF2-40B4-BE49-F238E27FC236}">
                <a16:creationId xmlns:a16="http://schemas.microsoft.com/office/drawing/2014/main" xmlns="" id="{1057E9B0-3028-4A22-B158-AEC7700E25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7163" y="3790950"/>
            <a:ext cx="4089399" cy="306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546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9062E-499A-4C59-9047-2586A3CF6850}"/>
              </a:ext>
            </a:extLst>
          </p:cNvPr>
          <p:cNvSpPr>
            <a:spLocks noGrp="1"/>
          </p:cNvSpPr>
          <p:nvPr>
            <p:ph type="title"/>
          </p:nvPr>
        </p:nvSpPr>
        <p:spPr>
          <a:xfrm>
            <a:off x="838200" y="107950"/>
            <a:ext cx="10515600" cy="606425"/>
          </a:xfrm>
        </p:spPr>
        <p:txBody>
          <a:bodyPr>
            <a:normAutofit fontScale="90000"/>
          </a:bodyPr>
          <a:lstStyle/>
          <a:p>
            <a:r>
              <a:rPr lang="en-IN" dirty="0"/>
              <a:t>Bamboo in Construction</a:t>
            </a:r>
          </a:p>
        </p:txBody>
      </p:sp>
      <p:pic>
        <p:nvPicPr>
          <p:cNvPr id="6" name="image10.jpeg">
            <a:extLst>
              <a:ext uri="{FF2B5EF4-FFF2-40B4-BE49-F238E27FC236}">
                <a16:creationId xmlns:a16="http://schemas.microsoft.com/office/drawing/2014/main" xmlns="" id="{62B50C1A-D5C5-419F-BC5B-9345A7BB95C5}"/>
              </a:ext>
            </a:extLst>
          </p:cNvPr>
          <p:cNvPicPr>
            <a:picLocks noGrp="1"/>
          </p:cNvPicPr>
          <p:nvPr>
            <p:ph idx="1"/>
          </p:nvPr>
        </p:nvPicPr>
        <p:blipFill>
          <a:blip r:embed="rId2" cstate="print"/>
          <a:stretch>
            <a:fillRect/>
          </a:stretch>
        </p:blipFill>
        <p:spPr>
          <a:xfrm>
            <a:off x="237573" y="806449"/>
            <a:ext cx="5344077" cy="5851525"/>
          </a:xfrm>
          <a:prstGeom prst="rect">
            <a:avLst/>
          </a:prstGeom>
        </p:spPr>
      </p:pic>
      <p:pic>
        <p:nvPicPr>
          <p:cNvPr id="9" name="image11.png">
            <a:extLst>
              <a:ext uri="{FF2B5EF4-FFF2-40B4-BE49-F238E27FC236}">
                <a16:creationId xmlns:a16="http://schemas.microsoft.com/office/drawing/2014/main" xmlns="" id="{301DD902-AAC9-4601-ADB0-FC21F8E949E9}"/>
              </a:ext>
            </a:extLst>
          </p:cNvPr>
          <p:cNvPicPr/>
          <p:nvPr/>
        </p:nvPicPr>
        <p:blipFill>
          <a:blip r:embed="rId3" cstate="print"/>
          <a:stretch>
            <a:fillRect/>
          </a:stretch>
        </p:blipFill>
        <p:spPr>
          <a:xfrm>
            <a:off x="5672455" y="898842"/>
            <a:ext cx="6186170" cy="5759132"/>
          </a:xfrm>
          <a:prstGeom prst="rect">
            <a:avLst/>
          </a:prstGeom>
        </p:spPr>
      </p:pic>
    </p:spTree>
    <p:extLst>
      <p:ext uri="{BB962C8B-B14F-4D97-AF65-F5344CB8AC3E}">
        <p14:creationId xmlns:p14="http://schemas.microsoft.com/office/powerpoint/2010/main" val="2016397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981412"/>
            <a:ext cx="8712200" cy="584775"/>
          </a:xfrm>
          <a:prstGeom prst="rect">
            <a:avLst/>
          </a:prstGeom>
          <a:noFill/>
        </p:spPr>
        <p:txBody>
          <a:bodyPr wrap="square" rtlCol="0">
            <a:spAutoFit/>
          </a:bodyPr>
          <a:lstStyle/>
          <a:p>
            <a:pPr algn="ctr"/>
            <a:r>
              <a:rPr lang="en-IN" sz="3200" dirty="0">
                <a:solidFill>
                  <a:schemeClr val="bg1"/>
                </a:solidFill>
                <a:latin typeface="Times New Roman" pitchFamily="18" charset="0"/>
                <a:cs typeface="Times New Roman" pitchFamily="18" charset="0"/>
              </a:rPr>
              <a:t>Bamboo in the sustainable livelihood framework</a:t>
            </a:r>
          </a:p>
        </p:txBody>
      </p:sp>
      <p:grpSp>
        <p:nvGrpSpPr>
          <p:cNvPr id="2" name="Group 1">
            <a:extLst>
              <a:ext uri="{FF2B5EF4-FFF2-40B4-BE49-F238E27FC236}">
                <a16:creationId xmlns:a16="http://schemas.microsoft.com/office/drawing/2014/main" xmlns="" id="{8EE570A1-5469-4827-805C-F662BEF83478}"/>
              </a:ext>
            </a:extLst>
          </p:cNvPr>
          <p:cNvGrpSpPr/>
          <p:nvPr/>
        </p:nvGrpSpPr>
        <p:grpSpPr>
          <a:xfrm>
            <a:off x="1676400" y="1171576"/>
            <a:ext cx="8686800" cy="4064000"/>
            <a:chOff x="1676400" y="1171576"/>
            <a:chExt cx="8686800" cy="4064000"/>
          </a:xfrm>
        </p:grpSpPr>
        <p:graphicFrame>
          <p:nvGraphicFramePr>
            <p:cNvPr id="4" name="Diagram 3"/>
            <p:cNvGraphicFramePr/>
            <p:nvPr>
              <p:extLst>
                <p:ext uri="{D42A27DB-BD31-4B8C-83A1-F6EECF244321}">
                  <p14:modId xmlns:p14="http://schemas.microsoft.com/office/powerpoint/2010/main" val="3414738729"/>
                </p:ext>
              </p:extLst>
            </p:nvPr>
          </p:nvGraphicFramePr>
          <p:xfrm>
            <a:off x="2984500" y="117157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105400" y="3276600"/>
              <a:ext cx="1981200" cy="369332"/>
            </a:xfrm>
            <a:prstGeom prst="rect">
              <a:avLst/>
            </a:prstGeom>
            <a:noFill/>
          </p:spPr>
          <p:txBody>
            <a:bodyPr wrap="square" rtlCol="0">
              <a:spAutoFit/>
            </a:bodyPr>
            <a:lstStyle/>
            <a:p>
              <a:pPr algn="ctr"/>
              <a:r>
                <a:rPr lang="en-IN" b="1" dirty="0">
                  <a:solidFill>
                    <a:schemeClr val="bg1"/>
                  </a:solidFill>
                </a:rPr>
                <a:t>Livelihood assets</a:t>
              </a:r>
            </a:p>
          </p:txBody>
        </p:sp>
        <p:sp>
          <p:nvSpPr>
            <p:cNvPr id="7" name="Round Diagonal Corner Rectangle 6"/>
            <p:cNvSpPr/>
            <p:nvPr/>
          </p:nvSpPr>
          <p:spPr>
            <a:xfrm>
              <a:off x="1676400" y="2133600"/>
              <a:ext cx="1524000" cy="2895600"/>
            </a:xfrm>
            <a:prstGeom prst="round2Diag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IN" dirty="0"/>
                <a:t>Vulnerability context</a:t>
              </a:r>
            </a:p>
            <a:p>
              <a:pPr algn="ctr">
                <a:buFont typeface="Arial" pitchFamily="34" charset="0"/>
                <a:buChar char="•"/>
              </a:pPr>
              <a:r>
                <a:rPr lang="en-IN" dirty="0"/>
                <a:t> Resistant to seasonal changes </a:t>
              </a:r>
            </a:p>
            <a:p>
              <a:pPr algn="ctr">
                <a:buFont typeface="Arial" pitchFamily="34" charset="0"/>
                <a:buChar char="•"/>
              </a:pPr>
              <a:r>
                <a:rPr lang="en-IN" dirty="0"/>
                <a:t> Less fluctuations in demand</a:t>
              </a:r>
            </a:p>
          </p:txBody>
        </p:sp>
        <p:sp>
          <p:nvSpPr>
            <p:cNvPr id="8" name="Round Diagonal Corner Rectangle 7"/>
            <p:cNvSpPr/>
            <p:nvPr/>
          </p:nvSpPr>
          <p:spPr>
            <a:xfrm>
              <a:off x="8839200" y="2209800"/>
              <a:ext cx="1524000" cy="2895600"/>
            </a:xfrm>
            <a:prstGeom prst="round2Diag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IN" dirty="0"/>
                <a:t>Policy support/</a:t>
              </a:r>
            </a:p>
            <a:p>
              <a:pPr algn="ctr"/>
              <a:r>
                <a:rPr lang="en-IN" dirty="0"/>
                <a:t>Intervention required for bamboo and artisans dependent on it </a:t>
              </a:r>
            </a:p>
          </p:txBody>
        </p:sp>
      </p:grpSp>
      <p:sp>
        <p:nvSpPr>
          <p:cNvPr id="9" name="Bent Arrow 8"/>
          <p:cNvSpPr/>
          <p:nvPr/>
        </p:nvSpPr>
        <p:spPr>
          <a:xfrm>
            <a:off x="2209800" y="1752600"/>
            <a:ext cx="2895600" cy="304800"/>
          </a:xfrm>
          <a:prstGeom prst="ben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solidFill>
                <a:schemeClr val="tx1"/>
              </a:solidFill>
            </a:endParaRPr>
          </a:p>
        </p:txBody>
      </p:sp>
      <p:sp>
        <p:nvSpPr>
          <p:cNvPr id="12" name="Left Arrow 11"/>
          <p:cNvSpPr/>
          <p:nvPr/>
        </p:nvSpPr>
        <p:spPr>
          <a:xfrm>
            <a:off x="7772400" y="3962400"/>
            <a:ext cx="1066800" cy="15240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IN"/>
          </a:p>
        </p:txBody>
      </p:sp>
      <p:sp>
        <p:nvSpPr>
          <p:cNvPr id="13" name="Slide Number Placeholder 12"/>
          <p:cNvSpPr>
            <a:spLocks noGrp="1"/>
          </p:cNvSpPr>
          <p:nvPr>
            <p:ph type="sldNum" sz="quarter" idx="12"/>
          </p:nvPr>
        </p:nvSpPr>
        <p:spPr/>
        <p:txBody>
          <a:bodyPr/>
          <a:lstStyle/>
          <a:p>
            <a:pPr>
              <a:defRPr/>
            </a:pPr>
            <a:fld id="{CA66F1F2-C84E-433E-B82B-C68283219CFE}" type="slidenum">
              <a:rPr lang="en-US" smtClean="0"/>
              <a:pPr>
                <a:defRPr/>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2.jpeg">
            <a:extLst>
              <a:ext uri="{FF2B5EF4-FFF2-40B4-BE49-F238E27FC236}">
                <a16:creationId xmlns:a16="http://schemas.microsoft.com/office/drawing/2014/main" xmlns="" id="{7135A0B9-C2C0-4CB0-9769-EA10FEF03F87}"/>
              </a:ext>
            </a:extLst>
          </p:cNvPr>
          <p:cNvPicPr>
            <a:picLocks noGrp="1"/>
          </p:cNvPicPr>
          <p:nvPr>
            <p:ph idx="1"/>
          </p:nvPr>
        </p:nvPicPr>
        <p:blipFill>
          <a:blip r:embed="rId2" cstate="print"/>
          <a:stretch>
            <a:fillRect/>
          </a:stretch>
        </p:blipFill>
        <p:spPr>
          <a:xfrm>
            <a:off x="197280" y="234949"/>
            <a:ext cx="5898720" cy="6499225"/>
          </a:xfrm>
          <a:prstGeom prst="rect">
            <a:avLst/>
          </a:prstGeom>
        </p:spPr>
      </p:pic>
      <p:pic>
        <p:nvPicPr>
          <p:cNvPr id="7" name="Picture 2" descr="C:\Users\Sanjiv\Desktop\Select BRTC 8-9-18\3.jpg">
            <a:extLst>
              <a:ext uri="{FF2B5EF4-FFF2-40B4-BE49-F238E27FC236}">
                <a16:creationId xmlns:a16="http://schemas.microsoft.com/office/drawing/2014/main" xmlns="" id="{04895D50-7A5F-418C-8C83-8FF371FD7975}"/>
              </a:ext>
            </a:extLst>
          </p:cNvPr>
          <p:cNvPicPr>
            <a:picLocks noChangeAspect="1" noChangeArrowheads="1"/>
          </p:cNvPicPr>
          <p:nvPr/>
        </p:nvPicPr>
        <p:blipFill>
          <a:blip r:embed="rId3" cstate="print"/>
          <a:srcRect/>
          <a:stretch>
            <a:fillRect/>
          </a:stretch>
        </p:blipFill>
        <p:spPr bwMode="auto">
          <a:xfrm>
            <a:off x="6191251" y="234949"/>
            <a:ext cx="5770035" cy="4327526"/>
          </a:xfrm>
          <a:prstGeom prst="rect">
            <a:avLst/>
          </a:prstGeom>
          <a:noFill/>
        </p:spPr>
      </p:pic>
      <p:pic>
        <p:nvPicPr>
          <p:cNvPr id="9" name="Picture 8">
            <a:extLst>
              <a:ext uri="{FF2B5EF4-FFF2-40B4-BE49-F238E27FC236}">
                <a16:creationId xmlns:a16="http://schemas.microsoft.com/office/drawing/2014/main" xmlns="" id="{314602E3-E7DA-454C-9C27-BB2A13EA63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V="1">
            <a:off x="6191249" y="3648075"/>
            <a:ext cx="5770035" cy="3086099"/>
          </a:xfrm>
          <a:prstGeom prst="rect">
            <a:avLst/>
          </a:prstGeom>
        </p:spPr>
      </p:pic>
    </p:spTree>
    <p:extLst>
      <p:ext uri="{BB962C8B-B14F-4D97-AF65-F5344CB8AC3E}">
        <p14:creationId xmlns:p14="http://schemas.microsoft.com/office/powerpoint/2010/main" val="2743183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sanjiv\Desktop\Select FHD 13-9-17\SXC_3773.JPG">
            <a:extLst>
              <a:ext uri="{FF2B5EF4-FFF2-40B4-BE49-F238E27FC236}">
                <a16:creationId xmlns:a16="http://schemas.microsoft.com/office/drawing/2014/main" xmlns="" id="{40362D46-5376-41A8-A274-21962D88584F}"/>
              </a:ext>
            </a:extLst>
          </p:cNvPr>
          <p:cNvPicPr>
            <a:picLocks noGrp="1" noChangeAspect="1" noChangeArrowheads="1"/>
          </p:cNvPicPr>
          <p:nvPr>
            <p:ph idx="1"/>
          </p:nvPr>
        </p:nvPicPr>
        <p:blipFill>
          <a:blip r:embed="rId2" cstate="print"/>
          <a:srcRect/>
          <a:stretch>
            <a:fillRect/>
          </a:stretch>
        </p:blipFill>
        <p:spPr bwMode="auto">
          <a:xfrm>
            <a:off x="4228810" y="1235075"/>
            <a:ext cx="7845935" cy="548005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C:\Users\sanjiv\Desktop\Select FHD 13-9-17\1.JPG">
            <a:extLst>
              <a:ext uri="{FF2B5EF4-FFF2-40B4-BE49-F238E27FC236}">
                <a16:creationId xmlns:a16="http://schemas.microsoft.com/office/drawing/2014/main" xmlns="" id="{751986CD-CFC9-431D-8CD2-47AA67D5BBB5}"/>
              </a:ext>
            </a:extLst>
          </p:cNvPr>
          <p:cNvPicPr>
            <a:picLocks noChangeAspect="1" noChangeArrowheads="1"/>
          </p:cNvPicPr>
          <p:nvPr/>
        </p:nvPicPr>
        <p:blipFill>
          <a:blip r:embed="rId3" cstate="print"/>
          <a:srcRect/>
          <a:stretch>
            <a:fillRect/>
          </a:stretch>
        </p:blipFill>
        <p:spPr bwMode="auto">
          <a:xfrm>
            <a:off x="250884" y="257174"/>
            <a:ext cx="6886755" cy="456247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8642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2" y="685800"/>
            <a:ext cx="4002063" cy="2667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429002"/>
            <a:ext cx="4508164" cy="33811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429000"/>
            <a:ext cx="4572000" cy="3429000"/>
          </a:xfrm>
          <a:prstGeom prst="rect">
            <a:avLst/>
          </a:prstGeom>
        </p:spPr>
      </p:pic>
      <p:sp>
        <p:nvSpPr>
          <p:cNvPr id="7" name="Rectangle 4"/>
          <p:cNvSpPr txBox="1">
            <a:spLocks noChangeArrowheads="1"/>
          </p:cNvSpPr>
          <p:nvPr/>
        </p:nvSpPr>
        <p:spPr>
          <a:xfrm>
            <a:off x="1752600" y="0"/>
            <a:ext cx="83058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nSpc>
                <a:spcPct val="90000"/>
              </a:lnSpc>
              <a:defRPr/>
            </a:pPr>
            <a:r>
              <a:rPr lang="en-US" sz="2400" dirty="0">
                <a:solidFill>
                  <a:srgbClr val="006600"/>
                </a:solidFill>
                <a:latin typeface="Arial Black" pitchFamily="34" charset="0"/>
              </a:rPr>
              <a:t>Bamboo Cottage at PUSA, New Delhi</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2600" y="610714"/>
            <a:ext cx="4152900" cy="2766470"/>
          </a:xfrm>
          <a:prstGeom prst="rect">
            <a:avLst/>
          </a:prstGeom>
        </p:spPr>
      </p:pic>
    </p:spTree>
    <p:extLst>
      <p:ext uri="{BB962C8B-B14F-4D97-AF65-F5344CB8AC3E}">
        <p14:creationId xmlns:p14="http://schemas.microsoft.com/office/powerpoint/2010/main" val="27962443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18.jpeg">
            <a:extLst>
              <a:ext uri="{FF2B5EF4-FFF2-40B4-BE49-F238E27FC236}">
                <a16:creationId xmlns:a16="http://schemas.microsoft.com/office/drawing/2014/main" xmlns="" id="{D4C24937-9DCE-4266-B82D-C061059ED1D5}"/>
              </a:ext>
            </a:extLst>
          </p:cNvPr>
          <p:cNvPicPr/>
          <p:nvPr/>
        </p:nvPicPr>
        <p:blipFill>
          <a:blip r:embed="rId2" cstate="print"/>
          <a:stretch>
            <a:fillRect/>
          </a:stretch>
        </p:blipFill>
        <p:spPr>
          <a:xfrm>
            <a:off x="349124" y="182471"/>
            <a:ext cx="9295390" cy="6526337"/>
          </a:xfrm>
          <a:prstGeom prst="rect">
            <a:avLst/>
          </a:prstGeom>
        </p:spPr>
      </p:pic>
      <p:sp>
        <p:nvSpPr>
          <p:cNvPr id="12" name="TextBox 11">
            <a:extLst>
              <a:ext uri="{FF2B5EF4-FFF2-40B4-BE49-F238E27FC236}">
                <a16:creationId xmlns:a16="http://schemas.microsoft.com/office/drawing/2014/main" xmlns="" id="{E31FBB67-86AF-495B-87F5-72A703990E37}"/>
              </a:ext>
            </a:extLst>
          </p:cNvPr>
          <p:cNvSpPr txBox="1"/>
          <p:nvPr/>
        </p:nvSpPr>
        <p:spPr>
          <a:xfrm>
            <a:off x="9750392" y="3272589"/>
            <a:ext cx="2441608" cy="1200329"/>
          </a:xfrm>
          <a:prstGeom prst="rect">
            <a:avLst/>
          </a:prstGeom>
          <a:noFill/>
        </p:spPr>
        <p:txBody>
          <a:bodyPr wrap="square" rtlCol="0">
            <a:spAutoFit/>
          </a:bodyPr>
          <a:lstStyle/>
          <a:p>
            <a:r>
              <a:rPr lang="en-IN" sz="2400" dirty="0"/>
              <a:t>BO-OG NURSING HOME, OSLO</a:t>
            </a:r>
          </a:p>
          <a:p>
            <a:endParaRPr lang="en-IN" sz="2400" dirty="0"/>
          </a:p>
        </p:txBody>
      </p:sp>
    </p:spTree>
    <p:extLst>
      <p:ext uri="{BB962C8B-B14F-4D97-AF65-F5344CB8AC3E}">
        <p14:creationId xmlns:p14="http://schemas.microsoft.com/office/powerpoint/2010/main" val="4725260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17.jpeg">
            <a:extLst>
              <a:ext uri="{FF2B5EF4-FFF2-40B4-BE49-F238E27FC236}">
                <a16:creationId xmlns:a16="http://schemas.microsoft.com/office/drawing/2014/main" xmlns="" id="{8653B2A0-0123-438A-A7E6-5E12EE58305F}"/>
              </a:ext>
            </a:extLst>
          </p:cNvPr>
          <p:cNvPicPr>
            <a:picLocks noGrp="1"/>
          </p:cNvPicPr>
          <p:nvPr>
            <p:ph idx="1"/>
          </p:nvPr>
        </p:nvPicPr>
        <p:blipFill>
          <a:blip r:embed="rId2" cstate="print"/>
          <a:stretch>
            <a:fillRect/>
          </a:stretch>
        </p:blipFill>
        <p:spPr>
          <a:xfrm>
            <a:off x="222648" y="20490"/>
            <a:ext cx="4609233" cy="6355849"/>
          </a:xfrm>
          <a:prstGeom prst="rect">
            <a:avLst/>
          </a:prstGeom>
        </p:spPr>
      </p:pic>
      <p:pic>
        <p:nvPicPr>
          <p:cNvPr id="7" name="image19.jpeg">
            <a:extLst>
              <a:ext uri="{FF2B5EF4-FFF2-40B4-BE49-F238E27FC236}">
                <a16:creationId xmlns:a16="http://schemas.microsoft.com/office/drawing/2014/main" xmlns="" id="{EED0A19A-EF9A-46FD-8105-E59B5CE4BAFF}"/>
              </a:ext>
            </a:extLst>
          </p:cNvPr>
          <p:cNvPicPr>
            <a:picLocks/>
          </p:cNvPicPr>
          <p:nvPr/>
        </p:nvPicPr>
        <p:blipFill>
          <a:blip r:embed="rId3" cstate="print"/>
          <a:stretch>
            <a:fillRect/>
          </a:stretch>
        </p:blipFill>
        <p:spPr>
          <a:xfrm>
            <a:off x="5728369" y="102702"/>
            <a:ext cx="6129955" cy="6355848"/>
          </a:xfrm>
          <a:prstGeom prst="rect">
            <a:avLst/>
          </a:prstGeom>
        </p:spPr>
      </p:pic>
      <p:sp>
        <p:nvSpPr>
          <p:cNvPr id="9" name="TextBox 8">
            <a:extLst>
              <a:ext uri="{FF2B5EF4-FFF2-40B4-BE49-F238E27FC236}">
                <a16:creationId xmlns:a16="http://schemas.microsoft.com/office/drawing/2014/main" xmlns="" id="{95B299E3-6F70-4815-8242-6E2D9A637A64}"/>
              </a:ext>
            </a:extLst>
          </p:cNvPr>
          <p:cNvSpPr txBox="1"/>
          <p:nvPr/>
        </p:nvSpPr>
        <p:spPr>
          <a:xfrm>
            <a:off x="1239415" y="6375845"/>
            <a:ext cx="2693807" cy="461665"/>
          </a:xfrm>
          <a:prstGeom prst="rect">
            <a:avLst/>
          </a:prstGeom>
          <a:noFill/>
        </p:spPr>
        <p:txBody>
          <a:bodyPr wrap="square" rtlCol="0">
            <a:spAutoFit/>
          </a:bodyPr>
          <a:lstStyle/>
          <a:p>
            <a:r>
              <a:rPr lang="en-IN" sz="2400" dirty="0"/>
              <a:t>BEER SHAVE, ISRAEL</a:t>
            </a:r>
          </a:p>
        </p:txBody>
      </p:sp>
      <p:sp>
        <p:nvSpPr>
          <p:cNvPr id="11" name="TextBox 10">
            <a:extLst>
              <a:ext uri="{FF2B5EF4-FFF2-40B4-BE49-F238E27FC236}">
                <a16:creationId xmlns:a16="http://schemas.microsoft.com/office/drawing/2014/main" xmlns="" id="{2F895161-38AC-4875-BB06-AEC7F915D3AD}"/>
              </a:ext>
            </a:extLst>
          </p:cNvPr>
          <p:cNvSpPr txBox="1"/>
          <p:nvPr/>
        </p:nvSpPr>
        <p:spPr>
          <a:xfrm>
            <a:off x="6217920" y="6437663"/>
            <a:ext cx="5407794" cy="461665"/>
          </a:xfrm>
          <a:prstGeom prst="rect">
            <a:avLst/>
          </a:prstGeom>
          <a:noFill/>
        </p:spPr>
        <p:txBody>
          <a:bodyPr wrap="square" rtlCol="0">
            <a:spAutoFit/>
          </a:bodyPr>
          <a:lstStyle/>
          <a:p>
            <a:r>
              <a:rPr lang="en-IN" sz="2400" dirty="0"/>
              <a:t>DG PUBLIC WORKS OFFICE, NETERLANDS</a:t>
            </a:r>
          </a:p>
        </p:txBody>
      </p:sp>
    </p:spTree>
    <p:extLst>
      <p:ext uri="{BB962C8B-B14F-4D97-AF65-F5344CB8AC3E}">
        <p14:creationId xmlns:p14="http://schemas.microsoft.com/office/powerpoint/2010/main" val="35186875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other nature: Bamboo Bridge in Arunachal Pradesh">
            <a:extLst>
              <a:ext uri="{FF2B5EF4-FFF2-40B4-BE49-F238E27FC236}">
                <a16:creationId xmlns:a16="http://schemas.microsoft.com/office/drawing/2014/main" xmlns="" id="{EC4EB07A-8D7C-4891-8A34-794B584BAD5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01050"/>
            <a:ext cx="12191999" cy="8092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86C28FF7-B956-4ADF-9CAE-95571505AA25}"/>
              </a:ext>
            </a:extLst>
          </p:cNvPr>
          <p:cNvSpPr>
            <a:spLocks noGrp="1"/>
          </p:cNvSpPr>
          <p:nvPr>
            <p:ph type="title"/>
          </p:nvPr>
        </p:nvSpPr>
        <p:spPr>
          <a:xfrm>
            <a:off x="838200" y="150860"/>
            <a:ext cx="10515600" cy="809157"/>
          </a:xfrm>
        </p:spPr>
        <p:txBody>
          <a:bodyPr>
            <a:normAutofit fontScale="90000"/>
          </a:bodyPr>
          <a:lstStyle/>
          <a:p>
            <a:pPr algn="ctr"/>
            <a:r>
              <a:rPr lang="en-IN" sz="3200" b="1" dirty="0">
                <a:solidFill>
                  <a:schemeClr val="bg1"/>
                </a:solidFill>
              </a:rPr>
              <a:t>BAMBOO INFRASTRUCTURE</a:t>
            </a:r>
            <a:r>
              <a:rPr lang="en-IN" dirty="0">
                <a:solidFill>
                  <a:schemeClr val="bg1"/>
                </a:solidFill>
              </a:rPr>
              <a:t/>
            </a:r>
            <a:br>
              <a:rPr lang="en-IN" dirty="0">
                <a:solidFill>
                  <a:schemeClr val="bg1"/>
                </a:solidFill>
              </a:rPr>
            </a:br>
            <a:r>
              <a:rPr lang="en-IN" b="1" dirty="0">
                <a:solidFill>
                  <a:schemeClr val="bg1"/>
                </a:solidFill>
              </a:rPr>
              <a:t>TRADITIONAL BRIDEGES</a:t>
            </a:r>
          </a:p>
        </p:txBody>
      </p:sp>
    </p:spTree>
    <p:extLst>
      <p:ext uri="{BB962C8B-B14F-4D97-AF65-F5344CB8AC3E}">
        <p14:creationId xmlns:p14="http://schemas.microsoft.com/office/powerpoint/2010/main" val="13032933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Bamboo Bridges India High Resolution Stock Photography and Images ...">
            <a:extLst>
              <a:ext uri="{FF2B5EF4-FFF2-40B4-BE49-F238E27FC236}">
                <a16:creationId xmlns:a16="http://schemas.microsoft.com/office/drawing/2014/main" xmlns="" id="{3AD716E7-2F45-47D5-9C92-399157358F84}"/>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39114" y="236167"/>
            <a:ext cx="8713772" cy="6385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267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9D862-2F81-4579-A9EF-15D33B318D1D}"/>
              </a:ext>
            </a:extLst>
          </p:cNvPr>
          <p:cNvSpPr>
            <a:spLocks noGrp="1"/>
          </p:cNvSpPr>
          <p:nvPr>
            <p:ph type="title"/>
          </p:nvPr>
        </p:nvSpPr>
        <p:spPr>
          <a:xfrm>
            <a:off x="838200" y="124494"/>
            <a:ext cx="10515600" cy="385646"/>
          </a:xfrm>
        </p:spPr>
        <p:txBody>
          <a:bodyPr>
            <a:normAutofit fontScale="90000"/>
          </a:bodyPr>
          <a:lstStyle/>
          <a:p>
            <a:r>
              <a:rPr lang="en-IN" dirty="0"/>
              <a:t>MODERN BAMBOO BRIDGES</a:t>
            </a:r>
          </a:p>
        </p:txBody>
      </p:sp>
      <p:pic>
        <p:nvPicPr>
          <p:cNvPr id="9218" name="Picture 2" descr="Bamboo Bridge in Indonesia Demonstrates Sustainable Alternatives ...">
            <a:extLst>
              <a:ext uri="{FF2B5EF4-FFF2-40B4-BE49-F238E27FC236}">
                <a16:creationId xmlns:a16="http://schemas.microsoft.com/office/drawing/2014/main" xmlns="" id="{0C39C572-8C95-4403-A7D5-9B0FA8C53CAD}"/>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900" y="707659"/>
            <a:ext cx="11460199" cy="602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265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71F31E-2AE0-4E97-B2F4-2571E5B5C306}"/>
              </a:ext>
            </a:extLst>
          </p:cNvPr>
          <p:cNvSpPr>
            <a:spLocks noGrp="1"/>
          </p:cNvSpPr>
          <p:nvPr>
            <p:ph type="title"/>
          </p:nvPr>
        </p:nvSpPr>
        <p:spPr>
          <a:xfrm>
            <a:off x="931645" y="114869"/>
            <a:ext cx="10515600" cy="741780"/>
          </a:xfrm>
        </p:spPr>
        <p:txBody>
          <a:bodyPr>
            <a:normAutofit fontScale="90000"/>
          </a:bodyPr>
          <a:lstStyle/>
          <a:p>
            <a:r>
              <a:rPr lang="en-IN" dirty="0"/>
              <a:t>MADRID INTERNATIONAL AIRPORT</a:t>
            </a:r>
          </a:p>
        </p:txBody>
      </p:sp>
      <p:pic>
        <p:nvPicPr>
          <p:cNvPr id="6" name="image21.jpeg">
            <a:extLst>
              <a:ext uri="{FF2B5EF4-FFF2-40B4-BE49-F238E27FC236}">
                <a16:creationId xmlns:a16="http://schemas.microsoft.com/office/drawing/2014/main" xmlns="" id="{2F73C464-08C1-4AAC-8743-F303D7B0BA6F}"/>
              </a:ext>
            </a:extLst>
          </p:cNvPr>
          <p:cNvPicPr>
            <a:picLocks noGrp="1"/>
          </p:cNvPicPr>
          <p:nvPr>
            <p:ph idx="1"/>
          </p:nvPr>
        </p:nvPicPr>
        <p:blipFill>
          <a:blip r:embed="rId2" cstate="print"/>
          <a:stretch>
            <a:fillRect/>
          </a:stretch>
        </p:blipFill>
        <p:spPr>
          <a:xfrm>
            <a:off x="744754" y="1276802"/>
            <a:ext cx="10702491" cy="5046996"/>
          </a:xfrm>
          <a:prstGeom prst="rect">
            <a:avLst/>
          </a:prstGeom>
        </p:spPr>
      </p:pic>
    </p:spTree>
    <p:extLst>
      <p:ext uri="{BB962C8B-B14F-4D97-AF65-F5344CB8AC3E}">
        <p14:creationId xmlns:p14="http://schemas.microsoft.com/office/powerpoint/2010/main" val="39719117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646238"/>
          </a:xfrm>
        </p:spPr>
        <p:txBody>
          <a:bodyPr>
            <a:normAutofit/>
          </a:bodyPr>
          <a:lstStyle/>
          <a:p>
            <a:pPr algn="ctr"/>
            <a:r>
              <a:rPr lang="en-US" sz="2400" dirty="0">
                <a:solidFill>
                  <a:srgbClr val="006600"/>
                </a:solidFill>
                <a:latin typeface="Arial Black" pitchFamily="34" charset="0"/>
              </a:rPr>
              <a:t>Design of the new Bengaluru Airport Terminal  – T2</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7602" y="988556"/>
            <a:ext cx="9931398" cy="5586413"/>
          </a:xfrm>
        </p:spPr>
      </p:pic>
    </p:spTree>
    <p:extLst>
      <p:ext uri="{BB962C8B-B14F-4D97-AF65-F5344CB8AC3E}">
        <p14:creationId xmlns:p14="http://schemas.microsoft.com/office/powerpoint/2010/main" val="688483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Bamboo Based Livelihoods: Scope </a:t>
            </a:r>
          </a:p>
        </p:txBody>
      </p:sp>
      <p:graphicFrame>
        <p:nvGraphicFramePr>
          <p:cNvPr id="4" name="Diagram 3"/>
          <p:cNvGraphicFramePr/>
          <p:nvPr/>
        </p:nvGraphicFramePr>
        <p:xfrm>
          <a:off x="3429000" y="1447800"/>
          <a:ext cx="5410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378" y="1143000"/>
            <a:ext cx="9905622" cy="477262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 name="Picture 15" descr="E:\Prashant Pen drive\Jans.JPG"/>
          <p:cNvPicPr>
            <a:picLocks noChangeAspect="1" noChangeArrowheads="1"/>
          </p:cNvPicPr>
          <p:nvPr/>
        </p:nvPicPr>
        <p:blipFill>
          <a:blip r:embed="rId3" cstate="print"/>
          <a:srcRect l="15790" t="5241" r="16959" b="54414"/>
          <a:stretch>
            <a:fillRect/>
          </a:stretch>
        </p:blipFill>
        <p:spPr bwMode="auto">
          <a:xfrm>
            <a:off x="1198728" y="406558"/>
            <a:ext cx="1979080" cy="722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4729004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191263"/>
            <a:ext cx="9906000" cy="4772811"/>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 name="Picture 15" descr="E:\Prashant Pen drive\Jans.JPG"/>
          <p:cNvPicPr>
            <a:picLocks noChangeAspect="1" noChangeArrowheads="1"/>
          </p:cNvPicPr>
          <p:nvPr/>
        </p:nvPicPr>
        <p:blipFill>
          <a:blip r:embed="rId3" cstate="print"/>
          <a:srcRect l="15790" t="5241" r="16959" b="54414"/>
          <a:stretch>
            <a:fillRect/>
          </a:stretch>
        </p:blipFill>
        <p:spPr bwMode="auto">
          <a:xfrm>
            <a:off x="1546746" y="421375"/>
            <a:ext cx="1979080" cy="722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81020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xmlns="" id="{A911DF69-1B4F-489F-8A97-2215DCDB29F1}"/>
              </a:ext>
            </a:extLst>
          </p:cNvPr>
          <p:cNvSpPr>
            <a:spLocks noChangeArrowheads="1"/>
          </p:cNvSpPr>
          <p:nvPr/>
        </p:nvSpPr>
        <p:spPr bwMode="auto">
          <a:xfrm>
            <a:off x="1524000" y="4941888"/>
            <a:ext cx="2743200" cy="1600200"/>
          </a:xfrm>
          <a:prstGeom prst="rect">
            <a:avLst/>
          </a:prstGeom>
          <a:solidFill>
            <a:srgbClr val="D5EB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354307" name="Picture 3">
            <a:extLst>
              <a:ext uri="{FF2B5EF4-FFF2-40B4-BE49-F238E27FC236}">
                <a16:creationId xmlns:a16="http://schemas.microsoft.com/office/drawing/2014/main" xmlns="" id="{C190C460-FCDB-48FF-95A9-9CE87C679FC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3563" y="5589588"/>
            <a:ext cx="2057400" cy="1052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4308" name="Object 4">
            <a:extLst>
              <a:ext uri="{FF2B5EF4-FFF2-40B4-BE49-F238E27FC236}">
                <a16:creationId xmlns:a16="http://schemas.microsoft.com/office/drawing/2014/main" xmlns="" id="{EF1522A9-4AD8-4DB3-B957-D021FF61EC6F}"/>
              </a:ext>
            </a:extLst>
          </p:cNvPr>
          <p:cNvGraphicFramePr>
            <a:graphicFrameLocks noChangeAspect="1"/>
          </p:cNvGraphicFramePr>
          <p:nvPr/>
        </p:nvGraphicFramePr>
        <p:xfrm>
          <a:off x="1703388" y="6237289"/>
          <a:ext cx="2449512" cy="414337"/>
        </p:xfrm>
        <a:graphic>
          <a:graphicData uri="http://schemas.openxmlformats.org/presentationml/2006/ole">
            <mc:AlternateContent xmlns:mc="http://schemas.openxmlformats.org/markup-compatibility/2006">
              <mc:Choice xmlns:v="urn:schemas-microsoft-com:vml" Requires="v">
                <p:oleObj spid="_x0000_s1026" name="CorelDRAW" r:id="rId4" imgW="914400" imgH="914400" progId="">
                  <p:embed/>
                </p:oleObj>
              </mc:Choice>
              <mc:Fallback>
                <p:oleObj name="CorelDRAW" r:id="rId4" imgW="914400" imgH="9144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8" y="6237289"/>
                        <a:ext cx="2449512" cy="41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54309" name="Picture 5">
            <a:extLst>
              <a:ext uri="{FF2B5EF4-FFF2-40B4-BE49-F238E27FC236}">
                <a16:creationId xmlns:a16="http://schemas.microsoft.com/office/drawing/2014/main" xmlns="" id="{D812C2BA-9717-4CEC-99C3-6198A597AC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41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54306"/>
                                        </p:tgtEl>
                                        <p:attrNameLst>
                                          <p:attrName>style.visibility</p:attrName>
                                        </p:attrNameLst>
                                      </p:cBhvr>
                                      <p:to>
                                        <p:strVal val="visible"/>
                                      </p:to>
                                    </p:set>
                                    <p:anim calcmode="lin" valueType="num">
                                      <p:cBhvr additive="base">
                                        <p:cTn id="7" dur="500" fill="hold"/>
                                        <p:tgtEl>
                                          <p:spTgt spid="354306"/>
                                        </p:tgtEl>
                                        <p:attrNameLst>
                                          <p:attrName>ppt_x</p:attrName>
                                        </p:attrNameLst>
                                      </p:cBhvr>
                                      <p:tavLst>
                                        <p:tav tm="0">
                                          <p:val>
                                            <p:strVal val="0-#ppt_w/2"/>
                                          </p:val>
                                        </p:tav>
                                        <p:tav tm="100000">
                                          <p:val>
                                            <p:strVal val="#ppt_x"/>
                                          </p:val>
                                        </p:tav>
                                      </p:tavLst>
                                    </p:anim>
                                    <p:anim calcmode="lin" valueType="num">
                                      <p:cBhvr additive="base">
                                        <p:cTn id="8" dur="500" fill="hold"/>
                                        <p:tgtEl>
                                          <p:spTgt spid="35430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3" presetClass="entr" presetSubtype="528" fill="hold" nodeType="afterEffect">
                                  <p:stCondLst>
                                    <p:cond delay="1000"/>
                                  </p:stCondLst>
                                  <p:childTnLst>
                                    <p:set>
                                      <p:cBhvr>
                                        <p:cTn id="11" dur="1" fill="hold">
                                          <p:stCondLst>
                                            <p:cond delay="0"/>
                                          </p:stCondLst>
                                        </p:cTn>
                                        <p:tgtEl>
                                          <p:spTgt spid="354307"/>
                                        </p:tgtEl>
                                        <p:attrNameLst>
                                          <p:attrName>style.visibility</p:attrName>
                                        </p:attrNameLst>
                                      </p:cBhvr>
                                      <p:to>
                                        <p:strVal val="visible"/>
                                      </p:to>
                                    </p:set>
                                    <p:anim calcmode="lin" valueType="num">
                                      <p:cBhvr>
                                        <p:cTn id="12" dur="500" fill="hold"/>
                                        <p:tgtEl>
                                          <p:spTgt spid="354307"/>
                                        </p:tgtEl>
                                        <p:attrNameLst>
                                          <p:attrName>ppt_w</p:attrName>
                                        </p:attrNameLst>
                                      </p:cBhvr>
                                      <p:tavLst>
                                        <p:tav tm="0">
                                          <p:val>
                                            <p:fltVal val="0"/>
                                          </p:val>
                                        </p:tav>
                                        <p:tav tm="100000">
                                          <p:val>
                                            <p:strVal val="#ppt_w"/>
                                          </p:val>
                                        </p:tav>
                                      </p:tavLst>
                                    </p:anim>
                                    <p:anim calcmode="lin" valueType="num">
                                      <p:cBhvr>
                                        <p:cTn id="13" dur="500" fill="hold"/>
                                        <p:tgtEl>
                                          <p:spTgt spid="354307"/>
                                        </p:tgtEl>
                                        <p:attrNameLst>
                                          <p:attrName>ppt_h</p:attrName>
                                        </p:attrNameLst>
                                      </p:cBhvr>
                                      <p:tavLst>
                                        <p:tav tm="0">
                                          <p:val>
                                            <p:fltVal val="0"/>
                                          </p:val>
                                        </p:tav>
                                        <p:tav tm="100000">
                                          <p:val>
                                            <p:strVal val="#ppt_h"/>
                                          </p:val>
                                        </p:tav>
                                      </p:tavLst>
                                    </p:anim>
                                    <p:anim calcmode="lin" valueType="num">
                                      <p:cBhvr>
                                        <p:cTn id="14" dur="500" fill="hold"/>
                                        <p:tgtEl>
                                          <p:spTgt spid="354307"/>
                                        </p:tgtEl>
                                        <p:attrNameLst>
                                          <p:attrName>ppt_x</p:attrName>
                                        </p:attrNameLst>
                                      </p:cBhvr>
                                      <p:tavLst>
                                        <p:tav tm="0">
                                          <p:val>
                                            <p:fltVal val="0.5"/>
                                          </p:val>
                                        </p:tav>
                                        <p:tav tm="100000">
                                          <p:val>
                                            <p:strVal val="#ppt_x"/>
                                          </p:val>
                                        </p:tav>
                                      </p:tavLst>
                                    </p:anim>
                                    <p:anim calcmode="lin" valueType="num">
                                      <p:cBhvr>
                                        <p:cTn id="15" dur="500" fill="hold"/>
                                        <p:tgtEl>
                                          <p:spTgt spid="354307"/>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2000"/>
                            </p:stCondLst>
                            <p:childTnLst>
                              <p:par>
                                <p:cTn id="17" presetID="2" presetClass="entr" presetSubtype="8" fill="hold" nodeType="afterEffect">
                                  <p:stCondLst>
                                    <p:cond delay="0"/>
                                  </p:stCondLst>
                                  <p:childTnLst>
                                    <p:set>
                                      <p:cBhvr>
                                        <p:cTn id="18" dur="1" fill="hold">
                                          <p:stCondLst>
                                            <p:cond delay="0"/>
                                          </p:stCondLst>
                                        </p:cTn>
                                        <p:tgtEl>
                                          <p:spTgt spid="354308"/>
                                        </p:tgtEl>
                                        <p:attrNameLst>
                                          <p:attrName>style.visibility</p:attrName>
                                        </p:attrNameLst>
                                      </p:cBhvr>
                                      <p:to>
                                        <p:strVal val="visible"/>
                                      </p:to>
                                    </p:set>
                                    <p:anim calcmode="lin" valueType="num">
                                      <p:cBhvr additive="base">
                                        <p:cTn id="19" dur="500" fill="hold"/>
                                        <p:tgtEl>
                                          <p:spTgt spid="354308"/>
                                        </p:tgtEl>
                                        <p:attrNameLst>
                                          <p:attrName>ppt_x</p:attrName>
                                        </p:attrNameLst>
                                      </p:cBhvr>
                                      <p:tavLst>
                                        <p:tav tm="0">
                                          <p:val>
                                            <p:strVal val="0-#ppt_w/2"/>
                                          </p:val>
                                        </p:tav>
                                        <p:tav tm="100000">
                                          <p:val>
                                            <p:strVal val="#ppt_x"/>
                                          </p:val>
                                        </p:tav>
                                      </p:tavLst>
                                    </p:anim>
                                    <p:anim calcmode="lin" valueType="num">
                                      <p:cBhvr additive="base">
                                        <p:cTn id="20" dur="500" fill="hold"/>
                                        <p:tgtEl>
                                          <p:spTgt spid="3543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a:extLst>
              <a:ext uri="{FF2B5EF4-FFF2-40B4-BE49-F238E27FC236}">
                <a16:creationId xmlns:a16="http://schemas.microsoft.com/office/drawing/2014/main" xmlns="" id="{26B43464-3D89-4D09-9D2F-04F2BE3B5524}"/>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1524000" y="1"/>
            <a:ext cx="9144000" cy="686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35265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7378" name="Object 2">
            <a:extLst>
              <a:ext uri="{FF2B5EF4-FFF2-40B4-BE49-F238E27FC236}">
                <a16:creationId xmlns:a16="http://schemas.microsoft.com/office/drawing/2014/main" xmlns="" id="{29D1D8E5-03E4-4EE1-9D0F-292E428244AD}"/>
              </a:ext>
            </a:extLst>
          </p:cNvPr>
          <p:cNvGraphicFramePr>
            <a:graphicFrameLocks noChangeAspect="1"/>
          </p:cNvGraphicFramePr>
          <p:nvPr/>
        </p:nvGraphicFramePr>
        <p:xfrm>
          <a:off x="1524000" y="0"/>
          <a:ext cx="9144000" cy="6858000"/>
        </p:xfrm>
        <a:graphic>
          <a:graphicData uri="http://schemas.openxmlformats.org/presentationml/2006/ole">
            <mc:AlternateContent xmlns:mc="http://schemas.openxmlformats.org/markup-compatibility/2006">
              <mc:Choice xmlns:v="urn:schemas-microsoft-com:vml" Requires="v">
                <p:oleObj spid="_x0000_s2050" name="Image" r:id="rId3" imgW="13003175" imgH="9726984" progId="">
                  <p:embed/>
                </p:oleObj>
              </mc:Choice>
              <mc:Fallback>
                <p:oleObj name="Image" r:id="rId3" imgW="13003175" imgH="972698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653132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7378"/>
                                        </p:tgtEl>
                                        <p:attrNameLst>
                                          <p:attrName>style.visibility</p:attrName>
                                        </p:attrNameLst>
                                      </p:cBhvr>
                                      <p:to>
                                        <p:strVal val="visible"/>
                                      </p:to>
                                    </p:set>
                                    <p:animEffect transition="in" filter="dissolve">
                                      <p:cBhvr>
                                        <p:cTn id="7" dur="500"/>
                                        <p:tgtEl>
                                          <p:spTgt spid="357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2">
            <a:extLst>
              <a:ext uri="{FF2B5EF4-FFF2-40B4-BE49-F238E27FC236}">
                <a16:creationId xmlns:a16="http://schemas.microsoft.com/office/drawing/2014/main" xmlns="" id="{0089C406-3F54-4047-8450-32C9E7400D1C}"/>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774826" y="127001"/>
            <a:ext cx="8893175" cy="6397625"/>
          </a:xfrm>
        </p:spPr>
      </p:pic>
    </p:spTree>
    <p:extLst>
      <p:ext uri="{BB962C8B-B14F-4D97-AF65-F5344CB8AC3E}">
        <p14:creationId xmlns:p14="http://schemas.microsoft.com/office/powerpoint/2010/main" val="38761763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5570" name="Object 2">
            <a:extLst>
              <a:ext uri="{FF2B5EF4-FFF2-40B4-BE49-F238E27FC236}">
                <a16:creationId xmlns:a16="http://schemas.microsoft.com/office/drawing/2014/main" xmlns="" id="{61393ED1-82C6-44AA-8C11-C614FA7E5DAF}"/>
              </a:ext>
            </a:extLst>
          </p:cNvPr>
          <p:cNvGraphicFramePr>
            <a:graphicFrameLocks noGrp="1" noChangeAspect="1"/>
          </p:cNvGraphicFramePr>
          <p:nvPr>
            <p:ph sz="half" idx="1"/>
          </p:nvPr>
        </p:nvGraphicFramePr>
        <p:xfrm>
          <a:off x="2816226" y="3633788"/>
          <a:ext cx="2360613" cy="455612"/>
        </p:xfrm>
        <a:graphic>
          <a:graphicData uri="http://schemas.openxmlformats.org/presentationml/2006/ole">
            <mc:AlternateContent xmlns:mc="http://schemas.openxmlformats.org/markup-compatibility/2006">
              <mc:Choice xmlns:v="urn:schemas-microsoft-com:vml" Requires="v">
                <p:oleObj spid="_x0000_s3074" name="CorelDRAW" r:id="rId3" imgW="914400" imgH="914400" progId="">
                  <p:embed/>
                </p:oleObj>
              </mc:Choice>
              <mc:Fallback>
                <p:oleObj name="CorelDRAW" r:id="rId3" imgW="914400" imgH="914400"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226" y="3633788"/>
                        <a:ext cx="2360613"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65571" name="Text Box 3">
            <a:extLst>
              <a:ext uri="{FF2B5EF4-FFF2-40B4-BE49-F238E27FC236}">
                <a16:creationId xmlns:a16="http://schemas.microsoft.com/office/drawing/2014/main" xmlns="" id="{28CBD4CC-F32C-410C-9CED-8BC99D3DD0CB}"/>
              </a:ext>
            </a:extLst>
          </p:cNvPr>
          <p:cNvSpPr txBox="1">
            <a:spLocks noChangeArrowheads="1"/>
          </p:cNvSpPr>
          <p:nvPr/>
        </p:nvSpPr>
        <p:spPr bwMode="auto">
          <a:xfrm>
            <a:off x="1703388" y="5445125"/>
            <a:ext cx="3168650" cy="869950"/>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zh-CN" altLang="en-US" sz="2400" b="1">
                <a:latin typeface="Tahoma" panose="020B0604030504040204" pitchFamily="34" charset="0"/>
                <a:ea typeface="宋体" panose="02010600030101010101" pitchFamily="2" charset="-122"/>
              </a:rPr>
              <a:t>千岛湖别墅</a:t>
            </a:r>
          </a:p>
          <a:p>
            <a:pPr eaLnBrk="1" hangingPunct="1">
              <a:spcBef>
                <a:spcPct val="50000"/>
              </a:spcBef>
            </a:pPr>
            <a:r>
              <a:rPr kumimoji="1" lang="en-US" altLang="zh-CN" b="1">
                <a:ea typeface="宋体" panose="02010600030101010101" pitchFamily="2" charset="-122"/>
              </a:rPr>
              <a:t>Qiandao Villadom in China</a:t>
            </a:r>
          </a:p>
        </p:txBody>
      </p:sp>
      <p:graphicFrame>
        <p:nvGraphicFramePr>
          <p:cNvPr id="365572" name="Object 4">
            <a:extLst>
              <a:ext uri="{FF2B5EF4-FFF2-40B4-BE49-F238E27FC236}">
                <a16:creationId xmlns:a16="http://schemas.microsoft.com/office/drawing/2014/main" xmlns="" id="{E4B9AF54-FDC1-48E1-A8EF-AD357C51D534}"/>
              </a:ext>
            </a:extLst>
          </p:cNvPr>
          <p:cNvGraphicFramePr>
            <a:graphicFrameLocks noGrp="1" noChangeAspect="1"/>
          </p:cNvGraphicFramePr>
          <p:nvPr>
            <p:ph type="title"/>
          </p:nvPr>
        </p:nvGraphicFramePr>
        <p:xfrm>
          <a:off x="8437564" y="908050"/>
          <a:ext cx="2230437" cy="414338"/>
        </p:xfrm>
        <a:graphic>
          <a:graphicData uri="http://schemas.openxmlformats.org/presentationml/2006/ole">
            <mc:AlternateContent xmlns:mc="http://schemas.openxmlformats.org/markup-compatibility/2006">
              <mc:Choice xmlns:v="urn:schemas-microsoft-com:vml" Requires="v">
                <p:oleObj spid="_x0000_s3075" name="CorelDRAW" r:id="rId5" imgW="914400" imgH="914400" progId="">
                  <p:embed/>
                </p:oleObj>
              </mc:Choice>
              <mc:Fallback>
                <p:oleObj name="CorelDRAW" r:id="rId5" imgW="914400" imgH="914400" progId="">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7564" y="908050"/>
                        <a:ext cx="2230437"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65573" name="Picture 5">
            <a:extLst>
              <a:ext uri="{FF2B5EF4-FFF2-40B4-BE49-F238E27FC236}">
                <a16:creationId xmlns:a16="http://schemas.microsoft.com/office/drawing/2014/main" xmlns="" id="{D50CDE6C-0C8B-49E5-9847-D74DC893F6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65574" name="Text Box 6">
            <a:extLst>
              <a:ext uri="{FF2B5EF4-FFF2-40B4-BE49-F238E27FC236}">
                <a16:creationId xmlns:a16="http://schemas.microsoft.com/office/drawing/2014/main" xmlns="" id="{96FAD94D-EA06-4B48-8BAC-061588EBE674}"/>
              </a:ext>
            </a:extLst>
          </p:cNvPr>
          <p:cNvSpPr txBox="1">
            <a:spLocks noChangeArrowheads="1"/>
          </p:cNvSpPr>
          <p:nvPr/>
        </p:nvSpPr>
        <p:spPr bwMode="auto">
          <a:xfrm>
            <a:off x="7499350" y="5805488"/>
            <a:ext cx="3168650" cy="366712"/>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kumimoji="1" lang="en-US" altLang="zh-CN" b="1">
                <a:ea typeface="宋体" panose="02010600030101010101" pitchFamily="2" charset="-122"/>
              </a:rPr>
              <a:t>Qiandao Villadom in China</a:t>
            </a:r>
          </a:p>
        </p:txBody>
      </p:sp>
    </p:spTree>
    <p:extLst>
      <p:ext uri="{BB962C8B-B14F-4D97-AF65-F5344CB8AC3E}">
        <p14:creationId xmlns:p14="http://schemas.microsoft.com/office/powerpoint/2010/main" val="1432341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365570"/>
                                        </p:tgtEl>
                                        <p:attrNameLst>
                                          <p:attrName>style.visibility</p:attrName>
                                        </p:attrNameLst>
                                      </p:cBhvr>
                                      <p:to>
                                        <p:strVal val="visible"/>
                                      </p:to>
                                    </p:set>
                                    <p:anim calcmode="lin" valueType="num">
                                      <p:cBhvr additive="base">
                                        <p:cTn id="7" dur="500" fill="hold"/>
                                        <p:tgtEl>
                                          <p:spTgt spid="365570"/>
                                        </p:tgtEl>
                                        <p:attrNameLst>
                                          <p:attrName>ppt_x</p:attrName>
                                        </p:attrNameLst>
                                      </p:cBhvr>
                                      <p:tavLst>
                                        <p:tav tm="0">
                                          <p:val>
                                            <p:strVal val="1+#ppt_w/2"/>
                                          </p:val>
                                        </p:tav>
                                        <p:tav tm="100000">
                                          <p:val>
                                            <p:strVal val="#ppt_x"/>
                                          </p:val>
                                        </p:tav>
                                      </p:tavLst>
                                    </p:anim>
                                    <p:anim calcmode="lin" valueType="num">
                                      <p:cBhvr additive="base">
                                        <p:cTn id="8" dur="500" fill="hold"/>
                                        <p:tgtEl>
                                          <p:spTgt spid="36557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365572"/>
                                        </p:tgtEl>
                                        <p:attrNameLst>
                                          <p:attrName>style.visibility</p:attrName>
                                        </p:attrNameLst>
                                      </p:cBhvr>
                                      <p:to>
                                        <p:strVal val="visible"/>
                                      </p:to>
                                    </p:set>
                                    <p:anim calcmode="lin" valueType="num">
                                      <p:cBhvr additive="base">
                                        <p:cTn id="12" dur="500" fill="hold"/>
                                        <p:tgtEl>
                                          <p:spTgt spid="365572"/>
                                        </p:tgtEl>
                                        <p:attrNameLst>
                                          <p:attrName>ppt_x</p:attrName>
                                        </p:attrNameLst>
                                      </p:cBhvr>
                                      <p:tavLst>
                                        <p:tav tm="0">
                                          <p:val>
                                            <p:strVal val="1+#ppt_w/2"/>
                                          </p:val>
                                        </p:tav>
                                        <p:tav tm="100000">
                                          <p:val>
                                            <p:strVal val="#ppt_x"/>
                                          </p:val>
                                        </p:tav>
                                      </p:tavLst>
                                    </p:anim>
                                    <p:anim calcmode="lin" valueType="num">
                                      <p:cBhvr additive="base">
                                        <p:cTn id="13" dur="500" fill="hold"/>
                                        <p:tgtEl>
                                          <p:spTgt spid="3655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AEE1D7-86C3-4EAD-987C-34C60F68C60B}"/>
              </a:ext>
            </a:extLst>
          </p:cNvPr>
          <p:cNvSpPr>
            <a:spLocks noGrp="1"/>
          </p:cNvSpPr>
          <p:nvPr>
            <p:ph type="title"/>
          </p:nvPr>
        </p:nvSpPr>
        <p:spPr>
          <a:xfrm>
            <a:off x="838200" y="87984"/>
            <a:ext cx="10515600" cy="607091"/>
          </a:xfrm>
        </p:spPr>
        <p:txBody>
          <a:bodyPr>
            <a:normAutofit fontScale="90000"/>
          </a:bodyPr>
          <a:lstStyle/>
          <a:p>
            <a:pPr algn="ctr"/>
            <a:r>
              <a:rPr lang="en-IN" dirty="0"/>
              <a:t>SOIL CONSERVATION WITH BAMBOO</a:t>
            </a:r>
          </a:p>
        </p:txBody>
      </p:sp>
      <p:sp>
        <p:nvSpPr>
          <p:cNvPr id="9" name="AutoShape 10" descr="The Miracle of Bamboo | Forest Stewardship Council">
            <a:extLst>
              <a:ext uri="{FF2B5EF4-FFF2-40B4-BE49-F238E27FC236}">
                <a16:creationId xmlns:a16="http://schemas.microsoft.com/office/drawing/2014/main" xmlns="" id="{18A0462A-3BE9-41B3-94C5-1F7D19A3CB20}"/>
              </a:ext>
            </a:extLst>
          </p:cNvPr>
          <p:cNvSpPr>
            <a:spLocks noChangeAspect="1" noChangeArrowheads="1"/>
          </p:cNvSpPr>
          <p:nvPr/>
        </p:nvSpPr>
        <p:spPr bwMode="auto">
          <a:xfrm>
            <a:off x="5943599" y="3276599"/>
            <a:ext cx="2382253" cy="2382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 name="AutoShape 12" descr="The Miracle of Bamboo | Forest Stewardship Council">
            <a:extLst>
              <a:ext uri="{FF2B5EF4-FFF2-40B4-BE49-F238E27FC236}">
                <a16:creationId xmlns:a16="http://schemas.microsoft.com/office/drawing/2014/main" xmlns="" id="{BB7A7047-1C5A-4FD6-A489-CCF5D7F64D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10254" name="Picture 14" descr="National Bamboo Mission Sponsored Research &amp; Development Project ...">
            <a:extLst>
              <a:ext uri="{FF2B5EF4-FFF2-40B4-BE49-F238E27FC236}">
                <a16:creationId xmlns:a16="http://schemas.microsoft.com/office/drawing/2014/main" xmlns="" id="{ADE21F0C-6FF9-4314-AA93-E540340EAF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008" y="695075"/>
            <a:ext cx="10013984" cy="610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176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ump bamboo rhizome">
            <a:extLst>
              <a:ext uri="{FF2B5EF4-FFF2-40B4-BE49-F238E27FC236}">
                <a16:creationId xmlns:a16="http://schemas.microsoft.com/office/drawing/2014/main" xmlns="" id="{E6250A33-140C-4ADB-BDFC-23BF772CEA6C}"/>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095625" y="0"/>
            <a:ext cx="9029700" cy="6772275"/>
          </a:xfrm>
          <a:prstGeom prst="rect">
            <a:avLst/>
          </a:prstGeom>
          <a:noFill/>
          <a:ln>
            <a:noFill/>
          </a:ln>
        </p:spPr>
      </p:pic>
      <p:pic>
        <p:nvPicPr>
          <p:cNvPr id="5" name="内容占位符 3" descr="pachymorph-rhizome.jpg">
            <a:extLst>
              <a:ext uri="{FF2B5EF4-FFF2-40B4-BE49-F238E27FC236}">
                <a16:creationId xmlns:a16="http://schemas.microsoft.com/office/drawing/2014/main" xmlns="" id="{87C98F08-8980-473C-A847-0ADA24B211DD}"/>
              </a:ext>
            </a:extLst>
          </p:cNvPr>
          <p:cNvPicPr>
            <a:picLocks noChangeAspect="1"/>
          </p:cNvPicPr>
          <p:nvPr/>
        </p:nvPicPr>
        <p:blipFill>
          <a:blip r:embed="rId3" cstate="print"/>
          <a:stretch>
            <a:fillRect/>
          </a:stretch>
        </p:blipFill>
        <p:spPr>
          <a:xfrm>
            <a:off x="66675" y="9524"/>
            <a:ext cx="5334001" cy="4000501"/>
          </a:xfrm>
          <a:prstGeom prst="rect">
            <a:avLst/>
          </a:prstGeom>
        </p:spPr>
      </p:pic>
      <p:pic>
        <p:nvPicPr>
          <p:cNvPr id="8" name="Picture 3">
            <a:extLst>
              <a:ext uri="{FF2B5EF4-FFF2-40B4-BE49-F238E27FC236}">
                <a16:creationId xmlns:a16="http://schemas.microsoft.com/office/drawing/2014/main" xmlns="" id="{ADA90F5B-A969-4AC3-8394-D757556927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5" y="3908630"/>
            <a:ext cx="5334001" cy="2787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8271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xmlns="" id="{AD07CDF3-116C-4A22-A91F-6EB956B3A20D}"/>
              </a:ext>
            </a:extLst>
          </p:cNvPr>
          <p:cNvSpPr>
            <a:spLocks noGrp="1" noChangeArrowheads="1"/>
          </p:cNvSpPr>
          <p:nvPr>
            <p:ph type="title"/>
          </p:nvPr>
        </p:nvSpPr>
        <p:spPr/>
        <p:txBody>
          <a:bodyPr/>
          <a:lstStyle/>
          <a:p>
            <a:r>
              <a:rPr lang="en-US" altLang="en-US" sz="6000" dirty="0">
                <a:latin typeface="KrutiPad 016" pitchFamily="2" charset="0"/>
              </a:rPr>
              <a:t>Bamboo in Textiles</a:t>
            </a:r>
          </a:p>
        </p:txBody>
      </p:sp>
      <p:pic>
        <p:nvPicPr>
          <p:cNvPr id="305156" name="Picture 4">
            <a:extLst>
              <a:ext uri="{FF2B5EF4-FFF2-40B4-BE49-F238E27FC236}">
                <a16:creationId xmlns:a16="http://schemas.microsoft.com/office/drawing/2014/main" xmlns="" id="{9D1D1338-726E-4010-8373-F3F4F42CCF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7260" y="1690688"/>
            <a:ext cx="5162249" cy="3871686"/>
          </a:xfrm>
          <a:prstGeom prst="rect">
            <a:avLst/>
          </a:prstGeom>
          <a:noFill/>
          <a:extLst>
            <a:ext uri="{909E8E84-426E-40DD-AFC4-6F175D3DCCD1}">
              <a14:hiddenFill xmlns:a14="http://schemas.microsoft.com/office/drawing/2010/main">
                <a:solidFill>
                  <a:srgbClr val="FFFFFF"/>
                </a:solidFill>
              </a14:hiddenFill>
            </a:ext>
          </a:extLst>
        </p:spPr>
      </p:pic>
      <p:pic>
        <p:nvPicPr>
          <p:cNvPr id="305157" name="Picture 5">
            <a:extLst>
              <a:ext uri="{FF2B5EF4-FFF2-40B4-BE49-F238E27FC236}">
                <a16:creationId xmlns:a16="http://schemas.microsoft.com/office/drawing/2014/main" xmlns="" id="{C91E992F-14BC-40A7-BFD9-F894CEBDB7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9751" y="1686361"/>
            <a:ext cx="5162249" cy="3876013"/>
          </a:xfrm>
          <a:prstGeom prst="rect">
            <a:avLst/>
          </a:prstGeom>
          <a:noFill/>
          <a:extLst>
            <a:ext uri="{909E8E84-426E-40DD-AFC4-6F175D3DCCD1}">
              <a14:hiddenFill xmlns:a14="http://schemas.microsoft.com/office/drawing/2010/main">
                <a:solidFill>
                  <a:srgbClr val="FFFFFF"/>
                </a:solidFill>
              </a14:hiddenFill>
            </a:ext>
          </a:extLst>
        </p:spPr>
      </p:pic>
      <p:pic>
        <p:nvPicPr>
          <p:cNvPr id="305158" name="Picture 6">
            <a:extLst>
              <a:ext uri="{FF2B5EF4-FFF2-40B4-BE49-F238E27FC236}">
                <a16:creationId xmlns:a16="http://schemas.microsoft.com/office/drawing/2014/main" xmlns="" id="{3F055036-66A1-4533-903E-29FE947F6A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90688"/>
            <a:ext cx="2925763" cy="387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3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09600"/>
          </a:xfrm>
          <a:solidFill>
            <a:srgbClr val="FFFF00"/>
          </a:solidFill>
        </p:spPr>
        <p:txBody>
          <a:bodyPr>
            <a:normAutofit fontScale="90000"/>
          </a:bodyPr>
          <a:lstStyle/>
          <a:p>
            <a:r>
              <a:rPr lang="en-US" dirty="0">
                <a:solidFill>
                  <a:srgbClr val="FF0000"/>
                </a:solidFill>
              </a:rPr>
              <a:t>Sources Of Employment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6904723"/>
              </p:ext>
            </p:extLst>
          </p:nvPr>
        </p:nvGraphicFramePr>
        <p:xfrm>
          <a:off x="1524000" y="7620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293D5AA0-01F1-48CC-946E-ADF3F0312400}"/>
              </a:ext>
            </a:extLst>
          </p:cNvPr>
          <p:cNvSpPr>
            <a:spLocks noGrp="1" noChangeArrowheads="1"/>
          </p:cNvSpPr>
          <p:nvPr>
            <p:ph type="body" idx="1"/>
          </p:nvPr>
        </p:nvSpPr>
        <p:spPr/>
        <p:txBody>
          <a:bodyPr/>
          <a:lstStyle/>
          <a:p>
            <a:endParaRPr lang="en-US" altLang="en-US"/>
          </a:p>
        </p:txBody>
      </p:sp>
      <p:pic>
        <p:nvPicPr>
          <p:cNvPr id="55300" name="Picture 4">
            <a:extLst>
              <a:ext uri="{FF2B5EF4-FFF2-40B4-BE49-F238E27FC236}">
                <a16:creationId xmlns:a16="http://schemas.microsoft.com/office/drawing/2014/main" xmlns="" id="{FEB33ED6-3EF0-4B47-AEB7-3F563DCE7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3" y="1825625"/>
            <a:ext cx="4895850" cy="4895850"/>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a:extLst>
              <a:ext uri="{FF2B5EF4-FFF2-40B4-BE49-F238E27FC236}">
                <a16:creationId xmlns:a16="http://schemas.microsoft.com/office/drawing/2014/main" xmlns="" id="{84D7A476-12E8-47D9-B113-E2A988D7B2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24" y="176211"/>
            <a:ext cx="3533725" cy="5979303"/>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a:extLst>
              <a:ext uri="{FF2B5EF4-FFF2-40B4-BE49-F238E27FC236}">
                <a16:creationId xmlns:a16="http://schemas.microsoft.com/office/drawing/2014/main" xmlns="" id="{D93AB5AF-0325-49A2-B28A-29A19EE70DCA}"/>
              </a:ext>
            </a:extLst>
          </p:cNvPr>
          <p:cNvPicPr>
            <a:picLocks noGrp="1" noChangeAspect="1" noChangeArrowheads="1"/>
          </p:cNvPicPr>
          <p:nvPr>
            <p:ph type="title"/>
          </p:nvPr>
        </p:nvPicPr>
        <p:blipFill>
          <a:blip r:embed="rId5" cstate="print">
            <a:extLst>
              <a:ext uri="{28A0092B-C50C-407E-A947-70E740481C1C}">
                <a14:useLocalDpi xmlns:a14="http://schemas.microsoft.com/office/drawing/2010/main" val="0"/>
              </a:ext>
            </a:extLst>
          </a:blip>
          <a:srcRect/>
          <a:stretch>
            <a:fillRect/>
          </a:stretch>
        </p:blipFill>
        <p:spPr>
          <a:xfrm>
            <a:off x="7457653" y="0"/>
            <a:ext cx="4734347" cy="3148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65832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xmlns="" id="{ED228C3A-52C8-4D5A-98C6-30F0E7B5D6ED}"/>
              </a:ext>
            </a:extLst>
          </p:cNvPr>
          <p:cNvSpPr>
            <a:spLocks noGrp="1" noChangeArrowheads="1"/>
          </p:cNvSpPr>
          <p:nvPr>
            <p:ph type="title"/>
          </p:nvPr>
        </p:nvSpPr>
        <p:spPr/>
        <p:txBody>
          <a:bodyPr/>
          <a:lstStyle/>
          <a:p>
            <a:endParaRPr lang="en-US" altLang="en-US"/>
          </a:p>
        </p:txBody>
      </p:sp>
      <p:sp>
        <p:nvSpPr>
          <p:cNvPr id="57347" name="Rectangle 3">
            <a:extLst>
              <a:ext uri="{FF2B5EF4-FFF2-40B4-BE49-F238E27FC236}">
                <a16:creationId xmlns:a16="http://schemas.microsoft.com/office/drawing/2014/main" xmlns="" id="{503AC47B-333C-410E-8EEC-D321277A0511}"/>
              </a:ext>
            </a:extLst>
          </p:cNvPr>
          <p:cNvSpPr>
            <a:spLocks noGrp="1" noChangeArrowheads="1"/>
          </p:cNvSpPr>
          <p:nvPr>
            <p:ph type="body" idx="1"/>
          </p:nvPr>
        </p:nvSpPr>
        <p:spPr/>
        <p:txBody>
          <a:bodyPr/>
          <a:lstStyle/>
          <a:p>
            <a:endParaRPr lang="en-US" altLang="en-US" dirty="0"/>
          </a:p>
        </p:txBody>
      </p:sp>
      <p:pic>
        <p:nvPicPr>
          <p:cNvPr id="57348" name="Picture 4">
            <a:extLst>
              <a:ext uri="{FF2B5EF4-FFF2-40B4-BE49-F238E27FC236}">
                <a16:creationId xmlns:a16="http://schemas.microsoft.com/office/drawing/2014/main" xmlns="" id="{A386BBBD-FE3A-4B82-AD52-E4174FC973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3538" y="0"/>
            <a:ext cx="2684462" cy="4038600"/>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a:extLst>
              <a:ext uri="{FF2B5EF4-FFF2-40B4-BE49-F238E27FC236}">
                <a16:creationId xmlns:a16="http://schemas.microsoft.com/office/drawing/2014/main" xmlns="" id="{7D0371C0-A318-4C02-B99D-C4B36B82D4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5458" y="-282060"/>
            <a:ext cx="4257680" cy="2937906"/>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7">
            <a:extLst>
              <a:ext uri="{FF2B5EF4-FFF2-40B4-BE49-F238E27FC236}">
                <a16:creationId xmlns:a16="http://schemas.microsoft.com/office/drawing/2014/main" xmlns="" id="{42B78BEA-CECF-4603-BB2E-6E9B802A12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63" y="13727"/>
            <a:ext cx="3450963" cy="3915893"/>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a:extLst>
              <a:ext uri="{FF2B5EF4-FFF2-40B4-BE49-F238E27FC236}">
                <a16:creationId xmlns:a16="http://schemas.microsoft.com/office/drawing/2014/main" xmlns="" id="{49DFA26B-593A-4689-B437-284294D517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1" y="1143000"/>
            <a:ext cx="2910120" cy="3346448"/>
          </a:xfrm>
          <a:prstGeom prst="rect">
            <a:avLst/>
          </a:prstGeom>
          <a:noFill/>
          <a:extLst>
            <a:ext uri="{909E8E84-426E-40DD-AFC4-6F175D3DCCD1}">
              <a14:hiddenFill xmlns:a14="http://schemas.microsoft.com/office/drawing/2010/main">
                <a:solidFill>
                  <a:srgbClr val="FFFFFF"/>
                </a:solidFill>
              </a14:hiddenFill>
            </a:ext>
          </a:extLst>
        </p:spPr>
      </p:pic>
      <p:pic>
        <p:nvPicPr>
          <p:cNvPr id="57352" name="Picture 8">
            <a:extLst>
              <a:ext uri="{FF2B5EF4-FFF2-40B4-BE49-F238E27FC236}">
                <a16:creationId xmlns:a16="http://schemas.microsoft.com/office/drawing/2014/main" xmlns="" id="{39E1ACCC-A53F-450D-A922-1C58A0330B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1050" y="2775988"/>
            <a:ext cx="3811588" cy="4039707"/>
          </a:xfrm>
          <a:prstGeom prst="rect">
            <a:avLst/>
          </a:prstGeom>
          <a:noFill/>
          <a:extLst>
            <a:ext uri="{909E8E84-426E-40DD-AFC4-6F175D3DCCD1}">
              <a14:hiddenFill xmlns:a14="http://schemas.microsoft.com/office/drawing/2010/main">
                <a:solidFill>
                  <a:srgbClr val="FFFFFF"/>
                </a:solidFill>
              </a14:hiddenFill>
            </a:ext>
          </a:extLst>
        </p:spPr>
      </p:pic>
      <p:pic>
        <p:nvPicPr>
          <p:cNvPr id="57353" name="Picture 9">
            <a:extLst>
              <a:ext uri="{FF2B5EF4-FFF2-40B4-BE49-F238E27FC236}">
                <a16:creationId xmlns:a16="http://schemas.microsoft.com/office/drawing/2014/main" xmlns="" id="{8F78D7CB-D3CB-41EE-9621-E4A953C2D5D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55349" y="3929620"/>
            <a:ext cx="4013533" cy="2937906"/>
          </a:xfrm>
          <a:prstGeom prst="rect">
            <a:avLst/>
          </a:prstGeom>
          <a:noFill/>
          <a:extLst>
            <a:ext uri="{909E8E84-426E-40DD-AFC4-6F175D3DCCD1}">
              <a14:hiddenFill xmlns:a14="http://schemas.microsoft.com/office/drawing/2010/main">
                <a:solidFill>
                  <a:srgbClr val="FFFFFF"/>
                </a:solidFill>
              </a14:hiddenFill>
            </a:ext>
          </a:extLst>
        </p:spPr>
      </p:pic>
      <p:pic>
        <p:nvPicPr>
          <p:cNvPr id="57354" name="Picture 10">
            <a:extLst>
              <a:ext uri="{FF2B5EF4-FFF2-40B4-BE49-F238E27FC236}">
                <a16:creationId xmlns:a16="http://schemas.microsoft.com/office/drawing/2014/main" xmlns="" id="{6DC106B0-FF67-4A28-A697-F6E239A0B82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 y="3920095"/>
            <a:ext cx="2825293" cy="292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5696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61433-A3C7-461D-9BC3-B8ED4529A19B}"/>
              </a:ext>
            </a:extLst>
          </p:cNvPr>
          <p:cNvSpPr>
            <a:spLocks noGrp="1"/>
          </p:cNvSpPr>
          <p:nvPr>
            <p:ph type="title"/>
          </p:nvPr>
        </p:nvSpPr>
        <p:spPr>
          <a:xfrm>
            <a:off x="182880" y="365126"/>
            <a:ext cx="11858324" cy="616652"/>
          </a:xfrm>
        </p:spPr>
        <p:txBody>
          <a:bodyPr>
            <a:noAutofit/>
          </a:bodyPr>
          <a:lstStyle/>
          <a:p>
            <a:r>
              <a:rPr lang="en-IN" sz="3200" dirty="0"/>
              <a:t>Bamboo Tissue Paper &amp; Disposable trays / takeaway Food Trays</a:t>
            </a:r>
          </a:p>
        </p:txBody>
      </p:sp>
      <p:pic>
        <p:nvPicPr>
          <p:cNvPr id="16386" name="Picture 2" descr="Amazon.com: Caboo Tree Free Bamboo Toilet Paper with Septic Safe ...">
            <a:extLst>
              <a:ext uri="{FF2B5EF4-FFF2-40B4-BE49-F238E27FC236}">
                <a16:creationId xmlns:a16="http://schemas.microsoft.com/office/drawing/2014/main" xmlns="" id="{A071730E-4B55-4AD4-A5E0-8F709B82674B}"/>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8079" y="1545148"/>
            <a:ext cx="4730524" cy="473052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isposable Bamboo Take-away Food Trays With Lid - Buy Take ...">
            <a:extLst>
              <a:ext uri="{FF2B5EF4-FFF2-40B4-BE49-F238E27FC236}">
                <a16:creationId xmlns:a16="http://schemas.microsoft.com/office/drawing/2014/main" xmlns="" id="{158AACC3-3E2E-4589-B51E-581A93892DF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374781" y="2247474"/>
            <a:ext cx="4028198" cy="402819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Biodegradable Disposable Bamboo Fiber Lunch Tray - Buy Lunch ...">
            <a:extLst>
              <a:ext uri="{FF2B5EF4-FFF2-40B4-BE49-F238E27FC236}">
                <a16:creationId xmlns:a16="http://schemas.microsoft.com/office/drawing/2014/main" xmlns="" id="{D05F4C82-99B9-411B-B73D-914C1839C6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1044" y="2459138"/>
            <a:ext cx="4033737" cy="403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307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amboo Garden Japan | nimish0900">
            <a:extLst>
              <a:ext uri="{FF2B5EF4-FFF2-40B4-BE49-F238E27FC236}">
                <a16:creationId xmlns:a16="http://schemas.microsoft.com/office/drawing/2014/main" xmlns="" id="{057861E4-62F7-4B86-B86B-BD9C50F88FD4}"/>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 y="-2205991"/>
            <a:ext cx="12085320" cy="90639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75C389B0-13F0-4717-A7EC-518A829F0A1D}"/>
              </a:ext>
            </a:extLst>
          </p:cNvPr>
          <p:cNvSpPr>
            <a:spLocks noGrp="1"/>
          </p:cNvSpPr>
          <p:nvPr>
            <p:ph type="title"/>
          </p:nvPr>
        </p:nvSpPr>
        <p:spPr>
          <a:xfrm>
            <a:off x="742950" y="146051"/>
            <a:ext cx="10515600" cy="692150"/>
          </a:xfrm>
        </p:spPr>
        <p:txBody>
          <a:bodyPr>
            <a:normAutofit fontScale="90000"/>
          </a:bodyPr>
          <a:lstStyle/>
          <a:p>
            <a:r>
              <a:rPr lang="en-IN" b="1" dirty="0">
                <a:solidFill>
                  <a:schemeClr val="bg1"/>
                </a:solidFill>
              </a:rPr>
              <a:t>Bamboo Medical Tourism</a:t>
            </a:r>
          </a:p>
        </p:txBody>
      </p:sp>
    </p:spTree>
    <p:extLst>
      <p:ext uri="{BB962C8B-B14F-4D97-AF65-F5344CB8AC3E}">
        <p14:creationId xmlns:p14="http://schemas.microsoft.com/office/powerpoint/2010/main" val="25405674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5C35E9-762F-4B31-9053-A73546E20FC7}"/>
              </a:ext>
            </a:extLst>
          </p:cNvPr>
          <p:cNvSpPr>
            <a:spLocks noGrp="1"/>
          </p:cNvSpPr>
          <p:nvPr>
            <p:ph type="title"/>
          </p:nvPr>
        </p:nvSpPr>
        <p:spPr>
          <a:xfrm>
            <a:off x="-54651" y="-8020"/>
            <a:ext cx="8463687" cy="1379620"/>
          </a:xfrm>
        </p:spPr>
        <p:txBody>
          <a:bodyPr>
            <a:normAutofit/>
          </a:bodyPr>
          <a:lstStyle/>
          <a:p>
            <a:r>
              <a:rPr lang="en-IN" dirty="0"/>
              <a:t>BAMBOO &amp; LIVELIHOOD</a:t>
            </a:r>
            <a:br>
              <a:rPr lang="en-IN" dirty="0"/>
            </a:br>
            <a:r>
              <a:rPr lang="en-IN" sz="2700" dirty="0"/>
              <a:t>A Case Study of UBFDB, Dehradun</a:t>
            </a:r>
            <a:endParaRPr lang="en-IN" dirty="0"/>
          </a:p>
        </p:txBody>
      </p:sp>
      <p:grpSp>
        <p:nvGrpSpPr>
          <p:cNvPr id="4" name="Group 3">
            <a:extLst>
              <a:ext uri="{FF2B5EF4-FFF2-40B4-BE49-F238E27FC236}">
                <a16:creationId xmlns:a16="http://schemas.microsoft.com/office/drawing/2014/main" xmlns="" id="{2579FE2B-B884-4C15-8C62-84C3ACE90866}"/>
              </a:ext>
            </a:extLst>
          </p:cNvPr>
          <p:cNvGrpSpPr/>
          <p:nvPr/>
        </p:nvGrpSpPr>
        <p:grpSpPr>
          <a:xfrm>
            <a:off x="838200" y="83343"/>
            <a:ext cx="10725352" cy="6691313"/>
            <a:chOff x="0" y="0"/>
            <a:chExt cx="9067800" cy="6691313"/>
          </a:xfrm>
        </p:grpSpPr>
        <p:sp>
          <p:nvSpPr>
            <p:cNvPr id="5" name="Rectangle 8">
              <a:extLst>
                <a:ext uri="{FF2B5EF4-FFF2-40B4-BE49-F238E27FC236}">
                  <a16:creationId xmlns:a16="http://schemas.microsoft.com/office/drawing/2014/main" xmlns="" id="{F834537E-0C00-4619-8E32-9DF3435BCA26}"/>
                </a:ext>
              </a:extLst>
            </p:cNvPr>
            <p:cNvSpPr>
              <a:spLocks noChangeArrowheads="1"/>
            </p:cNvSpPr>
            <p:nvPr/>
          </p:nvSpPr>
          <p:spPr bwMode="auto">
            <a:xfrm>
              <a:off x="3124200" y="533400"/>
              <a:ext cx="50292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r>
                <a:rPr lang="en-US" altLang="en-US" sz="2000" b="1" i="1" dirty="0">
                  <a:latin typeface="Calibri" panose="020F0502020204030204" pitchFamily="34" charset="0"/>
                </a:rPr>
                <a:t>Resource development &amp; Ecological conservation:</a:t>
              </a:r>
              <a:r>
                <a:rPr lang="en-US" altLang="en-US" sz="2000" dirty="0">
                  <a:latin typeface="Calibri" panose="020F0502020204030204" pitchFamily="34" charset="0"/>
                </a:rPr>
                <a:t> </a:t>
              </a:r>
            </a:p>
            <a:p>
              <a:pPr algn="r" eaLnBrk="1" hangingPunct="1"/>
              <a:r>
                <a:rPr lang="en-US" altLang="en-US" sz="2000" b="1" dirty="0">
                  <a:solidFill>
                    <a:srgbClr val="006600"/>
                  </a:solidFill>
                  <a:latin typeface="Calibri" panose="020F0502020204030204" pitchFamily="34" charset="0"/>
                </a:rPr>
                <a:t>Plantation</a:t>
              </a:r>
            </a:p>
            <a:p>
              <a:pPr algn="r" eaLnBrk="1" hangingPunct="1"/>
              <a:r>
                <a:rPr lang="en-US" altLang="en-US" sz="2000" b="1" dirty="0">
                  <a:solidFill>
                    <a:srgbClr val="006600"/>
                  </a:solidFill>
                  <a:latin typeface="Calibri" panose="020F0502020204030204" pitchFamily="34" charset="0"/>
                </a:rPr>
                <a:t>Community Awareness Generation</a:t>
              </a:r>
            </a:p>
          </p:txBody>
        </p:sp>
        <p:sp>
          <p:nvSpPr>
            <p:cNvPr id="6" name="Rectangle 9">
              <a:extLst>
                <a:ext uri="{FF2B5EF4-FFF2-40B4-BE49-F238E27FC236}">
                  <a16:creationId xmlns:a16="http://schemas.microsoft.com/office/drawing/2014/main" xmlns="" id="{F968B8F9-264B-4038-B248-7B4A0C4E7136}"/>
                </a:ext>
              </a:extLst>
            </p:cNvPr>
            <p:cNvSpPr>
              <a:spLocks noChangeArrowheads="1"/>
            </p:cNvSpPr>
            <p:nvPr/>
          </p:nvSpPr>
          <p:spPr bwMode="auto">
            <a:xfrm>
              <a:off x="533400" y="2605088"/>
              <a:ext cx="45720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r" eaLnBrk="1" hangingPunct="1"/>
              <a:r>
                <a:rPr lang="en-US" altLang="en-US" b="1" i="1" dirty="0">
                  <a:latin typeface="Calibri" panose="020F0502020204030204" pitchFamily="34" charset="0"/>
                </a:rPr>
                <a:t>Infrastructure development:</a:t>
              </a:r>
              <a:r>
                <a:rPr lang="en-US" altLang="en-US" dirty="0">
                  <a:latin typeface="Calibri" panose="020F0502020204030204" pitchFamily="34" charset="0"/>
                </a:rPr>
                <a:t> </a:t>
              </a:r>
            </a:p>
            <a:p>
              <a:pPr algn="r" eaLnBrk="1" hangingPunct="1"/>
              <a:r>
                <a:rPr lang="en-US" altLang="en-US" dirty="0">
                  <a:latin typeface="Calibri" panose="020F0502020204030204" pitchFamily="34" charset="0"/>
                </a:rPr>
                <a:t>	</a:t>
              </a:r>
              <a:r>
                <a:rPr lang="en-US" altLang="en-US" sz="2000" b="1" dirty="0">
                  <a:solidFill>
                    <a:srgbClr val="006600"/>
                  </a:solidFill>
                  <a:latin typeface="Calibri" panose="020F0502020204030204" pitchFamily="34" charset="0"/>
                </a:rPr>
                <a:t>Innovative product design, tools &amp; technology research;</a:t>
              </a:r>
            </a:p>
            <a:p>
              <a:pPr algn="r" eaLnBrk="1" hangingPunct="1"/>
              <a:r>
                <a:rPr lang="en-US" altLang="en-US" sz="2000" b="1" dirty="0">
                  <a:solidFill>
                    <a:srgbClr val="006600"/>
                  </a:solidFill>
                  <a:latin typeface="Calibri" panose="020F0502020204030204" pitchFamily="34" charset="0"/>
                </a:rPr>
                <a:t>	Bamboo housing</a:t>
              </a:r>
            </a:p>
          </p:txBody>
        </p:sp>
        <p:sp>
          <p:nvSpPr>
            <p:cNvPr id="7" name="Rectangle 10">
              <a:extLst>
                <a:ext uri="{FF2B5EF4-FFF2-40B4-BE49-F238E27FC236}">
                  <a16:creationId xmlns:a16="http://schemas.microsoft.com/office/drawing/2014/main" xmlns="" id="{0D0E396A-4809-413C-AEB8-ED30D2CB2E5F}"/>
                </a:ext>
              </a:extLst>
            </p:cNvPr>
            <p:cNvSpPr>
              <a:spLocks noChangeArrowheads="1"/>
            </p:cNvSpPr>
            <p:nvPr/>
          </p:nvSpPr>
          <p:spPr bwMode="auto">
            <a:xfrm>
              <a:off x="4114800" y="4357688"/>
              <a:ext cx="4572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b="1" i="1" dirty="0">
                  <a:latin typeface="Calibri" panose="020F0502020204030204" pitchFamily="34" charset="0"/>
                </a:rPr>
                <a:t>Rural enterprise development:</a:t>
              </a:r>
            </a:p>
            <a:p>
              <a:pPr eaLnBrk="1" hangingPunct="1"/>
              <a:r>
                <a:rPr lang="en-US" altLang="en-US" sz="2000" b="1" dirty="0">
                  <a:solidFill>
                    <a:srgbClr val="006600"/>
                  </a:solidFill>
                  <a:latin typeface="Calibri" panose="020F0502020204030204" pitchFamily="34" charset="0"/>
                </a:rPr>
                <a:t>Handicraft diversification</a:t>
              </a:r>
            </a:p>
            <a:p>
              <a:pPr eaLnBrk="1" hangingPunct="1"/>
              <a:r>
                <a:rPr lang="en-US" altLang="en-US" sz="2000" b="1" dirty="0">
                  <a:solidFill>
                    <a:srgbClr val="006600"/>
                  </a:solidFill>
                  <a:latin typeface="Calibri" panose="020F0502020204030204" pitchFamily="34" charset="0"/>
                </a:rPr>
                <a:t>Training for skill up-gradation</a:t>
              </a:r>
            </a:p>
            <a:p>
              <a:pPr eaLnBrk="1" hangingPunct="1"/>
              <a:r>
                <a:rPr lang="en-US" altLang="en-US" sz="2000" b="1" dirty="0">
                  <a:solidFill>
                    <a:srgbClr val="006600"/>
                  </a:solidFill>
                  <a:latin typeface="Calibri" panose="020F0502020204030204" pitchFamily="34" charset="0"/>
                </a:rPr>
                <a:t>Marketing and handholding for rural producers and small entrepreneurs</a:t>
              </a:r>
            </a:p>
          </p:txBody>
        </p:sp>
        <p:sp>
          <p:nvSpPr>
            <p:cNvPr id="8" name="Rectangle 11">
              <a:extLst>
                <a:ext uri="{FF2B5EF4-FFF2-40B4-BE49-F238E27FC236}">
                  <a16:creationId xmlns:a16="http://schemas.microsoft.com/office/drawing/2014/main" xmlns="" id="{A140BA2B-6E26-4B90-B406-7D0807F2F574}"/>
                </a:ext>
              </a:extLst>
            </p:cNvPr>
            <p:cNvSpPr>
              <a:spLocks noChangeArrowheads="1"/>
            </p:cNvSpPr>
            <p:nvPr/>
          </p:nvSpPr>
          <p:spPr bwMode="auto">
            <a:xfrm>
              <a:off x="6096000" y="2438400"/>
              <a:ext cx="2971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b="1" i="1" dirty="0">
                  <a:latin typeface="Calibri" panose="020F0502020204030204" pitchFamily="34" charset="0"/>
                </a:rPr>
                <a:t>Bamboo based Enterprise Development</a:t>
              </a:r>
            </a:p>
            <a:p>
              <a:pPr eaLnBrk="1" hangingPunct="1"/>
              <a:r>
                <a:rPr lang="en-US" altLang="en-US" sz="2000" b="1" i="1" dirty="0">
                  <a:solidFill>
                    <a:srgbClr val="006600"/>
                  </a:solidFill>
                  <a:latin typeface="Calibri" panose="020F0502020204030204" pitchFamily="34" charset="0"/>
                </a:rPr>
                <a:t>Decentralized and centralized production</a:t>
              </a:r>
            </a:p>
            <a:p>
              <a:pPr eaLnBrk="1" hangingPunct="1"/>
              <a:r>
                <a:rPr lang="en-US" altLang="en-US" sz="2000" b="1" i="1" dirty="0">
                  <a:solidFill>
                    <a:srgbClr val="006600"/>
                  </a:solidFill>
                  <a:latin typeface="Calibri" panose="020F0502020204030204" pitchFamily="34" charset="0"/>
                </a:rPr>
                <a:t>Supply-Chain</a:t>
              </a:r>
              <a:endParaRPr lang="en-US" altLang="en-US" sz="2000" b="1" dirty="0">
                <a:solidFill>
                  <a:srgbClr val="006600"/>
                </a:solidFill>
                <a:latin typeface="Calibri" panose="020F0502020204030204" pitchFamily="34" charset="0"/>
              </a:endParaRPr>
            </a:p>
          </p:txBody>
        </p:sp>
        <p:sp>
          <p:nvSpPr>
            <p:cNvPr id="9" name="Rectangle 12">
              <a:extLst>
                <a:ext uri="{FF2B5EF4-FFF2-40B4-BE49-F238E27FC236}">
                  <a16:creationId xmlns:a16="http://schemas.microsoft.com/office/drawing/2014/main" xmlns="" id="{9467E34C-485F-4A59-BE42-47EB8CF58474}"/>
                </a:ext>
              </a:extLst>
            </p:cNvPr>
            <p:cNvSpPr>
              <a:spLocks noChangeArrowheads="1"/>
            </p:cNvSpPr>
            <p:nvPr/>
          </p:nvSpPr>
          <p:spPr bwMode="auto">
            <a:xfrm>
              <a:off x="152400" y="5715000"/>
              <a:ext cx="51054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hangingPunct="1"/>
              <a:r>
                <a:rPr lang="en-US" altLang="en-US" b="1" i="1" dirty="0">
                  <a:latin typeface="Calibri" panose="020F0502020204030204" pitchFamily="34" charset="0"/>
                </a:rPr>
                <a:t>Networking</a:t>
              </a:r>
            </a:p>
            <a:p>
              <a:pPr eaLnBrk="1" hangingPunct="1"/>
              <a:r>
                <a:rPr lang="en-US" altLang="en-US" sz="2000" b="1" dirty="0">
                  <a:solidFill>
                    <a:srgbClr val="006600"/>
                  </a:solidFill>
                  <a:latin typeface="Calibri" panose="020F0502020204030204" pitchFamily="34" charset="0"/>
                </a:rPr>
                <a:t>Knowledge management for extension </a:t>
              </a:r>
            </a:p>
            <a:p>
              <a:pPr eaLnBrk="1" hangingPunct="1"/>
              <a:r>
                <a:rPr lang="en-US" altLang="en-US" sz="2000" b="1" dirty="0">
                  <a:solidFill>
                    <a:srgbClr val="006600"/>
                  </a:solidFill>
                  <a:latin typeface="Calibri" panose="020F0502020204030204" pitchFamily="34" charset="0"/>
                </a:rPr>
                <a:t>with other agencies</a:t>
              </a:r>
            </a:p>
          </p:txBody>
        </p:sp>
        <p:sp>
          <p:nvSpPr>
            <p:cNvPr id="10" name="Arc 19">
              <a:extLst>
                <a:ext uri="{FF2B5EF4-FFF2-40B4-BE49-F238E27FC236}">
                  <a16:creationId xmlns:a16="http://schemas.microsoft.com/office/drawing/2014/main" xmlns="" id="{E7BECD37-50E5-4254-A4C6-39D9577E308B}"/>
                </a:ext>
              </a:extLst>
            </p:cNvPr>
            <p:cNvSpPr>
              <a:spLocks/>
            </p:cNvSpPr>
            <p:nvPr/>
          </p:nvSpPr>
          <p:spPr bwMode="auto">
            <a:xfrm flipV="1">
              <a:off x="0" y="0"/>
              <a:ext cx="6934200" cy="55626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IN"/>
            </a:p>
          </p:txBody>
        </p:sp>
        <p:sp>
          <p:nvSpPr>
            <p:cNvPr id="11" name="Oval 7">
              <a:extLst>
                <a:ext uri="{FF2B5EF4-FFF2-40B4-BE49-F238E27FC236}">
                  <a16:creationId xmlns:a16="http://schemas.microsoft.com/office/drawing/2014/main" xmlns="" id="{1A44A8B7-DAA4-4B82-86F7-33FEA209696B}"/>
                </a:ext>
              </a:extLst>
            </p:cNvPr>
            <p:cNvSpPr>
              <a:spLocks noChangeArrowheads="1"/>
            </p:cNvSpPr>
            <p:nvPr/>
          </p:nvSpPr>
          <p:spPr bwMode="auto">
            <a:xfrm>
              <a:off x="6781800" y="304800"/>
              <a:ext cx="228600" cy="228600"/>
            </a:xfrm>
            <a:prstGeom prst="ellipse">
              <a:avLst/>
            </a:prstGeom>
            <a:solidFill>
              <a:srgbClr val="FF9933"/>
            </a:solidFill>
            <a:ln w="9525" algn="ctr">
              <a:solidFill>
                <a:srgbClr val="C0C0C0"/>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endParaRPr lang="en-US" altLang="en-US">
                <a:solidFill>
                  <a:schemeClr val="folHlink"/>
                </a:solidFill>
                <a:latin typeface="Calibri" panose="020F0502020204030204" pitchFamily="34" charset="0"/>
              </a:endParaRPr>
            </a:p>
          </p:txBody>
        </p:sp>
        <p:sp>
          <p:nvSpPr>
            <p:cNvPr id="12" name="Oval 22">
              <a:extLst>
                <a:ext uri="{FF2B5EF4-FFF2-40B4-BE49-F238E27FC236}">
                  <a16:creationId xmlns:a16="http://schemas.microsoft.com/office/drawing/2014/main" xmlns="" id="{F56F088A-AD4B-4334-8C02-841A393DCE8C}"/>
                </a:ext>
              </a:extLst>
            </p:cNvPr>
            <p:cNvSpPr>
              <a:spLocks noChangeArrowheads="1"/>
            </p:cNvSpPr>
            <p:nvPr/>
          </p:nvSpPr>
          <p:spPr bwMode="auto">
            <a:xfrm>
              <a:off x="6172200" y="2286000"/>
              <a:ext cx="228600" cy="228600"/>
            </a:xfrm>
            <a:prstGeom prst="ellipse">
              <a:avLst/>
            </a:prstGeom>
            <a:solidFill>
              <a:srgbClr val="FF9933"/>
            </a:solidFill>
            <a:ln w="9525" algn="ctr">
              <a:solidFill>
                <a:srgbClr val="C0C0C0"/>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endParaRPr lang="en-US" altLang="en-US">
                <a:solidFill>
                  <a:schemeClr val="folHlink"/>
                </a:solidFill>
                <a:latin typeface="Calibri" panose="020F0502020204030204" pitchFamily="34" charset="0"/>
              </a:endParaRPr>
            </a:p>
          </p:txBody>
        </p:sp>
        <p:sp>
          <p:nvSpPr>
            <p:cNvPr id="13" name="Oval 23">
              <a:extLst>
                <a:ext uri="{FF2B5EF4-FFF2-40B4-BE49-F238E27FC236}">
                  <a16:creationId xmlns:a16="http://schemas.microsoft.com/office/drawing/2014/main" xmlns="" id="{161962A6-A028-4CDE-91B6-FC5DEF78A1F9}"/>
                </a:ext>
              </a:extLst>
            </p:cNvPr>
            <p:cNvSpPr>
              <a:spLocks noChangeArrowheads="1"/>
            </p:cNvSpPr>
            <p:nvPr/>
          </p:nvSpPr>
          <p:spPr bwMode="auto">
            <a:xfrm>
              <a:off x="5105400" y="3505200"/>
              <a:ext cx="228600" cy="228600"/>
            </a:xfrm>
            <a:prstGeom prst="ellipse">
              <a:avLst/>
            </a:prstGeom>
            <a:solidFill>
              <a:srgbClr val="FF9933"/>
            </a:solidFill>
            <a:ln w="9525" algn="ctr">
              <a:solidFill>
                <a:srgbClr val="C0C0C0"/>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endParaRPr lang="en-US" altLang="en-US">
                <a:solidFill>
                  <a:schemeClr val="folHlink"/>
                </a:solidFill>
                <a:latin typeface="Calibri" panose="020F0502020204030204" pitchFamily="34" charset="0"/>
              </a:endParaRPr>
            </a:p>
          </p:txBody>
        </p:sp>
        <p:sp>
          <p:nvSpPr>
            <p:cNvPr id="14" name="Oval 24">
              <a:extLst>
                <a:ext uri="{FF2B5EF4-FFF2-40B4-BE49-F238E27FC236}">
                  <a16:creationId xmlns:a16="http://schemas.microsoft.com/office/drawing/2014/main" xmlns="" id="{64F91961-A806-4B40-84D5-803B9A86D379}"/>
                </a:ext>
              </a:extLst>
            </p:cNvPr>
            <p:cNvSpPr>
              <a:spLocks noChangeArrowheads="1"/>
            </p:cNvSpPr>
            <p:nvPr/>
          </p:nvSpPr>
          <p:spPr bwMode="auto">
            <a:xfrm>
              <a:off x="3886200" y="4419600"/>
              <a:ext cx="228600" cy="228600"/>
            </a:xfrm>
            <a:prstGeom prst="ellipse">
              <a:avLst/>
            </a:prstGeom>
            <a:solidFill>
              <a:srgbClr val="FF9933"/>
            </a:solidFill>
            <a:ln w="9525" algn="ctr">
              <a:solidFill>
                <a:srgbClr val="C0C0C0"/>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endParaRPr lang="en-US" altLang="en-US">
                <a:solidFill>
                  <a:schemeClr val="folHlink"/>
                </a:solidFill>
                <a:latin typeface="Calibri" panose="020F0502020204030204" pitchFamily="34" charset="0"/>
              </a:endParaRPr>
            </a:p>
          </p:txBody>
        </p:sp>
        <p:sp>
          <p:nvSpPr>
            <p:cNvPr id="15" name="Oval 25">
              <a:extLst>
                <a:ext uri="{FF2B5EF4-FFF2-40B4-BE49-F238E27FC236}">
                  <a16:creationId xmlns:a16="http://schemas.microsoft.com/office/drawing/2014/main" xmlns="" id="{A66FC05F-7BF5-4722-AB96-53A0FD94A356}"/>
                </a:ext>
              </a:extLst>
            </p:cNvPr>
            <p:cNvSpPr>
              <a:spLocks noChangeArrowheads="1"/>
            </p:cNvSpPr>
            <p:nvPr/>
          </p:nvSpPr>
          <p:spPr bwMode="auto">
            <a:xfrm>
              <a:off x="762000" y="5410200"/>
              <a:ext cx="228600" cy="228600"/>
            </a:xfrm>
            <a:prstGeom prst="ellipse">
              <a:avLst/>
            </a:prstGeom>
            <a:solidFill>
              <a:srgbClr val="FF9933"/>
            </a:solidFill>
            <a:ln w="9525" algn="ctr">
              <a:solidFill>
                <a:srgbClr val="C0C0C0"/>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endParaRPr lang="en-US" altLang="en-US">
                <a:solidFill>
                  <a:schemeClr val="folHlink"/>
                </a:solidFill>
                <a:latin typeface="Calibri" panose="020F0502020204030204" pitchFamily="34" charset="0"/>
              </a:endParaRPr>
            </a:p>
          </p:txBody>
        </p:sp>
        <p:sp>
          <p:nvSpPr>
            <p:cNvPr id="16" name="Oval 24">
              <a:extLst>
                <a:ext uri="{FF2B5EF4-FFF2-40B4-BE49-F238E27FC236}">
                  <a16:creationId xmlns:a16="http://schemas.microsoft.com/office/drawing/2014/main" xmlns="" id="{E82CEBD7-6D69-4A67-BD56-6CC24310C04A}"/>
                </a:ext>
              </a:extLst>
            </p:cNvPr>
            <p:cNvSpPr>
              <a:spLocks noChangeArrowheads="1"/>
            </p:cNvSpPr>
            <p:nvPr/>
          </p:nvSpPr>
          <p:spPr bwMode="auto">
            <a:xfrm>
              <a:off x="2364658" y="5036344"/>
              <a:ext cx="228600" cy="228600"/>
            </a:xfrm>
            <a:prstGeom prst="ellipse">
              <a:avLst/>
            </a:prstGeom>
            <a:solidFill>
              <a:srgbClr val="FF9933"/>
            </a:solidFill>
            <a:ln w="9525" algn="ctr">
              <a:solidFill>
                <a:srgbClr val="C0C0C0"/>
              </a:solidFill>
              <a:round/>
              <a:headEnd/>
              <a:tailEnd/>
            </a:ln>
          </p:spPr>
          <p:txBody>
            <a:bodyPr wrap="none" anchor="ct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endParaRPr lang="en-US" altLang="en-US">
                <a:solidFill>
                  <a:schemeClr val="folHlink"/>
                </a:solidFill>
                <a:latin typeface="Calibri" panose="020F0502020204030204" pitchFamily="34" charset="0"/>
              </a:endParaRPr>
            </a:p>
          </p:txBody>
        </p:sp>
      </p:grpSp>
    </p:spTree>
    <p:extLst>
      <p:ext uri="{BB962C8B-B14F-4D97-AF65-F5344CB8AC3E}">
        <p14:creationId xmlns:p14="http://schemas.microsoft.com/office/powerpoint/2010/main" val="1483605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Resource Development and Ecological Rebuilding</a:t>
            </a:r>
          </a:p>
        </p:txBody>
      </p:sp>
      <p:sp>
        <p:nvSpPr>
          <p:cNvPr id="3" name="Content Placeholder 2"/>
          <p:cNvSpPr>
            <a:spLocks noGrp="1"/>
          </p:cNvSpPr>
          <p:nvPr>
            <p:ph idx="1"/>
          </p:nvPr>
        </p:nvSpPr>
        <p:spPr>
          <a:xfrm>
            <a:off x="2152650" y="1550322"/>
            <a:ext cx="7886700" cy="4351338"/>
          </a:xfrm>
        </p:spPr>
        <p:txBody>
          <a:bodyPr>
            <a:normAutofit fontScale="92500" lnSpcReduction="20000"/>
          </a:bodyPr>
          <a:lstStyle/>
          <a:p>
            <a:r>
              <a:rPr lang="en-US" b="1" dirty="0"/>
              <a:t>Ensuring supply of quality planting material</a:t>
            </a:r>
          </a:p>
          <a:p>
            <a:pPr lvl="1"/>
            <a:r>
              <a:rPr lang="en-US" dirty="0"/>
              <a:t>Centralized nurseries – 15 Nos</a:t>
            </a:r>
          </a:p>
          <a:p>
            <a:pPr lvl="1"/>
            <a:r>
              <a:rPr lang="en-US" dirty="0"/>
              <a:t>Women/Farmer nurseries and Rhizome banks – 15 Nos</a:t>
            </a:r>
          </a:p>
          <a:p>
            <a:pPr lvl="1"/>
            <a:r>
              <a:rPr lang="en-US" dirty="0"/>
              <a:t>1 Million Plant Production capacity per year</a:t>
            </a:r>
          </a:p>
          <a:p>
            <a:r>
              <a:rPr lang="en-US" b="1" dirty="0"/>
              <a:t>Resource Development : Over 20000 hectares planted</a:t>
            </a:r>
          </a:p>
          <a:p>
            <a:pPr lvl="1"/>
            <a:r>
              <a:rPr lang="en-US" dirty="0"/>
              <a:t>Ecological value</a:t>
            </a:r>
          </a:p>
          <a:p>
            <a:pPr lvl="1"/>
            <a:r>
              <a:rPr lang="en-US" dirty="0"/>
              <a:t>Sustenance value</a:t>
            </a:r>
          </a:p>
          <a:p>
            <a:pPr lvl="1"/>
            <a:r>
              <a:rPr lang="en-US" dirty="0"/>
              <a:t>Commercial Value</a:t>
            </a:r>
          </a:p>
        </p:txBody>
      </p:sp>
      <p:pic>
        <p:nvPicPr>
          <p:cNvPr id="4" name="Picture 5" descr="100_4635"/>
          <p:cNvPicPr>
            <a:picLocks noChangeAspect="1" noChangeArrowheads="1"/>
          </p:cNvPicPr>
          <p:nvPr/>
        </p:nvPicPr>
        <p:blipFill>
          <a:blip r:embed="rId2" cstate="email"/>
          <a:srcRect/>
          <a:stretch>
            <a:fillRect/>
          </a:stretch>
        </p:blipFill>
        <p:spPr bwMode="auto">
          <a:xfrm>
            <a:off x="1524000" y="5191432"/>
            <a:ext cx="2222090" cy="1666568"/>
          </a:xfrm>
          <a:prstGeom prst="rect">
            <a:avLst/>
          </a:prstGeom>
          <a:noFill/>
          <a:ln w="9525">
            <a:noFill/>
            <a:miter lim="800000"/>
            <a:headEnd/>
            <a:tailEnd/>
          </a:ln>
        </p:spPr>
      </p:pic>
      <p:pic>
        <p:nvPicPr>
          <p:cNvPr id="5" name="Picture 5" descr="DSC000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3746091" y="5191432"/>
            <a:ext cx="2222091" cy="16665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DSCN13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987847" y="5191432"/>
            <a:ext cx="2222091" cy="16665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H:\Bamboo Photo Ringal during shoot\IMG_0419.JPG"/>
          <p:cNvPicPr>
            <a:picLocks noChangeAspect="1" noChangeArrowheads="1"/>
          </p:cNvPicPr>
          <p:nvPr/>
        </p:nvPicPr>
        <p:blipFill>
          <a:blip r:embed="rId5" cstate="email"/>
          <a:srcRect/>
          <a:stretch>
            <a:fillRect/>
          </a:stretch>
        </p:blipFill>
        <p:spPr bwMode="auto">
          <a:xfrm>
            <a:off x="8209938" y="5191433"/>
            <a:ext cx="2458063" cy="1666567"/>
          </a:xfrm>
          <a:prstGeom prst="rect">
            <a:avLst/>
          </a:prstGeom>
          <a:noFill/>
        </p:spPr>
      </p:pic>
    </p:spTree>
    <p:extLst>
      <p:ext uri="{BB962C8B-B14F-4D97-AF65-F5344CB8AC3E}">
        <p14:creationId xmlns:p14="http://schemas.microsoft.com/office/powerpoint/2010/main" val="25762161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Awareness and Sensitization</a:t>
            </a:r>
            <a:r>
              <a:rPr lang="en-US" dirty="0"/>
              <a:t/>
            </a:r>
            <a:br>
              <a:rPr lang="en-US" dirty="0"/>
            </a:br>
            <a:r>
              <a:rPr lang="en-US" dirty="0"/>
              <a:t>- </a:t>
            </a:r>
            <a:r>
              <a:rPr lang="en-US" sz="2400" dirty="0"/>
              <a:t>Stigma attached with bamboo growing</a:t>
            </a:r>
          </a:p>
        </p:txBody>
      </p:sp>
      <p:sp>
        <p:nvSpPr>
          <p:cNvPr id="3" name="Content Placeholder 2"/>
          <p:cNvSpPr>
            <a:spLocks noGrp="1"/>
          </p:cNvSpPr>
          <p:nvPr>
            <p:ph idx="1"/>
          </p:nvPr>
        </p:nvSpPr>
        <p:spPr>
          <a:xfrm>
            <a:off x="2152650" y="1825626"/>
            <a:ext cx="7886700" cy="2294091"/>
          </a:xfrm>
        </p:spPr>
        <p:txBody>
          <a:bodyPr>
            <a:normAutofit fontScale="92500" lnSpcReduction="20000"/>
          </a:bodyPr>
          <a:lstStyle/>
          <a:p>
            <a:r>
              <a:rPr lang="en-US" dirty="0"/>
              <a:t>Campaigns through Electronic and Folk media</a:t>
            </a:r>
          </a:p>
          <a:p>
            <a:r>
              <a:rPr lang="en-US" dirty="0"/>
              <a:t>Workshops &amp; Exposure visits.</a:t>
            </a:r>
          </a:p>
          <a:p>
            <a:r>
              <a:rPr lang="en-US" dirty="0"/>
              <a:t>One Stop Centers &amp; Demonstrations.</a:t>
            </a:r>
          </a:p>
          <a:p>
            <a:r>
              <a:rPr lang="en-US" dirty="0"/>
              <a:t>Village level Meetings</a:t>
            </a:r>
          </a:p>
          <a:p>
            <a:pPr marL="0" indent="0">
              <a:buNone/>
            </a:pPr>
            <a:r>
              <a:rPr lang="en-US" dirty="0"/>
              <a:t>Reached to about 40, 000 households</a:t>
            </a:r>
          </a:p>
          <a:p>
            <a:pPr marL="0" indent="0">
              <a:buNone/>
            </a:pPr>
            <a:endParaRPr lang="en-US" dirty="0"/>
          </a:p>
        </p:txBody>
      </p:sp>
      <p:pic>
        <p:nvPicPr>
          <p:cNvPr id="4" name="Picture 3" descr="IMG_0950"/>
          <p:cNvPicPr>
            <a:picLocks noChangeAspect="1" noChangeArrowheads="1"/>
          </p:cNvPicPr>
          <p:nvPr/>
        </p:nvPicPr>
        <p:blipFill>
          <a:blip r:embed="rId2" cstate="print"/>
          <a:srcRect/>
          <a:stretch>
            <a:fillRect/>
          </a:stretch>
        </p:blipFill>
        <p:spPr>
          <a:xfrm>
            <a:off x="1524001" y="4680154"/>
            <a:ext cx="3005393" cy="2177846"/>
          </a:xfrm>
          <a:prstGeom prst="rect">
            <a:avLst/>
          </a:prstGeom>
          <a:noFill/>
        </p:spPr>
      </p:pic>
      <p:pic>
        <p:nvPicPr>
          <p:cNvPr id="5" name="Picture 6" descr="IMG_0948"/>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561006" y="4680155"/>
            <a:ext cx="3106994" cy="22405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descr="IMG_08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529394" y="4680155"/>
            <a:ext cx="3031613" cy="21913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464570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a:t>Training and Capacity Building</a:t>
            </a:r>
            <a:endParaRPr lang="en-US" dirty="0"/>
          </a:p>
        </p:txBody>
      </p:sp>
      <p:sp>
        <p:nvSpPr>
          <p:cNvPr id="2" name="Content Placeholder 1"/>
          <p:cNvSpPr>
            <a:spLocks noGrp="1"/>
          </p:cNvSpPr>
          <p:nvPr>
            <p:ph idx="1"/>
          </p:nvPr>
        </p:nvSpPr>
        <p:spPr/>
        <p:txBody>
          <a:bodyPr/>
          <a:lstStyle/>
          <a:p>
            <a:pPr>
              <a:lnSpc>
                <a:spcPct val="80000"/>
              </a:lnSpc>
            </a:pPr>
            <a:r>
              <a:rPr lang="en-US" altLang="en-US" dirty="0"/>
              <a:t>Trained / Capacitated over </a:t>
            </a:r>
            <a:r>
              <a:rPr lang="en-US" altLang="en-US" b="1" dirty="0"/>
              <a:t>3700 artisans </a:t>
            </a:r>
            <a:r>
              <a:rPr lang="en-US" altLang="en-US" dirty="0"/>
              <a:t>on handicrafts, furniture, housing, nursery and plantation techniques, enterprise development, institution </a:t>
            </a:r>
            <a:r>
              <a:rPr lang="en-US" altLang="en-US" dirty="0" err="1"/>
              <a:t>devt</a:t>
            </a:r>
            <a:r>
              <a:rPr lang="en-US" altLang="en-US" dirty="0"/>
              <a:t>, </a:t>
            </a:r>
            <a:r>
              <a:rPr lang="en-US" altLang="en-US" dirty="0" err="1"/>
              <a:t>etc</a:t>
            </a:r>
            <a:endParaRPr lang="en-US" altLang="en-US" dirty="0"/>
          </a:p>
          <a:p>
            <a:pPr>
              <a:lnSpc>
                <a:spcPct val="80000"/>
              </a:lnSpc>
            </a:pPr>
            <a:r>
              <a:rPr lang="en-US" altLang="en-US" dirty="0"/>
              <a:t>Intensive training for </a:t>
            </a:r>
            <a:r>
              <a:rPr lang="en-US" altLang="en-US" b="1" dirty="0"/>
              <a:t>master trainers – 140 Nos</a:t>
            </a:r>
            <a:r>
              <a:rPr lang="en-US" altLang="en-US" dirty="0"/>
              <a:t> (function as resource person for DRDA, IFAD, KVIB and other programs)</a:t>
            </a:r>
          </a:p>
          <a:p>
            <a:endParaRPr lang="en-IN" dirty="0"/>
          </a:p>
        </p:txBody>
      </p:sp>
      <p:pic>
        <p:nvPicPr>
          <p:cNvPr id="5" name="Picture 4" descr="Copy of photos 103"/>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524000" y="4419600"/>
            <a:ext cx="2971800"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IMG_0120"/>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495800" y="4419600"/>
            <a:ext cx="2971800"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IMG_069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3434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4522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045" y="117937"/>
            <a:ext cx="6598059" cy="1325563"/>
          </a:xfrm>
        </p:spPr>
        <p:txBody>
          <a:bodyPr>
            <a:normAutofit fontScale="90000"/>
          </a:bodyPr>
          <a:lstStyle/>
          <a:p>
            <a:r>
              <a:rPr lang="en-US" altLang="en-US" dirty="0"/>
              <a:t>Enterprise Development - CFC</a:t>
            </a:r>
            <a:endParaRPr lang="en-IN" dirty="0"/>
          </a:p>
        </p:txBody>
      </p:sp>
      <p:pic>
        <p:nvPicPr>
          <p:cNvPr id="4" name="Content Placeholder 3" descr="IMG_077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51553" y="1715525"/>
            <a:ext cx="3201102" cy="23272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descr="sitarganj 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602045" y="4342094"/>
            <a:ext cx="3228847" cy="2084105"/>
          </a:xfrm>
          <a:prstGeom prst="rect">
            <a:avLst/>
          </a:prstGeom>
          <a:noFill/>
        </p:spPr>
      </p:pic>
      <p:pic>
        <p:nvPicPr>
          <p:cNvPr id="6" name="Picture 3" descr="sitarganj 4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060335" y="4342095"/>
            <a:ext cx="2589162" cy="2084105"/>
          </a:xfrm>
          <a:prstGeom prst="rect">
            <a:avLst/>
          </a:prstGeom>
          <a:noFill/>
        </p:spPr>
      </p:pic>
      <p:pic>
        <p:nvPicPr>
          <p:cNvPr id="7" name="Picture 6"/>
          <p:cNvPicPr>
            <a:picLocks noChangeAspect="1"/>
          </p:cNvPicPr>
          <p:nvPr/>
        </p:nvPicPr>
        <p:blipFill>
          <a:blip r:embed="rId5" cstate="print"/>
          <a:stretch>
            <a:fillRect/>
          </a:stretch>
        </p:blipFill>
        <p:spPr>
          <a:xfrm>
            <a:off x="4869409" y="1673920"/>
            <a:ext cx="2971015" cy="2227721"/>
          </a:xfrm>
          <a:prstGeom prst="rect">
            <a:avLst/>
          </a:prstGeom>
        </p:spPr>
      </p:pic>
      <p:pic>
        <p:nvPicPr>
          <p:cNvPr id="8" name="Picture 5" descr="InaugrationMajra 04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7932" y="1715524"/>
            <a:ext cx="2840123" cy="21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Picture 0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7768714" y="4342094"/>
            <a:ext cx="2899287" cy="2084105"/>
          </a:xfrm>
          <a:prstGeom prst="rect">
            <a:avLst/>
          </a:prstGeom>
          <a:noFill/>
        </p:spPr>
      </p:pic>
    </p:spTree>
    <p:extLst>
      <p:ext uri="{BB962C8B-B14F-4D97-AF65-F5344CB8AC3E}">
        <p14:creationId xmlns:p14="http://schemas.microsoft.com/office/powerpoint/2010/main" val="18152432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477" y="100040"/>
            <a:ext cx="7886700" cy="795080"/>
          </a:xfrm>
        </p:spPr>
        <p:txBody>
          <a:bodyPr>
            <a:normAutofit fontScale="90000"/>
          </a:bodyPr>
          <a:lstStyle/>
          <a:p>
            <a:r>
              <a:rPr lang="en-IN" dirty="0"/>
              <a:t>Promotion of Construction Enterprises</a:t>
            </a:r>
          </a:p>
        </p:txBody>
      </p:sp>
      <p:sp>
        <p:nvSpPr>
          <p:cNvPr id="3" name="Content Placeholder 2"/>
          <p:cNvSpPr>
            <a:spLocks noGrp="1"/>
          </p:cNvSpPr>
          <p:nvPr>
            <p:ph idx="1"/>
          </p:nvPr>
        </p:nvSpPr>
        <p:spPr/>
        <p:txBody>
          <a:bodyPr/>
          <a:lstStyle/>
          <a:p>
            <a:endParaRPr lang="en-IN"/>
          </a:p>
        </p:txBody>
      </p:sp>
      <p:pic>
        <p:nvPicPr>
          <p:cNvPr id="4" name="Picture 4" descr="DSC0459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056"/>
          <a:stretch/>
        </p:blipFill>
        <p:spPr>
          <a:xfrm>
            <a:off x="1839284" y="1041240"/>
            <a:ext cx="4036106" cy="2722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3" descr="DSC062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351639" y="1160208"/>
            <a:ext cx="4163960" cy="31222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G:\Poly house framing.jpg"/>
          <p:cNvPicPr>
            <a:picLocks noChangeAspect="1" noChangeArrowheads="1"/>
          </p:cNvPicPr>
          <p:nvPr/>
        </p:nvPicPr>
        <p:blipFill>
          <a:blip r:embed="rId4" cstate="email"/>
          <a:srcRect/>
          <a:stretch>
            <a:fillRect/>
          </a:stretch>
        </p:blipFill>
        <p:spPr bwMode="auto">
          <a:xfrm>
            <a:off x="6351639" y="3922201"/>
            <a:ext cx="4163960" cy="2920181"/>
          </a:xfrm>
          <a:prstGeom prst="rect">
            <a:avLst/>
          </a:prstGeom>
          <a:noFill/>
        </p:spPr>
      </p:pic>
      <p:pic>
        <p:nvPicPr>
          <p:cNvPr id="8" name="Picture 3" descr="DSC06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763551" y="3834939"/>
            <a:ext cx="4127277" cy="3094703"/>
          </a:xfrm>
          <a:prstGeom prst="rect">
            <a:avLst/>
          </a:prstGeom>
        </p:spPr>
      </p:pic>
    </p:spTree>
    <p:extLst>
      <p:ext uri="{BB962C8B-B14F-4D97-AF65-F5344CB8AC3E}">
        <p14:creationId xmlns:p14="http://schemas.microsoft.com/office/powerpoint/2010/main" val="3403931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1500</TotalTime>
  <Words>4823</Words>
  <Application>Microsoft Office PowerPoint</Application>
  <PresentationFormat>Widescreen</PresentationFormat>
  <Paragraphs>797</Paragraphs>
  <Slides>136</Slides>
  <Notes>28</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2</vt:i4>
      </vt:variant>
      <vt:variant>
        <vt:lpstr>Slide Titles</vt:lpstr>
      </vt:variant>
      <vt:variant>
        <vt:i4>136</vt:i4>
      </vt:variant>
    </vt:vector>
  </HeadingPairs>
  <TitlesOfParts>
    <vt:vector size="153" baseType="lpstr">
      <vt:lpstr>MS PGothic</vt:lpstr>
      <vt:lpstr>宋体</vt:lpstr>
      <vt:lpstr>Arial</vt:lpstr>
      <vt:lpstr>Arial Black</vt:lpstr>
      <vt:lpstr>Arial Narrow</vt:lpstr>
      <vt:lpstr>Book Antiqua</vt:lpstr>
      <vt:lpstr>Calibri</vt:lpstr>
      <vt:lpstr>Century Schoolbook</vt:lpstr>
      <vt:lpstr>Heiti SC Light</vt:lpstr>
      <vt:lpstr>Impact</vt:lpstr>
      <vt:lpstr>KrutiPad 016</vt:lpstr>
      <vt:lpstr>Mangal</vt:lpstr>
      <vt:lpstr>Tahoma</vt:lpstr>
      <vt:lpstr>Times New Roman</vt:lpstr>
      <vt:lpstr>Office Theme</vt:lpstr>
      <vt:lpstr>CorelDRAW</vt:lpstr>
      <vt:lpstr>Image</vt:lpstr>
      <vt:lpstr>Bamboo Based Livelihoods  Dr AK Bhattacharya, IFS (R)</vt:lpstr>
      <vt:lpstr>PowerPoint Presentation</vt:lpstr>
      <vt:lpstr>Post Corona Crisis Issues</vt:lpstr>
      <vt:lpstr>PowerPoint Presentation</vt:lpstr>
      <vt:lpstr>Bamboo</vt:lpstr>
      <vt:lpstr>Blue Economy</vt:lpstr>
      <vt:lpstr>PowerPoint Presentation</vt:lpstr>
      <vt:lpstr>Bamboo Based Livelihoods: Scope </vt:lpstr>
      <vt:lpstr>Sources Of Employment</vt:lpstr>
      <vt:lpstr>Bamboo based livelihood diversification options </vt:lpstr>
      <vt:lpstr>PowerPoint Presentation</vt:lpstr>
      <vt:lpstr>Bamboo based Economy</vt:lpstr>
      <vt:lpstr>PowerPoint Presentation</vt:lpstr>
      <vt:lpstr>PowerPoint Presentation</vt:lpstr>
      <vt:lpstr>PowerPoint Presentation</vt:lpstr>
      <vt:lpstr>PowerPoint Presentation</vt:lpstr>
      <vt:lpstr>PowerPoint Presentation</vt:lpstr>
      <vt:lpstr>Bamboo leaves as fodder</vt:lpstr>
      <vt:lpstr>Donkeys are given bamboo leaves (Ethiopia)</vt:lpstr>
      <vt:lpstr>Bamboo leaves: feed for chicken</vt:lpstr>
      <vt:lpstr>Processing based livelihoods</vt:lpstr>
      <vt:lpstr>Flattening of bamboo &gt; bamboo planks</vt:lpstr>
      <vt:lpstr>Market based livelihoods</vt:lpstr>
      <vt:lpstr>Panel production by rural communities 1-2 square m/HH/day 10,000 HH can produce 10,000 sq m/day, all above the poverty line!</vt:lpstr>
      <vt:lpstr>A Complete School Equipped with Bamboo Desks in Gujarat</vt:lpstr>
      <vt:lpstr>Bamboo Packaging</vt:lpstr>
      <vt:lpstr>Bamboo Matchsticks (Made in India)</vt:lpstr>
      <vt:lpstr>Bamboo Pencils (Made in India)</vt:lpstr>
      <vt:lpstr>Handicrafts – baskets, mats Quality &amp; Scale; Value in Volume</vt:lpstr>
      <vt:lpstr>Renewable Energy Rural Livelihoods  Food crops are perishable and susceptible to weather  Bamboo as energy crop is not susceptible to weather   Farmers = Food + Energy (Biomass, Charcoal, Power) </vt:lpstr>
      <vt:lpstr>Degraded &amp; Wastelands based livelihoods</vt:lpstr>
      <vt:lpstr>Carbon Capture and Storage (CCS) based livelihoods</vt:lpstr>
      <vt:lpstr>Biomass energy versus  Solar energy</vt:lpstr>
      <vt:lpstr>Community based High End Bamboo Enterprise</vt:lpstr>
      <vt:lpstr>Community based High End Bamboo Enterprise</vt:lpstr>
      <vt:lpstr>Sustainability design can help facilitate  inclusive and sustainable development</vt:lpstr>
      <vt:lpstr>Sustainable and inclusive development by sustainability design</vt:lpstr>
      <vt:lpstr>PowerPoint Presentation</vt:lpstr>
      <vt:lpstr>Fancy high-end lampshades made by PTG Baiga Tribe Artisans</vt:lpstr>
      <vt:lpstr>Bamboo into Bollywood  Film Producer Prahlad Thakkar Purchased Bamboo Furniture from Balaghat Bamboo Centre</vt:lpstr>
      <vt:lpstr>Bamboo – a complete utility entity</vt:lpstr>
      <vt:lpstr>Sustainable Marketing potential</vt:lpstr>
      <vt:lpstr>Potential of Bamboo Based Livelihoods  The Scenario in India</vt:lpstr>
      <vt:lpstr>Bamboo Based Livelihoods: Scope </vt:lpstr>
      <vt:lpstr>Bamboo Based Livelihoods : Scope</vt:lpstr>
      <vt:lpstr>Potential of Bamboo Based Livelihoods : The Scenario in Madhya Pradesh</vt:lpstr>
      <vt:lpstr>Main Consumers of Bamboo in MP</vt:lpstr>
      <vt:lpstr>Potential for Bamboo based Livelihood Development for Basods </vt:lpstr>
      <vt:lpstr>Potential for Bamboo based Livelihood Development for Nistari</vt:lpstr>
      <vt:lpstr>Madhya Pradesh State Bamboo Mission</vt:lpstr>
      <vt:lpstr>PowerPoint Presentation</vt:lpstr>
      <vt:lpstr>Bamboo based Sustainable Development in Madhya Pradesh        (Win-Win Situation)</vt:lpstr>
      <vt:lpstr>Case Study - Sidhi</vt:lpstr>
      <vt:lpstr>PowerPoint Presentation</vt:lpstr>
      <vt:lpstr>Results at Sidhi</vt:lpstr>
      <vt:lpstr>Training needs</vt:lpstr>
      <vt:lpstr>Training needs</vt:lpstr>
      <vt:lpstr>BAMBOO &amp; LIVELIHOOD</vt:lpstr>
      <vt:lpstr>What is Bamboo</vt:lpstr>
      <vt:lpstr>PowerPoint Presentation</vt:lpstr>
      <vt:lpstr>Distribution of Bamboos in India</vt:lpstr>
      <vt:lpstr>Uses of Bamboos</vt:lpstr>
      <vt:lpstr>PowerPoint Presentation</vt:lpstr>
      <vt:lpstr>PowerPoint Presentation</vt:lpstr>
      <vt:lpstr>So many products…..  …..but which ones to choose?</vt:lpstr>
      <vt:lpstr>Bamboo Shoots</vt:lpstr>
      <vt:lpstr>PowerPoint Presentation</vt:lpstr>
      <vt:lpstr>PowerPoint Presentation</vt:lpstr>
      <vt:lpstr>Bamboo in Construction</vt:lpstr>
      <vt:lpstr>PowerPoint Presentation</vt:lpstr>
      <vt:lpstr>PowerPoint Presentation</vt:lpstr>
      <vt:lpstr>PowerPoint Presentation</vt:lpstr>
      <vt:lpstr>PowerPoint Presentation</vt:lpstr>
      <vt:lpstr>PowerPoint Presentation</vt:lpstr>
      <vt:lpstr>BAMBOO INFRASTRUCTURE TRADITIONAL BRIDEGES</vt:lpstr>
      <vt:lpstr>PowerPoint Presentation</vt:lpstr>
      <vt:lpstr>MODERN BAMBOO BRIDGES</vt:lpstr>
      <vt:lpstr>MADRID INTERNATIONAL AIRPORT</vt:lpstr>
      <vt:lpstr>Design of the new Bengaluru Airport Terminal  –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SOIL CONSERVATION WITH BAMBOO</vt:lpstr>
      <vt:lpstr>PowerPoint Presentation</vt:lpstr>
      <vt:lpstr>Bamboo in Textiles</vt:lpstr>
      <vt:lpstr>PowerPoint Presentation</vt:lpstr>
      <vt:lpstr>PowerPoint Presentation</vt:lpstr>
      <vt:lpstr>Bamboo Tissue Paper &amp; Disposable trays / takeaway Food Trays</vt:lpstr>
      <vt:lpstr>Bamboo Medical Tourism</vt:lpstr>
      <vt:lpstr>BAMBOO &amp; LIVELIHOOD A Case Study of UBFDB, Dehradun</vt:lpstr>
      <vt:lpstr>Resource Development and Ecological Rebuilding</vt:lpstr>
      <vt:lpstr>Awareness and Sensitization - Stigma attached with bamboo growing</vt:lpstr>
      <vt:lpstr>Training and Capacity Building</vt:lpstr>
      <vt:lpstr>Enterprise Development - CFC</vt:lpstr>
      <vt:lpstr>Promotion of Construction Enterprises</vt:lpstr>
      <vt:lpstr>Institutions: Groups, Cooperatives, Federation and Companies</vt:lpstr>
      <vt:lpstr> Marketing and Promotion</vt:lpstr>
      <vt:lpstr>Development of Bamboo in China A Case Study</vt:lpstr>
      <vt:lpstr>Evolutionary Stages of Development</vt:lpstr>
      <vt:lpstr>1) Pre Industrial Processing: 1980-1985</vt:lpstr>
      <vt:lpstr>2).Industrial Processing:  1986-1992</vt:lpstr>
      <vt:lpstr>3) Rapid Industrial Development: 1993-1998</vt:lpstr>
      <vt:lpstr>Expansion period 1999-2005 Bamboo Floor, bamboo curtain, bamboo carpet, decoration board, bamboo mate bamboo pressed panel, particle board, processed shoots, fresh shoots, laminated furniture, mat/curtain /carpet, plybamboo, fiber and textile products, bamboo daily products, processed bamboo pole, medicines, bamboo sticks (toothpick, chopsticks), bamboo leaves, veneer, handicrafts, scaffolding, charcoal and charcoal products  (such as health products, medicine, pesticides)</vt:lpstr>
      <vt:lpstr>5) 2006-now transformation to period of high quality and environmental friendly products</vt:lpstr>
      <vt:lpstr>PowerPoint Presentation</vt:lpstr>
      <vt:lpstr>Plans for Industrial processed products, bamboo forest area and forest road construction</vt:lpstr>
      <vt:lpstr>History of bamboo industrialization in India</vt:lpstr>
      <vt:lpstr>Where we lagged behind</vt:lpstr>
      <vt:lpstr>Possible Strategy for Further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diksh_000</dc:creator>
  <cp:lastModifiedBy>Windows User</cp:lastModifiedBy>
  <cp:revision>58</cp:revision>
  <dcterms:created xsi:type="dcterms:W3CDTF">2014-02-28T15:21:39Z</dcterms:created>
  <dcterms:modified xsi:type="dcterms:W3CDTF">2021-08-29T08:35:41Z</dcterms:modified>
</cp:coreProperties>
</file>